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7" r:id="rId2"/>
    <p:sldId id="259" r:id="rId3"/>
    <p:sldId id="260" r:id="rId4"/>
    <p:sldId id="268" r:id="rId5"/>
    <p:sldId id="302" r:id="rId6"/>
    <p:sldId id="303" r:id="rId7"/>
    <p:sldId id="267" r:id="rId8"/>
    <p:sldId id="304" r:id="rId9"/>
    <p:sldId id="271" r:id="rId10"/>
    <p:sldId id="305" r:id="rId11"/>
    <p:sldId id="274" r:id="rId12"/>
    <p:sldId id="278" r:id="rId13"/>
    <p:sldId id="279" r:id="rId14"/>
    <p:sldId id="285" r:id="rId15"/>
    <p:sldId id="283" r:id="rId16"/>
    <p:sldId id="306" r:id="rId17"/>
    <p:sldId id="296" r:id="rId18"/>
    <p:sldId id="300"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8E5D"/>
    <a:srgbClr val="9D24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20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CCB0CBB-4250-4CA6-9FFC-6D6830E0C59E}" type="doc">
      <dgm:prSet loTypeId="urn:microsoft.com/office/officeart/2005/8/layout/cycle3#1" loCatId="cycle" qsTypeId="urn:microsoft.com/office/officeart/2005/8/quickstyle/3d5#1" qsCatId="3D" csTypeId="urn:microsoft.com/office/officeart/2005/8/colors/colorful2#1" csCatId="colorful" phldr="1"/>
      <dgm:spPr/>
      <dgm:t>
        <a:bodyPr/>
        <a:lstStyle/>
        <a:p>
          <a:endParaRPr lang="es-MX"/>
        </a:p>
      </dgm:t>
    </dgm:pt>
    <dgm:pt modelId="{3B36FA24-9820-44C9-B626-B117B36ADDBB}">
      <dgm:prSet phldrT="[Texto]"/>
      <dgm:spPr/>
      <dgm:t>
        <a:bodyPr/>
        <a:lstStyle/>
        <a:p>
          <a:r>
            <a:rPr lang="es-MX"/>
            <a:t>Corrupción</a:t>
          </a:r>
        </a:p>
      </dgm:t>
    </dgm:pt>
    <dgm:pt modelId="{2DCC7D6C-54CC-4754-AB29-E70635F4AD84}" type="parTrans" cxnId="{0FC343D3-8786-4EF3-AFB3-9E0EC87EFE76}">
      <dgm:prSet/>
      <dgm:spPr/>
      <dgm:t>
        <a:bodyPr/>
        <a:lstStyle/>
        <a:p>
          <a:endParaRPr lang="es-MX"/>
        </a:p>
      </dgm:t>
    </dgm:pt>
    <dgm:pt modelId="{5F0DF27C-0BE4-4AA5-B399-9A139A441529}" type="sibTrans" cxnId="{0FC343D3-8786-4EF3-AFB3-9E0EC87EFE76}">
      <dgm:prSet/>
      <dgm:spPr/>
      <dgm:t>
        <a:bodyPr/>
        <a:lstStyle/>
        <a:p>
          <a:endParaRPr lang="es-MX"/>
        </a:p>
      </dgm:t>
    </dgm:pt>
    <dgm:pt modelId="{FDFF4402-19D9-4706-B0AC-EAC309DF23D5}">
      <dgm:prSet phldrT="[Texto]"/>
      <dgm:spPr/>
      <dgm:t>
        <a:bodyPr/>
        <a:lstStyle/>
        <a:p>
          <a:r>
            <a:rPr lang="es-MX"/>
            <a:t>Pobreza</a:t>
          </a:r>
        </a:p>
      </dgm:t>
    </dgm:pt>
    <dgm:pt modelId="{DD0DE224-2FCC-4A39-8CD2-ADA04E2B3BED}" type="parTrans" cxnId="{C87F8CA5-E640-49AC-92E9-866483D72F28}">
      <dgm:prSet/>
      <dgm:spPr/>
      <dgm:t>
        <a:bodyPr/>
        <a:lstStyle/>
        <a:p>
          <a:endParaRPr lang="es-MX"/>
        </a:p>
      </dgm:t>
    </dgm:pt>
    <dgm:pt modelId="{932984AF-DAE6-4372-B506-A1C6521729EC}" type="sibTrans" cxnId="{C87F8CA5-E640-49AC-92E9-866483D72F28}">
      <dgm:prSet/>
      <dgm:spPr/>
      <dgm:t>
        <a:bodyPr/>
        <a:lstStyle/>
        <a:p>
          <a:endParaRPr lang="es-MX"/>
        </a:p>
      </dgm:t>
    </dgm:pt>
    <dgm:pt modelId="{305B03BD-D362-4962-92E2-965F7707BBF5}">
      <dgm:prSet phldrT="[Texto]"/>
      <dgm:spPr/>
      <dgm:t>
        <a:bodyPr/>
        <a:lstStyle/>
        <a:p>
          <a:r>
            <a:rPr lang="es-MX"/>
            <a:t>Desigualdad Social</a:t>
          </a:r>
        </a:p>
      </dgm:t>
    </dgm:pt>
    <dgm:pt modelId="{59985F8F-32CF-4179-B2D8-697F613A15D5}" type="parTrans" cxnId="{7173C683-93D6-4AD8-BA8F-13D549EE43C8}">
      <dgm:prSet/>
      <dgm:spPr/>
      <dgm:t>
        <a:bodyPr/>
        <a:lstStyle/>
        <a:p>
          <a:endParaRPr lang="es-MX"/>
        </a:p>
      </dgm:t>
    </dgm:pt>
    <dgm:pt modelId="{0BBDDDDD-174D-4C74-85D1-6950E73B8451}" type="sibTrans" cxnId="{7173C683-93D6-4AD8-BA8F-13D549EE43C8}">
      <dgm:prSet/>
      <dgm:spPr/>
      <dgm:t>
        <a:bodyPr/>
        <a:lstStyle/>
        <a:p>
          <a:endParaRPr lang="es-MX"/>
        </a:p>
      </dgm:t>
    </dgm:pt>
    <dgm:pt modelId="{F6D25ABF-BE5C-4FFF-A641-68719DEC75CE}" type="pres">
      <dgm:prSet presAssocID="{6CCB0CBB-4250-4CA6-9FFC-6D6830E0C59E}" presName="Name0" presStyleCnt="0">
        <dgm:presLayoutVars>
          <dgm:dir/>
          <dgm:resizeHandles val="exact"/>
        </dgm:presLayoutVars>
      </dgm:prSet>
      <dgm:spPr/>
    </dgm:pt>
    <dgm:pt modelId="{AE6CAB38-67D1-4C34-9C2E-FAF0A16B5281}" type="pres">
      <dgm:prSet presAssocID="{6CCB0CBB-4250-4CA6-9FFC-6D6830E0C59E}" presName="cycle" presStyleCnt="0"/>
      <dgm:spPr/>
    </dgm:pt>
    <dgm:pt modelId="{3E936290-43E2-48B1-8557-5E83FF7E1C67}" type="pres">
      <dgm:prSet presAssocID="{3B36FA24-9820-44C9-B626-B117B36ADDBB}" presName="nodeFirstNode" presStyleLbl="node1" presStyleIdx="0" presStyleCnt="3" custRadScaleRad="95557" custRadScaleInc="-5219">
        <dgm:presLayoutVars>
          <dgm:bulletEnabled val="1"/>
        </dgm:presLayoutVars>
      </dgm:prSet>
      <dgm:spPr/>
    </dgm:pt>
    <dgm:pt modelId="{39CB7329-48BF-4154-954E-72B2CF9D4511}" type="pres">
      <dgm:prSet presAssocID="{5F0DF27C-0BE4-4AA5-B399-9A139A441529}" presName="sibTransFirstNode" presStyleLbl="bgShp" presStyleIdx="0" presStyleCnt="1"/>
      <dgm:spPr/>
    </dgm:pt>
    <dgm:pt modelId="{108499A9-2A8C-42F4-937E-22289E420313}" type="pres">
      <dgm:prSet presAssocID="{FDFF4402-19D9-4706-B0AC-EAC309DF23D5}" presName="nodeFollowingNodes" presStyleLbl="node1" presStyleIdx="1" presStyleCnt="3" custRadScaleRad="96124" custRadScaleInc="-10617">
        <dgm:presLayoutVars>
          <dgm:bulletEnabled val="1"/>
        </dgm:presLayoutVars>
      </dgm:prSet>
      <dgm:spPr/>
    </dgm:pt>
    <dgm:pt modelId="{D0B5BC1A-22D7-4D0B-A2BF-B4EDF19DA417}" type="pres">
      <dgm:prSet presAssocID="{305B03BD-D362-4962-92E2-965F7707BBF5}" presName="nodeFollowingNodes" presStyleLbl="node1" presStyleIdx="2" presStyleCnt="3">
        <dgm:presLayoutVars>
          <dgm:bulletEnabled val="1"/>
        </dgm:presLayoutVars>
      </dgm:prSet>
      <dgm:spPr/>
    </dgm:pt>
  </dgm:ptLst>
  <dgm:cxnLst>
    <dgm:cxn modelId="{C17A6C14-8EC2-4608-8F11-21704D77A79C}" type="presOf" srcId="{6CCB0CBB-4250-4CA6-9FFC-6D6830E0C59E}" destId="{F6D25ABF-BE5C-4FFF-A641-68719DEC75CE}" srcOrd="0" destOrd="0" presId="urn:microsoft.com/office/officeart/2005/8/layout/cycle3#1"/>
    <dgm:cxn modelId="{F90CD82B-C555-4572-A64A-975030E66700}" type="presOf" srcId="{305B03BD-D362-4962-92E2-965F7707BBF5}" destId="{D0B5BC1A-22D7-4D0B-A2BF-B4EDF19DA417}" srcOrd="0" destOrd="0" presId="urn:microsoft.com/office/officeart/2005/8/layout/cycle3#1"/>
    <dgm:cxn modelId="{B0AC3A58-F276-4133-8AD8-65FDC0DA7489}" type="presOf" srcId="{FDFF4402-19D9-4706-B0AC-EAC309DF23D5}" destId="{108499A9-2A8C-42F4-937E-22289E420313}" srcOrd="0" destOrd="0" presId="urn:microsoft.com/office/officeart/2005/8/layout/cycle3#1"/>
    <dgm:cxn modelId="{7173C683-93D6-4AD8-BA8F-13D549EE43C8}" srcId="{6CCB0CBB-4250-4CA6-9FFC-6D6830E0C59E}" destId="{305B03BD-D362-4962-92E2-965F7707BBF5}" srcOrd="2" destOrd="0" parTransId="{59985F8F-32CF-4179-B2D8-697F613A15D5}" sibTransId="{0BBDDDDD-174D-4C74-85D1-6950E73B8451}"/>
    <dgm:cxn modelId="{88CB1185-B898-4383-A62F-AAFCCE264EDD}" type="presOf" srcId="{5F0DF27C-0BE4-4AA5-B399-9A139A441529}" destId="{39CB7329-48BF-4154-954E-72B2CF9D4511}" srcOrd="0" destOrd="0" presId="urn:microsoft.com/office/officeart/2005/8/layout/cycle3#1"/>
    <dgm:cxn modelId="{6BE4A48E-A5DF-4D4B-A60D-AEFE59CE8F3C}" type="presOf" srcId="{3B36FA24-9820-44C9-B626-B117B36ADDBB}" destId="{3E936290-43E2-48B1-8557-5E83FF7E1C67}" srcOrd="0" destOrd="0" presId="urn:microsoft.com/office/officeart/2005/8/layout/cycle3#1"/>
    <dgm:cxn modelId="{C87F8CA5-E640-49AC-92E9-866483D72F28}" srcId="{6CCB0CBB-4250-4CA6-9FFC-6D6830E0C59E}" destId="{FDFF4402-19D9-4706-B0AC-EAC309DF23D5}" srcOrd="1" destOrd="0" parTransId="{DD0DE224-2FCC-4A39-8CD2-ADA04E2B3BED}" sibTransId="{932984AF-DAE6-4372-B506-A1C6521729EC}"/>
    <dgm:cxn modelId="{0FC343D3-8786-4EF3-AFB3-9E0EC87EFE76}" srcId="{6CCB0CBB-4250-4CA6-9FFC-6D6830E0C59E}" destId="{3B36FA24-9820-44C9-B626-B117B36ADDBB}" srcOrd="0" destOrd="0" parTransId="{2DCC7D6C-54CC-4754-AB29-E70635F4AD84}" sibTransId="{5F0DF27C-0BE4-4AA5-B399-9A139A441529}"/>
    <dgm:cxn modelId="{233C88DF-C5E2-4AF6-8CEA-39B78A53525E}" type="presParOf" srcId="{F6D25ABF-BE5C-4FFF-A641-68719DEC75CE}" destId="{AE6CAB38-67D1-4C34-9C2E-FAF0A16B5281}" srcOrd="0" destOrd="0" presId="urn:microsoft.com/office/officeart/2005/8/layout/cycle3#1"/>
    <dgm:cxn modelId="{8790A11D-D389-469B-9262-14B3A8A91D91}" type="presParOf" srcId="{AE6CAB38-67D1-4C34-9C2E-FAF0A16B5281}" destId="{3E936290-43E2-48B1-8557-5E83FF7E1C67}" srcOrd="0" destOrd="0" presId="urn:microsoft.com/office/officeart/2005/8/layout/cycle3#1"/>
    <dgm:cxn modelId="{F5D6569C-0AF1-4A77-BA93-7A5F57FE3EA2}" type="presParOf" srcId="{AE6CAB38-67D1-4C34-9C2E-FAF0A16B5281}" destId="{39CB7329-48BF-4154-954E-72B2CF9D4511}" srcOrd="1" destOrd="0" presId="urn:microsoft.com/office/officeart/2005/8/layout/cycle3#1"/>
    <dgm:cxn modelId="{8D26CC9F-FD0F-4C0F-9B09-BCA6EA5BD300}" type="presParOf" srcId="{AE6CAB38-67D1-4C34-9C2E-FAF0A16B5281}" destId="{108499A9-2A8C-42F4-937E-22289E420313}" srcOrd="2" destOrd="0" presId="urn:microsoft.com/office/officeart/2005/8/layout/cycle3#1"/>
    <dgm:cxn modelId="{5AD57146-A790-4E1C-9ECC-F4F655BDDFDE}" type="presParOf" srcId="{AE6CAB38-67D1-4C34-9C2E-FAF0A16B5281}" destId="{D0B5BC1A-22D7-4D0B-A2BF-B4EDF19DA417}" srcOrd="3" destOrd="0" presId="urn:microsoft.com/office/officeart/2005/8/layout/cycle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B7329-48BF-4154-954E-72B2CF9D4511}">
      <dsp:nvSpPr>
        <dsp:cNvPr id="0" name=""/>
        <dsp:cNvSpPr/>
      </dsp:nvSpPr>
      <dsp:spPr>
        <a:xfrm>
          <a:off x="437889" y="153263"/>
          <a:ext cx="2521639" cy="2521639"/>
        </a:xfrm>
        <a:prstGeom prst="circularArrow">
          <a:avLst>
            <a:gd name="adj1" fmla="val 5689"/>
            <a:gd name="adj2" fmla="val 340510"/>
            <a:gd name="adj3" fmla="val 12721082"/>
            <a:gd name="adj4" fmla="val 18060117"/>
            <a:gd name="adj5" fmla="val 5908"/>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3E936290-43E2-48B1-8557-5E83FF7E1C67}">
      <dsp:nvSpPr>
        <dsp:cNvPr id="0" name=""/>
        <dsp:cNvSpPr/>
      </dsp:nvSpPr>
      <dsp:spPr bwMode="white">
        <a:xfrm>
          <a:off x="869805" y="254482"/>
          <a:ext cx="1657807" cy="828903"/>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a:t>Corrupción</a:t>
          </a:r>
        </a:p>
      </dsp:txBody>
      <dsp:txXfrm>
        <a:off x="910269" y="294946"/>
        <a:ext cx="1576879" cy="747975"/>
      </dsp:txXfrm>
    </dsp:sp>
    <dsp:sp modelId="{108499A9-2A8C-42F4-937E-22289E420313}">
      <dsp:nvSpPr>
        <dsp:cNvPr id="0" name=""/>
        <dsp:cNvSpPr/>
      </dsp:nvSpPr>
      <dsp:spPr bwMode="white">
        <a:xfrm>
          <a:off x="1912318" y="1676008"/>
          <a:ext cx="1657807" cy="828903"/>
        </a:xfrm>
        <a:prstGeom prst="roundRect">
          <a:avLst/>
        </a:prstGeom>
        <a:solidFill>
          <a:schemeClr val="accent2">
            <a:hueOff val="-727682"/>
            <a:satOff val="-41964"/>
            <a:lumOff val="431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a:t>Pobreza</a:t>
          </a:r>
        </a:p>
      </dsp:txBody>
      <dsp:txXfrm>
        <a:off x="1952782" y="1716472"/>
        <a:ext cx="1576879" cy="747975"/>
      </dsp:txXfrm>
    </dsp:sp>
    <dsp:sp modelId="{D0B5BC1A-22D7-4D0B-A2BF-B4EDF19DA417}">
      <dsp:nvSpPr>
        <dsp:cNvPr id="0" name=""/>
        <dsp:cNvSpPr/>
      </dsp:nvSpPr>
      <dsp:spPr bwMode="white">
        <a:xfrm>
          <a:off x="446" y="1857252"/>
          <a:ext cx="1657807" cy="828903"/>
        </a:xfrm>
        <a:prstGeom prst="roundRect">
          <a:avLst/>
        </a:prstGeom>
        <a:solidFill>
          <a:schemeClr val="accent2">
            <a:hueOff val="-1455363"/>
            <a:satOff val="-83928"/>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a:t>Desigualdad Social</a:t>
          </a:r>
        </a:p>
      </dsp:txBody>
      <dsp:txXfrm>
        <a:off x="40910" y="1897716"/>
        <a:ext cx="1576879" cy="747975"/>
      </dsp:txXfrm>
    </dsp:sp>
  </dsp:spTree>
</dsp:drawing>
</file>

<file path=ppt/diagrams/layout1.xml><?xml version="1.0" encoding="utf-8"?>
<dgm:layoutDef xmlns:dgm="http://schemas.openxmlformats.org/drawingml/2006/diagram" xmlns:a="http://schemas.openxmlformats.org/drawingml/2006/main" uniqueId="urn:microsoft.com/office/officeart/2005/8/layout/cycle3#1">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dstNode" val="node1"/>
                <dgm:param type="connRout" val="longCurve"/>
                <dgm:param type="begPts" val="midR"/>
                <dgm:param type="endPts" val="midL"/>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dstNode" val="node1"/>
                <dgm:param type="connRout" val="longCurve"/>
                <dgm:param type="begPts" val="midL"/>
                <dgm:param type="endPts" val="midR"/>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dstNode" val="nodeFirstNode"/>
                      <dgm:param type="connRout" val="longCurve"/>
                      <dgm:param type="begPts" val="midR"/>
                      <dgm:param type="endPts" val="midL"/>
                    </dgm:alg>
                  </dgm:if>
                  <dgm:else name="Name15">
                    <dgm:alg type="conn">
                      <dgm:param type="dstNode" val="nodeFirstNode"/>
                      <dgm:param type="connRout" val="longCurve"/>
                      <dgm:param type="begPts" val="midL"/>
                      <dgm:param type="endPts" val="midR"/>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97F010DA-A70E-418E-912E-DF129B89ABA9}" type="datetimeFigureOut">
              <a:rPr lang="es-MX" smtClean="0"/>
              <a:t>17/09/2024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2D1D721-F477-46C7-AB21-2788A235FB0F}" type="slidenum">
              <a:rPr lang="es-MX" smtClean="0"/>
              <a:t>‹Nº›</a:t>
            </a:fld>
            <a:endParaRPr lang="es-MX"/>
          </a:p>
        </p:txBody>
      </p:sp>
      <p:pic>
        <p:nvPicPr>
          <p:cNvPr id="7" name="Google Shape;50;p1" descr="Manual de Marca_Layouts-01.png"/>
          <p:cNvPicPr preferRelativeResize="0"/>
          <p:nvPr userDrawn="1"/>
        </p:nvPicPr>
        <p:blipFill rotWithShape="1">
          <a:blip r:embed="rId2"/>
          <a:srcRect/>
          <a:stretch>
            <a:fillRect/>
          </a:stretch>
        </p:blipFill>
        <p:spPr>
          <a:xfrm>
            <a:off x="0" y="0"/>
            <a:ext cx="12192000" cy="6858000"/>
          </a:xfrm>
          <a:custGeom>
            <a:avLst/>
            <a:gdLst/>
            <a:ahLst/>
            <a:cxnLst/>
            <a:rect l="l" t="t" r="r" b="b"/>
            <a:pathLst>
              <a:path w="21600" h="21600" extrusionOk="0">
                <a:moveTo>
                  <a:pt x="0" y="0"/>
                </a:moveTo>
                <a:lnTo>
                  <a:pt x="0" y="10800"/>
                </a:lnTo>
                <a:lnTo>
                  <a:pt x="0" y="21600"/>
                </a:lnTo>
                <a:lnTo>
                  <a:pt x="10800" y="21600"/>
                </a:lnTo>
                <a:lnTo>
                  <a:pt x="21600" y="21600"/>
                </a:lnTo>
                <a:lnTo>
                  <a:pt x="21600" y="17032"/>
                </a:lnTo>
                <a:lnTo>
                  <a:pt x="21600" y="12465"/>
                </a:lnTo>
                <a:lnTo>
                  <a:pt x="20967" y="12500"/>
                </a:lnTo>
                <a:cubicBezTo>
                  <a:pt x="20086" y="12549"/>
                  <a:pt x="19430" y="12692"/>
                  <a:pt x="18641" y="13005"/>
                </a:cubicBezTo>
                <a:cubicBezTo>
                  <a:pt x="18130" y="13208"/>
                  <a:pt x="17698" y="13451"/>
                  <a:pt x="16832" y="14024"/>
                </a:cubicBezTo>
                <a:cubicBezTo>
                  <a:pt x="13821" y="16014"/>
                  <a:pt x="10868" y="17254"/>
                  <a:pt x="8344" y="17588"/>
                </a:cubicBezTo>
                <a:cubicBezTo>
                  <a:pt x="7747" y="17666"/>
                  <a:pt x="7484" y="17634"/>
                  <a:pt x="6971" y="17421"/>
                </a:cubicBezTo>
                <a:cubicBezTo>
                  <a:pt x="5357" y="16750"/>
                  <a:pt x="3925" y="15345"/>
                  <a:pt x="2773" y="13300"/>
                </a:cubicBezTo>
                <a:cubicBezTo>
                  <a:pt x="1548" y="11125"/>
                  <a:pt x="821" y="8603"/>
                  <a:pt x="558" y="5619"/>
                </a:cubicBezTo>
                <a:cubicBezTo>
                  <a:pt x="484" y="4782"/>
                  <a:pt x="484" y="2761"/>
                  <a:pt x="558" y="1926"/>
                </a:cubicBezTo>
                <a:cubicBezTo>
                  <a:pt x="602" y="1421"/>
                  <a:pt x="723" y="428"/>
                  <a:pt x="781" y="95"/>
                </a:cubicBezTo>
                <a:cubicBezTo>
                  <a:pt x="796" y="8"/>
                  <a:pt x="764" y="0"/>
                  <a:pt x="399" y="0"/>
                </a:cubicBezTo>
                <a:lnTo>
                  <a:pt x="0" y="0"/>
                </a:lnTo>
                <a:close/>
                <a:moveTo>
                  <a:pt x="17352" y="0"/>
                </a:moveTo>
                <a:lnTo>
                  <a:pt x="17368" y="122"/>
                </a:lnTo>
                <a:cubicBezTo>
                  <a:pt x="17377" y="190"/>
                  <a:pt x="17420" y="513"/>
                  <a:pt x="17464" y="841"/>
                </a:cubicBezTo>
                <a:cubicBezTo>
                  <a:pt x="17592" y="1813"/>
                  <a:pt x="17644" y="2641"/>
                  <a:pt x="17645" y="3745"/>
                </a:cubicBezTo>
                <a:cubicBezTo>
                  <a:pt x="17645" y="4297"/>
                  <a:pt x="17628" y="4993"/>
                  <a:pt x="17607" y="5291"/>
                </a:cubicBezTo>
                <a:cubicBezTo>
                  <a:pt x="17416" y="7971"/>
                  <a:pt x="16821" y="10345"/>
                  <a:pt x="15806" y="12479"/>
                </a:cubicBezTo>
                <a:cubicBezTo>
                  <a:pt x="15715" y="12670"/>
                  <a:pt x="15660" y="12812"/>
                  <a:pt x="15684" y="12795"/>
                </a:cubicBezTo>
                <a:cubicBezTo>
                  <a:pt x="17342" y="11592"/>
                  <a:pt x="19003" y="10916"/>
                  <a:pt x="20708" y="10748"/>
                </a:cubicBezTo>
                <a:cubicBezTo>
                  <a:pt x="21006" y="10718"/>
                  <a:pt x="21328" y="10693"/>
                  <a:pt x="21425" y="10692"/>
                </a:cubicBezTo>
                <a:lnTo>
                  <a:pt x="21600" y="10691"/>
                </a:lnTo>
                <a:lnTo>
                  <a:pt x="21600" y="5346"/>
                </a:lnTo>
                <a:lnTo>
                  <a:pt x="21600" y="0"/>
                </a:lnTo>
                <a:lnTo>
                  <a:pt x="19476" y="0"/>
                </a:lnTo>
                <a:lnTo>
                  <a:pt x="17352" y="0"/>
                </a:lnTo>
                <a:close/>
              </a:path>
            </a:pathLst>
          </a:custGeom>
          <a:noFill/>
          <a:ln>
            <a:noFill/>
          </a:ln>
        </p:spPr>
      </p:pic>
      <p:pic>
        <p:nvPicPr>
          <p:cNvPr id="8" name="Google Shape;51;p1" descr="Imagen 8"/>
          <p:cNvPicPr preferRelativeResize="0"/>
          <p:nvPr userDrawn="1"/>
        </p:nvPicPr>
        <p:blipFill rotWithShape="1">
          <a:blip r:embed="rId3"/>
          <a:srcRect l="9021" t="32411" r="9894" b="31958"/>
          <a:stretch>
            <a:fillRect/>
          </a:stretch>
        </p:blipFill>
        <p:spPr>
          <a:xfrm>
            <a:off x="604370" y="5838874"/>
            <a:ext cx="1770485" cy="601170"/>
          </a:xfrm>
          <a:prstGeom prst="rect">
            <a:avLst/>
          </a:prstGeom>
          <a:noFill/>
          <a:ln>
            <a:noFill/>
          </a:ln>
        </p:spPr>
      </p:pic>
      <p:sp>
        <p:nvSpPr>
          <p:cNvPr id="12" name="Título 1"/>
          <p:cNvSpPr>
            <a:spLocks noGrp="1"/>
          </p:cNvSpPr>
          <p:nvPr>
            <p:ph type="ctrTitle" hasCustomPrompt="1"/>
          </p:nvPr>
        </p:nvSpPr>
        <p:spPr>
          <a:xfrm>
            <a:off x="1524000" y="381809"/>
            <a:ext cx="7969135" cy="1218391"/>
          </a:xfrm>
        </p:spPr>
        <p:txBody>
          <a:bodyPr anchor="b">
            <a:normAutofit/>
          </a:bodyPr>
          <a:lstStyle>
            <a:lvl1pPr algn="r">
              <a:defRPr sz="3500" b="1">
                <a:solidFill>
                  <a:srgbClr val="9D2449"/>
                </a:solidFill>
                <a:latin typeface="Montserrat" panose="00000500000000000000" pitchFamily="2" charset="0"/>
              </a:defRPr>
            </a:lvl1pPr>
          </a:lstStyle>
          <a:p>
            <a:r>
              <a:rPr lang="es-ES" dirty="0"/>
              <a:t>&lt;&lt; TÍTULO &gt;&gt;</a:t>
            </a:r>
            <a:endParaRPr lang="es-MX" dirty="0"/>
          </a:p>
        </p:txBody>
      </p:sp>
      <p:sp>
        <p:nvSpPr>
          <p:cNvPr id="13" name="Subtítulo 2"/>
          <p:cNvSpPr>
            <a:spLocks noGrp="1"/>
          </p:cNvSpPr>
          <p:nvPr>
            <p:ph type="subTitle" idx="1" hasCustomPrompt="1"/>
          </p:nvPr>
        </p:nvSpPr>
        <p:spPr>
          <a:xfrm>
            <a:off x="1524000" y="1608542"/>
            <a:ext cx="7969135" cy="365125"/>
          </a:xfrm>
        </p:spPr>
        <p:txBody>
          <a:bodyPr>
            <a:normAutofit/>
          </a:bodyPr>
          <a:lstStyle>
            <a:lvl1pPr marL="0" indent="0" algn="r">
              <a:buNone/>
              <a:defRPr sz="2500" b="1">
                <a:solidFill>
                  <a:srgbClr val="B38E5D"/>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&lt;&lt; LUGAR &gt;&gt;</a:t>
            </a:r>
            <a:endParaRPr lang="es-MX" dirty="0"/>
          </a:p>
        </p:txBody>
      </p:sp>
      <p:sp>
        <p:nvSpPr>
          <p:cNvPr id="16" name="Marcador de contenido 15"/>
          <p:cNvSpPr>
            <a:spLocks noGrp="1"/>
          </p:cNvSpPr>
          <p:nvPr>
            <p:ph sz="quarter" idx="13" hasCustomPrompt="1"/>
          </p:nvPr>
        </p:nvSpPr>
        <p:spPr>
          <a:xfrm>
            <a:off x="1524001" y="1982009"/>
            <a:ext cx="7969134" cy="600075"/>
          </a:xfrm>
        </p:spPr>
        <p:txBody>
          <a:bodyPr>
            <a:normAutofit/>
          </a:bodyPr>
          <a:lstStyle>
            <a:lvl1pPr marL="0" indent="0" algn="r">
              <a:buNone/>
              <a:defRPr sz="2000">
                <a:latin typeface="Montserrat" panose="00000500000000000000" pitchFamily="2" charset="0"/>
              </a:defRPr>
            </a:lvl1pPr>
          </a:lstStyle>
          <a:p>
            <a:pPr lvl="0"/>
            <a:r>
              <a:rPr lang="es-MX" dirty="0"/>
              <a:t>&lt;&lt; Fecha en altas y bajas (Mes año) &gt;&gt;</a:t>
            </a:r>
          </a:p>
        </p:txBody>
      </p:sp>
      <p:pic>
        <p:nvPicPr>
          <p:cNvPr id="18" name="Imagen 17" descr="Imagen que contiene Texto&#10;&#10;Descripción generada automáticamente"/>
          <p:cNvPicPr>
            <a:picLocks noChangeAspect="1"/>
          </p:cNvPicPr>
          <p:nvPr userDrawn="1"/>
        </p:nvPicPr>
        <p:blipFill>
          <a:blip r:embed="rId4"/>
          <a:stretch>
            <a:fillRect/>
          </a:stretch>
        </p:blipFill>
        <p:spPr>
          <a:xfrm>
            <a:off x="8350716" y="5457931"/>
            <a:ext cx="3403639" cy="95884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97F010DA-A70E-418E-912E-DF129B89ABA9}" type="datetimeFigureOut">
              <a:rPr lang="es-MX" smtClean="0"/>
              <a:t>17/09/2024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2D1D721-F477-46C7-AB21-2788A235FB0F}"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7F010DA-A70E-418E-912E-DF129B89ABA9}" type="datetimeFigureOut">
              <a:rPr lang="es-MX" smtClean="0"/>
              <a:t>17/09/2024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2D1D721-F477-46C7-AB21-2788A235FB0F}"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7F010DA-A70E-418E-912E-DF129B89ABA9}" type="datetimeFigureOut">
              <a:rPr lang="es-MX" smtClean="0"/>
              <a:t>17/09/2024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2D1D721-F477-46C7-AB21-2788A235FB0F}" type="slidenum">
              <a:rPr lang="es-MX" smtClean="0"/>
              <a:t>‹Nº›</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Google Shape;61;p2" descr="Manual de Marca_Layouts-03.png"/>
          <p:cNvPicPr preferRelativeResize="0"/>
          <p:nvPr userDrawn="1"/>
        </p:nvPicPr>
        <p:blipFill rotWithShape="1">
          <a:blip r:embed="rId2"/>
          <a:srcRect/>
          <a:stretch>
            <a:fillRect/>
          </a:stretch>
        </p:blipFill>
        <p:spPr>
          <a:xfrm>
            <a:off x="1974" y="-1"/>
            <a:ext cx="12188052" cy="6858000"/>
          </a:xfrm>
          <a:prstGeom prst="rect">
            <a:avLst/>
          </a:prstGeom>
          <a:noFill/>
          <a:ln>
            <a:noFill/>
          </a:ln>
        </p:spPr>
      </p:pic>
      <p:sp>
        <p:nvSpPr>
          <p:cNvPr id="2" name="Título 1"/>
          <p:cNvSpPr>
            <a:spLocks noGrp="1"/>
          </p:cNvSpPr>
          <p:nvPr>
            <p:ph type="title" hasCustomPrompt="1"/>
          </p:nvPr>
        </p:nvSpPr>
        <p:spPr>
          <a:xfrm>
            <a:off x="838200" y="365125"/>
            <a:ext cx="10515600" cy="779464"/>
          </a:xfrm>
        </p:spPr>
        <p:txBody>
          <a:bodyPr anchor="b">
            <a:normAutofit/>
          </a:bodyPr>
          <a:lstStyle>
            <a:lvl1pP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p:cNvSpPr>
            <a:spLocks noGrp="1"/>
          </p:cNvSpPr>
          <p:nvPr>
            <p:ph idx="1" hasCustomPrompt="1"/>
          </p:nvPr>
        </p:nvSpPr>
        <p:spPr>
          <a:xfrm>
            <a:off x="838200" y="1825625"/>
            <a:ext cx="10515600" cy="3770652"/>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p:cNvSpPr>
            <a:spLocks noGrp="1"/>
          </p:cNvSpPr>
          <p:nvPr>
            <p:ph type="dt" sz="half" idx="10"/>
          </p:nvPr>
        </p:nvSpPr>
        <p:spPr/>
        <p:txBody>
          <a:bodyPr/>
          <a:lstStyle/>
          <a:p>
            <a:fld id="{97F010DA-A70E-418E-912E-DF129B89ABA9}" type="datetimeFigureOut">
              <a:rPr lang="es-MX" smtClean="0"/>
              <a:t>17/09/2024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p:cNvSpPr>
            <a:spLocks noGrp="1"/>
          </p:cNvSpPr>
          <p:nvPr>
            <p:ph sz="quarter" idx="13" hasCustomPrompt="1"/>
          </p:nvPr>
        </p:nvSpPr>
        <p:spPr>
          <a:xfrm>
            <a:off x="838200" y="1171522"/>
            <a:ext cx="10515600" cy="461962"/>
          </a:xfrm>
        </p:spPr>
        <p:txBody>
          <a:bodyPr>
            <a:noAutofit/>
          </a:bodyPr>
          <a:lstStyle>
            <a:lvl1pPr marL="0" indent="0">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pic>
        <p:nvPicPr>
          <p:cNvPr id="12" name="Imagen 11" descr="Imagen que contiene Texto&#10;&#10;Descripción generada automáticamente"/>
          <p:cNvPicPr>
            <a:picLocks noChangeAspect="1"/>
          </p:cNvPicPr>
          <p:nvPr userDrawn="1"/>
        </p:nvPicPr>
        <p:blipFill>
          <a:blip r:embed="rId3"/>
          <a:stretch>
            <a:fillRect/>
          </a:stretch>
        </p:blipFill>
        <p:spPr>
          <a:xfrm>
            <a:off x="8672768" y="5732801"/>
            <a:ext cx="2540183" cy="71559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p:cNvPicPr preferRelativeResize="0"/>
          <p:nvPr userDrawn="1"/>
        </p:nvPicPr>
        <p:blipFill rotWithShape="1">
          <a:blip r:embed="rId2"/>
          <a:srcRect/>
          <a:stretch>
            <a:fillRect/>
          </a:stretch>
        </p:blipFill>
        <p:spPr>
          <a:xfrm>
            <a:off x="1974" y="0"/>
            <a:ext cx="12188052" cy="6858001"/>
          </a:xfrm>
          <a:prstGeom prst="rect">
            <a:avLst/>
          </a:prstGeom>
          <a:noFill/>
          <a:ln>
            <a:noFill/>
          </a:ln>
        </p:spPr>
      </p:pic>
      <p:sp>
        <p:nvSpPr>
          <p:cNvPr id="2" name="Título 1"/>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p:cNvSpPr>
            <a:spLocks noGrp="1"/>
          </p:cNvSpPr>
          <p:nvPr>
            <p:ph type="dt" sz="half" idx="10"/>
          </p:nvPr>
        </p:nvSpPr>
        <p:spPr/>
        <p:txBody>
          <a:bodyPr/>
          <a:lstStyle/>
          <a:p>
            <a:fld id="{97F010DA-A70E-418E-912E-DF129B89ABA9}" type="datetimeFigureOut">
              <a:rPr lang="es-MX" smtClean="0"/>
              <a:t>17/09/2024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97F010DA-A70E-418E-912E-DF129B89ABA9}" type="datetimeFigureOut">
              <a:rPr lang="es-MX" smtClean="0"/>
              <a:t>17/09/2024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2D1D721-F477-46C7-AB21-2788A235FB0F}"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97F010DA-A70E-418E-912E-DF129B89ABA9}" type="datetimeFigureOut">
              <a:rPr lang="es-MX" smtClean="0"/>
              <a:t>17/09/2024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2D1D721-F477-46C7-AB21-2788A235FB0F}"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97F010DA-A70E-418E-912E-DF129B89ABA9}" type="datetimeFigureOut">
              <a:rPr lang="es-MX" smtClean="0"/>
              <a:t>17/09/2024</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C2D1D721-F477-46C7-AB21-2788A235FB0F}"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97F010DA-A70E-418E-912E-DF129B89ABA9}" type="datetimeFigureOut">
              <a:rPr lang="es-MX" smtClean="0"/>
              <a:t>17/09/2024</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C2D1D721-F477-46C7-AB21-2788A235FB0F}"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7F010DA-A70E-418E-912E-DF129B89ABA9}" type="datetimeFigureOut">
              <a:rPr lang="es-MX" smtClean="0"/>
              <a:t>17/09/2024</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C2D1D721-F477-46C7-AB21-2788A235FB0F}"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97F010DA-A70E-418E-912E-DF129B89ABA9}" type="datetimeFigureOut">
              <a:rPr lang="es-MX" smtClean="0"/>
              <a:t>17/09/2024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2D1D721-F477-46C7-AB21-2788A235FB0F}"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010DA-A70E-418E-912E-DF129B89ABA9}" type="datetimeFigureOut">
              <a:rPr lang="es-MX" smtClean="0"/>
              <a:t>17/09/2024</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1D721-F477-46C7-AB21-2788A235FB0F}"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transparencia.secoes@gmail.co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comitedeetica.secoes@gmail.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544418" y="555439"/>
            <a:ext cx="6096000" cy="1138773"/>
          </a:xfrm>
          <a:prstGeom prst="rect">
            <a:avLst/>
          </a:prstGeom>
        </p:spPr>
        <p:txBody>
          <a:bodyPr>
            <a:spAutoFit/>
          </a:bodyPr>
          <a:lstStyle/>
          <a:p>
            <a:pPr algn="ctr"/>
            <a:r>
              <a:rPr lang="es-MX" sz="3200" b="1" dirty="0">
                <a:solidFill>
                  <a:srgbClr val="9D2449"/>
                </a:solidFill>
                <a:latin typeface="Montserrat" panose="00000500000000000000" pitchFamily="2" charset="0"/>
              </a:rPr>
              <a:t>LINK DE REGISTRO</a:t>
            </a:r>
            <a:endParaRPr lang="es-MX" sz="3200" dirty="0">
              <a:latin typeface="Montserrat" panose="00000500000000000000" pitchFamily="2" charset="0"/>
            </a:endParaRPr>
          </a:p>
          <a:p>
            <a:br>
              <a:rPr lang="es-MX" dirty="0"/>
            </a:br>
            <a:endParaRPr lang="es-MX" dirty="0"/>
          </a:p>
        </p:txBody>
      </p:sp>
      <p:sp>
        <p:nvSpPr>
          <p:cNvPr id="9" name="Rectángulo 8"/>
          <p:cNvSpPr/>
          <p:nvPr/>
        </p:nvSpPr>
        <p:spPr>
          <a:xfrm>
            <a:off x="2544418" y="1124825"/>
            <a:ext cx="6096000" cy="954107"/>
          </a:xfrm>
          <a:prstGeom prst="rect">
            <a:avLst/>
          </a:prstGeom>
        </p:spPr>
        <p:txBody>
          <a:bodyPr>
            <a:spAutoFit/>
          </a:bodyPr>
          <a:lstStyle/>
          <a:p>
            <a:pPr algn="ctr"/>
            <a:r>
              <a:rPr lang="es-MX" sz="2000" b="1" dirty="0">
                <a:solidFill>
                  <a:srgbClr val="BE8300"/>
                </a:solidFill>
                <a:latin typeface="Montserrat" panose="00000500000000000000" pitchFamily="2" charset="0"/>
              </a:rPr>
              <a:t>https://forms.gle/nDaNqg5XVPAPnpgbA</a:t>
            </a:r>
            <a:endParaRPr lang="es-MX" sz="2000" dirty="0">
              <a:latin typeface="Montserrat" panose="00000500000000000000" pitchFamily="2" charset="0"/>
            </a:endParaRPr>
          </a:p>
          <a:p>
            <a:br>
              <a:rPr lang="es-MX" dirty="0"/>
            </a:br>
            <a:endParaRPr lang="es-MX" dirty="0"/>
          </a:p>
        </p:txBody>
      </p:sp>
      <p:pic>
        <p:nvPicPr>
          <p:cNvPr id="1026" name="Picture 2" descr="Generador de Códigos QR Co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209" y="1530651"/>
            <a:ext cx="3248418" cy="3248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419A85-2025-485C-9CC1-D1E508BBA062}"/>
              </a:ext>
            </a:extLst>
          </p:cNvPr>
          <p:cNvSpPr>
            <a:spLocks noGrp="1"/>
          </p:cNvSpPr>
          <p:nvPr>
            <p:ph type="title"/>
          </p:nvPr>
        </p:nvSpPr>
        <p:spPr/>
        <p:txBody>
          <a:bodyPr/>
          <a:lstStyle/>
          <a:p>
            <a:r>
              <a:rPr lang="es-ES" sz="3200" b="1" dirty="0">
                <a:solidFill>
                  <a:srgbClr val="9D2449"/>
                </a:solidFill>
                <a:latin typeface="Montserrat" panose="00000500000000000000" pitchFamily="2" charset="0"/>
                <a:cs typeface="Arial" panose="020B0604020202020204" pitchFamily="34" charset="0"/>
              </a:rPr>
              <a:t>CÓDIGO DE CONDUCTA</a:t>
            </a:r>
            <a:endParaRPr lang="es-MX" dirty="0"/>
          </a:p>
        </p:txBody>
      </p:sp>
      <p:sp>
        <p:nvSpPr>
          <p:cNvPr id="3" name="Marcador de contenido 2">
            <a:extLst>
              <a:ext uri="{FF2B5EF4-FFF2-40B4-BE49-F238E27FC236}">
                <a16:creationId xmlns:a16="http://schemas.microsoft.com/office/drawing/2014/main" id="{1F6C5019-2E9A-4244-B349-34A31CEFB35E}"/>
              </a:ext>
            </a:extLst>
          </p:cNvPr>
          <p:cNvSpPr>
            <a:spLocks noGrp="1"/>
          </p:cNvSpPr>
          <p:nvPr>
            <p:ph idx="1"/>
          </p:nvPr>
        </p:nvSpPr>
        <p:spPr/>
        <p:txBody>
          <a:bodyPr/>
          <a:lstStyle/>
          <a:p>
            <a:pPr marL="285750" indent="-285750">
              <a:buFontTx/>
              <a:buChar char="-"/>
            </a:pPr>
            <a:r>
              <a:rPr lang="es-MX" sz="1800" b="1" dirty="0">
                <a:effectLst/>
                <a:latin typeface="Montserrat" panose="00000500000000000000" pitchFamily="2" charset="0"/>
                <a:ea typeface="Arial" panose="020B0604020202020204" pitchFamily="34" charset="0"/>
                <a:cs typeface="Arial" panose="020B0604020202020204" pitchFamily="34" charset="0"/>
              </a:rPr>
              <a:t>Brindo a mis compañeras y compañeros de trabajo, así como a cualquier persona, un trato igualitario y sin discriminación alguna.</a:t>
            </a:r>
          </a:p>
          <a:p>
            <a:pPr marL="285750" indent="-285750">
              <a:buFontTx/>
              <a:buChar char="-"/>
            </a:pPr>
            <a:endParaRPr lang="es-MX" sz="1800" b="1" dirty="0">
              <a:effectLst/>
              <a:latin typeface="Montserrat" panose="00000500000000000000" pitchFamily="2" charset="0"/>
              <a:ea typeface="Arial" panose="020B0604020202020204" pitchFamily="34" charset="0"/>
              <a:cs typeface="Arial" panose="020B0604020202020204" pitchFamily="34" charset="0"/>
            </a:endParaRPr>
          </a:p>
          <a:p>
            <a:pPr marL="285750" indent="-285750">
              <a:buFontTx/>
              <a:buChar char="-"/>
            </a:pPr>
            <a:r>
              <a:rPr lang="es-MX" sz="1800" dirty="0">
                <a:effectLst/>
                <a:latin typeface="Montserrat" panose="00000500000000000000" pitchFamily="2" charset="0"/>
                <a:ea typeface="Arial" panose="020B0604020202020204" pitchFamily="34" charset="0"/>
                <a:cs typeface="Arial" panose="020B0604020202020204" pitchFamily="34" charset="0"/>
              </a:rPr>
              <a:t>Mi comportamiento es un ejemplo de integridad, aspiro a la excelencia en el servicio público y me reconozco como un factor central en la consolidación de la nueva ética pública.</a:t>
            </a:r>
          </a:p>
          <a:p>
            <a:pPr marL="285750" indent="-285750">
              <a:buFontTx/>
              <a:buChar char="-"/>
            </a:pPr>
            <a:endParaRPr lang="es-MX" sz="1800" b="1" dirty="0">
              <a:effectLst/>
              <a:latin typeface="Montserrat" panose="00000500000000000000" pitchFamily="2" charset="0"/>
              <a:ea typeface="Arial" panose="020B0604020202020204" pitchFamily="34" charset="0"/>
              <a:cs typeface="Arial" panose="020B0604020202020204" pitchFamily="34" charset="0"/>
            </a:endParaRPr>
          </a:p>
          <a:p>
            <a:pPr marL="285750" indent="-285750">
              <a:buFontTx/>
              <a:buChar char="-"/>
            </a:pPr>
            <a:r>
              <a:rPr lang="es-MX" sz="1800" b="1" dirty="0">
                <a:effectLst/>
                <a:latin typeface="Montserrat" panose="00000500000000000000" pitchFamily="2" charset="0"/>
                <a:ea typeface="Arial" panose="020B0604020202020204" pitchFamily="34" charset="0"/>
                <a:cs typeface="Arial" panose="020B0604020202020204" pitchFamily="34" charset="0"/>
              </a:rPr>
              <a:t>Atiendo y oriento de forma imparcial, con profesionalismo, eficacia, oportunidad, respeto y actitud de servicio a toda persona sin distinción.</a:t>
            </a:r>
            <a:endParaRPr lang="es-MX" b="1" dirty="0"/>
          </a:p>
        </p:txBody>
      </p:sp>
      <p:sp>
        <p:nvSpPr>
          <p:cNvPr id="4" name="Marcador de contenido 3">
            <a:extLst>
              <a:ext uri="{FF2B5EF4-FFF2-40B4-BE49-F238E27FC236}">
                <a16:creationId xmlns:a16="http://schemas.microsoft.com/office/drawing/2014/main" id="{B7FD0DA1-8635-40B1-A2C2-D85A927636E6}"/>
              </a:ext>
            </a:extLst>
          </p:cNvPr>
          <p:cNvSpPr>
            <a:spLocks noGrp="1"/>
          </p:cNvSpPr>
          <p:nvPr>
            <p:ph sz="quarter" idx="13"/>
          </p:nvPr>
        </p:nvSpPr>
        <p:spPr/>
        <p:txBody>
          <a:bodyPr/>
          <a:lstStyle/>
          <a:p>
            <a:r>
              <a:rPr lang="es-MX" sz="2800" dirty="0">
                <a:effectLst/>
                <a:latin typeface="Montserrat" panose="00000500000000000000" pitchFamily="2" charset="0"/>
                <a:ea typeface="Arial" panose="020B0604020202020204" pitchFamily="34" charset="0"/>
                <a:cs typeface="Arial" panose="020B0604020202020204" pitchFamily="34" charset="0"/>
              </a:rPr>
              <a:t>Participo en el combate a la corrupción</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3892407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11623" y="547861"/>
            <a:ext cx="3626314"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MX" sz="3200" b="1" spc="50" dirty="0">
                <a:ln w="11430"/>
                <a:solidFill>
                  <a:srgbClr val="A50021"/>
                </a:solidFill>
                <a:effectLst>
                  <a:outerShdw blurRad="76200" dist="50800" dir="5400000" algn="tl" rotWithShape="0">
                    <a:srgbClr val="000000">
                      <a:alpha val="65000"/>
                    </a:srgbClr>
                  </a:outerShdw>
                </a:effectLst>
                <a:latin typeface="Montserrat" panose="00000500000000000000" pitchFamily="2" charset="0"/>
                <a:cs typeface="Arial" panose="020B0604020202020204" pitchFamily="34" charset="0"/>
              </a:rPr>
              <a:t>El Desafío Ético</a:t>
            </a:r>
          </a:p>
        </p:txBody>
      </p:sp>
      <p:sp>
        <p:nvSpPr>
          <p:cNvPr id="3" name="2 Rectángulo"/>
          <p:cNvSpPr/>
          <p:nvPr/>
        </p:nvSpPr>
        <p:spPr>
          <a:xfrm>
            <a:off x="3953574" y="1867203"/>
            <a:ext cx="4008915" cy="2369880"/>
          </a:xfrm>
          <a:prstGeom prst="rect">
            <a:avLst/>
          </a:prstGeom>
        </p:spPr>
        <p:txBody>
          <a:bodyPr wrap="square">
            <a:spAutoFit/>
          </a:bodyPr>
          <a:lstStyle/>
          <a:p>
            <a:pPr marL="285750" indent="-285750" fontAlgn="base">
              <a:spcAft>
                <a:spcPct val="0"/>
              </a:spcAft>
              <a:buClr>
                <a:srgbClr val="3333CC"/>
              </a:buClr>
              <a:buSzPct val="60000"/>
              <a:buFont typeface="Arial" panose="020B0604020202020204" pitchFamily="34" charset="0"/>
              <a:buChar char="•"/>
            </a:pPr>
            <a:r>
              <a:rPr lang="es-MX" altLang="en-US" sz="1600" b="1" dirty="0">
                <a:solidFill>
                  <a:srgbClr val="B68400"/>
                </a:solidFill>
                <a:latin typeface="Montserrat" panose="00000500000000000000" pitchFamily="2" charset="0"/>
                <a:cs typeface="Arial" panose="020B0604020202020204" pitchFamily="34" charset="0"/>
              </a:rPr>
              <a:t>¡La cultura sí importa!</a:t>
            </a:r>
          </a:p>
          <a:p>
            <a:pPr marL="285750" indent="-285750" fontAlgn="base">
              <a:spcAft>
                <a:spcPct val="0"/>
              </a:spcAft>
              <a:buClr>
                <a:srgbClr val="3333CC"/>
              </a:buClr>
              <a:buSzPct val="60000"/>
              <a:buFont typeface="Arial" panose="020B0604020202020204" pitchFamily="34" charset="0"/>
              <a:buChar char="•"/>
            </a:pPr>
            <a:endParaRPr lang="es-MX" altLang="en-US" sz="1600" b="1" dirty="0">
              <a:solidFill>
                <a:srgbClr val="B68400"/>
              </a:solidFill>
              <a:latin typeface="Montserrat" panose="00000500000000000000" pitchFamily="2" charset="0"/>
              <a:cs typeface="Arial" panose="020B0604020202020204" pitchFamily="34" charset="0"/>
            </a:endParaRPr>
          </a:p>
          <a:p>
            <a:pPr lvl="0" fontAlgn="base">
              <a:spcAft>
                <a:spcPct val="0"/>
              </a:spcAft>
              <a:buClr>
                <a:srgbClr val="3333CC"/>
              </a:buClr>
              <a:buSzPct val="60000"/>
            </a:pPr>
            <a:endParaRPr lang="es-MX" altLang="en-US" sz="1600" b="1" dirty="0">
              <a:solidFill>
                <a:srgbClr val="B68400"/>
              </a:solidFill>
              <a:latin typeface="Montserrat" panose="00000500000000000000" pitchFamily="2" charset="0"/>
              <a:cs typeface="Arial" panose="020B0604020202020204" pitchFamily="34" charset="0"/>
            </a:endParaRPr>
          </a:p>
          <a:p>
            <a:pPr marL="285750" indent="-285750" fontAlgn="base">
              <a:spcAft>
                <a:spcPct val="0"/>
              </a:spcAft>
              <a:buClr>
                <a:srgbClr val="3333CC"/>
              </a:buClr>
              <a:buSzPct val="60000"/>
              <a:buFont typeface="Arial" panose="020B0604020202020204" pitchFamily="34" charset="0"/>
              <a:buChar char="•"/>
            </a:pPr>
            <a:r>
              <a:rPr lang="es-MX" altLang="en-US" sz="1600" b="1" dirty="0">
                <a:solidFill>
                  <a:srgbClr val="B68400"/>
                </a:solidFill>
                <a:latin typeface="Montserrat" panose="00000500000000000000" pitchFamily="2" charset="0"/>
                <a:cs typeface="Arial" panose="020B0604020202020204" pitchFamily="34" charset="0"/>
              </a:rPr>
              <a:t>De lo qué se habla y lo que no se habla es importante</a:t>
            </a:r>
            <a:br>
              <a:rPr lang="es-MX" altLang="en-US" sz="1600" b="1" dirty="0">
                <a:latin typeface="Montserrat" panose="00000500000000000000" pitchFamily="2" charset="0"/>
                <a:cs typeface="Arial" panose="020B0604020202020204" pitchFamily="34" charset="0"/>
              </a:rPr>
            </a:br>
            <a:endParaRPr lang="es-MX" altLang="en-US" sz="1600" b="1" dirty="0">
              <a:latin typeface="Montserrat" panose="00000500000000000000" pitchFamily="2" charset="0"/>
              <a:cs typeface="Arial" panose="020B0604020202020204" pitchFamily="34" charset="0"/>
            </a:endParaRPr>
          </a:p>
          <a:p>
            <a:pPr lvl="0" fontAlgn="base">
              <a:spcAft>
                <a:spcPct val="0"/>
              </a:spcAft>
              <a:buClr>
                <a:srgbClr val="3333CC"/>
              </a:buClr>
              <a:buSzPct val="60000"/>
            </a:pPr>
            <a:endParaRPr lang="es-MX" altLang="en-US" sz="1600" b="1" dirty="0">
              <a:latin typeface="Montserrat" panose="00000500000000000000" pitchFamily="2" charset="0"/>
              <a:cs typeface="Arial" panose="020B0604020202020204" pitchFamily="34" charset="0"/>
            </a:endParaRPr>
          </a:p>
          <a:p>
            <a:pPr marL="285750" indent="-285750" algn="ctr" fontAlgn="base">
              <a:spcAft>
                <a:spcPct val="0"/>
              </a:spcAft>
              <a:buClr>
                <a:srgbClr val="3333CC"/>
              </a:buClr>
              <a:buSzPct val="60000"/>
              <a:buFont typeface="Arial" panose="020B0604020202020204" pitchFamily="34" charset="0"/>
              <a:buChar char="•"/>
            </a:pPr>
            <a:r>
              <a:rPr lang="es-MX" altLang="en-US" b="1" dirty="0">
                <a:solidFill>
                  <a:srgbClr val="C00000"/>
                </a:solidFill>
                <a:latin typeface="Montserrat" panose="00000500000000000000" pitchFamily="2" charset="0"/>
                <a:cs typeface="Arial" panose="020B0604020202020204" pitchFamily="34" charset="0"/>
              </a:rPr>
              <a:t>Fuerte compromiso de los mandos superiores</a:t>
            </a:r>
            <a:endParaRPr lang="es-ES" dirty="0">
              <a:solidFill>
                <a:srgbClr val="C00000"/>
              </a:solidFill>
              <a:latin typeface="Montserrat" panose="00000500000000000000" pitchFamily="2" charset="0"/>
            </a:endParaRPr>
          </a:p>
        </p:txBody>
      </p:sp>
      <p:pic>
        <p:nvPicPr>
          <p:cNvPr id="4" name="Picture 1"/>
          <p:cNvPicPr>
            <a:picLocks noChangeAspect="1"/>
          </p:cNvPicPr>
          <p:nvPr/>
        </p:nvPicPr>
        <p:blipFill rotWithShape="1">
          <a:blip r:embed="rId2"/>
          <a:srcRect l="26019" r="26058"/>
          <a:stretch>
            <a:fillRect/>
          </a:stretch>
        </p:blipFill>
        <p:spPr>
          <a:xfrm>
            <a:off x="709681" y="3805065"/>
            <a:ext cx="2301451" cy="2193549"/>
          </a:xfrm>
          <a:prstGeom prst="rect">
            <a:avLst/>
          </a:prstGeom>
        </p:spPr>
      </p:pic>
      <p:graphicFrame>
        <p:nvGraphicFramePr>
          <p:cNvPr id="5" name="3 Diagrama"/>
          <p:cNvGraphicFramePr/>
          <p:nvPr>
            <p:extLst>
              <p:ext uri="{D42A27DB-BD31-4B8C-83A1-F6EECF244321}">
                <p14:modId xmlns:p14="http://schemas.microsoft.com/office/powerpoint/2010/main" val="3499533802"/>
              </p:ext>
            </p:extLst>
          </p:nvPr>
        </p:nvGraphicFramePr>
        <p:xfrm>
          <a:off x="158787" y="423170"/>
          <a:ext cx="3570126" cy="2888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DDD97C47-B779-EE76-CF1A-EF2E4B68CB5E}"/>
              </a:ext>
            </a:extLst>
          </p:cNvPr>
          <p:cNvPicPr>
            <a:picLocks noChangeAspect="1"/>
          </p:cNvPicPr>
          <p:nvPr/>
        </p:nvPicPr>
        <p:blipFill>
          <a:blip r:embed="rId8"/>
          <a:stretch>
            <a:fillRect/>
          </a:stretch>
        </p:blipFill>
        <p:spPr>
          <a:xfrm>
            <a:off x="8238427" y="339200"/>
            <a:ext cx="3473710" cy="427322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35536" y="214718"/>
            <a:ext cx="5520925" cy="40011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50" dirty="0">
                <a:ln w="11430"/>
                <a:solidFill>
                  <a:srgbClr val="A50021"/>
                </a:solidFill>
                <a:effectLst>
                  <a:outerShdw blurRad="76200" dist="50800" dir="5400000" algn="tl" rotWithShape="0">
                    <a:srgbClr val="000000">
                      <a:alpha val="65000"/>
                    </a:srgbClr>
                  </a:outerShdw>
                </a:effectLst>
                <a:latin typeface="Montserrat" panose="00000500000000000000" pitchFamily="2" charset="0"/>
                <a:cs typeface="Arial" panose="020B0604020202020204" pitchFamily="34" charset="0"/>
              </a:rPr>
              <a:t>Faltas Administrativas No Graves</a:t>
            </a:r>
          </a:p>
        </p:txBody>
      </p:sp>
      <p:sp>
        <p:nvSpPr>
          <p:cNvPr id="3" name="2 Rectángulo"/>
          <p:cNvSpPr/>
          <p:nvPr/>
        </p:nvSpPr>
        <p:spPr>
          <a:xfrm>
            <a:off x="850385" y="614828"/>
            <a:ext cx="10188676" cy="4247317"/>
          </a:xfrm>
          <a:prstGeom prst="rect">
            <a:avLst/>
          </a:prstGeom>
        </p:spPr>
        <p:txBody>
          <a:bodyPr wrap="square">
            <a:spAutoFit/>
          </a:bodyPr>
          <a:lstStyle/>
          <a:p>
            <a:r>
              <a:rPr lang="es-ES" sz="1200" dirty="0">
                <a:solidFill>
                  <a:srgbClr val="B68400"/>
                </a:solidFill>
                <a:latin typeface="Montserrat" panose="00000500000000000000" pitchFamily="2" charset="0"/>
                <a:cs typeface="Arial" panose="020B0604020202020204" pitchFamily="34" charset="0"/>
              </a:rPr>
              <a:t>Las faltas administrativas </a:t>
            </a:r>
            <a:r>
              <a:rPr lang="es-ES" sz="1200" b="1" dirty="0">
                <a:solidFill>
                  <a:srgbClr val="B68400"/>
                </a:solidFill>
                <a:latin typeface="Montserrat" panose="00000500000000000000" pitchFamily="2" charset="0"/>
                <a:cs typeface="Arial" panose="020B0604020202020204" pitchFamily="34" charset="0"/>
              </a:rPr>
              <a:t>no graves </a:t>
            </a:r>
            <a:r>
              <a:rPr lang="es-ES" sz="1200" dirty="0">
                <a:solidFill>
                  <a:srgbClr val="B68400"/>
                </a:solidFill>
                <a:latin typeface="Montserrat" panose="00000500000000000000" pitchFamily="2" charset="0"/>
                <a:cs typeface="Arial" panose="020B0604020202020204" pitchFamily="34" charset="0"/>
              </a:rPr>
              <a:t>son </a:t>
            </a:r>
            <a:r>
              <a:rPr lang="es-ES" sz="1200" b="1" dirty="0">
                <a:solidFill>
                  <a:srgbClr val="B68400"/>
                </a:solidFill>
                <a:latin typeface="Montserrat" panose="00000500000000000000" pitchFamily="2" charset="0"/>
                <a:cs typeface="Arial" panose="020B0604020202020204" pitchFamily="34" charset="0"/>
              </a:rPr>
              <a:t>actos u omisiones con los que se incumplan o transgredan las obligaciones previstas en los artículos 49 y 50 de la Ley General de Responsabilidades Administrativas siguientes</a:t>
            </a:r>
            <a:r>
              <a:rPr lang="es-ES" sz="1200" dirty="0">
                <a:solidFill>
                  <a:srgbClr val="B68400"/>
                </a:solidFill>
                <a:latin typeface="Montserrat" panose="00000500000000000000" pitchFamily="2" charset="0"/>
                <a:cs typeface="Arial" panose="020B0604020202020204" pitchFamily="34" charset="0"/>
              </a:rPr>
              <a:t>: </a:t>
            </a:r>
          </a:p>
          <a:p>
            <a:endParaRPr lang="es-MX" sz="1200" dirty="0">
              <a:solidFill>
                <a:srgbClr val="B68400"/>
              </a:solidFill>
              <a:latin typeface="Montserrat" panose="00000500000000000000" pitchFamily="2" charset="0"/>
              <a:cs typeface="Arial" panose="020B0604020202020204" pitchFamily="34" charset="0"/>
            </a:endParaRPr>
          </a:p>
          <a:p>
            <a:pPr marL="171450" indent="-171450">
              <a:buFontTx/>
              <a:buChar char="-"/>
            </a:pPr>
            <a:r>
              <a:rPr lang="es-ES" sz="1200" b="1" dirty="0">
                <a:solidFill>
                  <a:srgbClr val="B68400"/>
                </a:solidFill>
                <a:latin typeface="Montserrat" panose="00000500000000000000" pitchFamily="2" charset="0"/>
                <a:cs typeface="Arial" panose="020B0604020202020204" pitchFamily="34" charset="0"/>
              </a:rPr>
              <a:t>Cumplir con las funciones, atribuciones y comisiones encomendadas, observando en su desempeño disciplina y respeto</a:t>
            </a:r>
            <a:r>
              <a:rPr lang="es-ES" sz="1200" dirty="0">
                <a:solidFill>
                  <a:srgbClr val="B68400"/>
                </a:solidFill>
                <a:latin typeface="Montserrat" panose="00000500000000000000" pitchFamily="2" charset="0"/>
                <a:cs typeface="Arial" panose="020B0604020202020204" pitchFamily="34" charset="0"/>
              </a:rPr>
              <a:t>; </a:t>
            </a:r>
          </a:p>
          <a:p>
            <a:pPr marL="171450" indent="-171450">
              <a:buFontTx/>
              <a:buChar char="-"/>
            </a:pPr>
            <a:endParaRPr lang="es-ES" sz="1200" dirty="0">
              <a:latin typeface="Montserrat" panose="00000500000000000000" pitchFamily="2" charset="0"/>
              <a:cs typeface="Arial" panose="020B0604020202020204" pitchFamily="34" charset="0"/>
            </a:endParaRPr>
          </a:p>
          <a:p>
            <a:pPr marL="171450" indent="-171450">
              <a:buFontTx/>
              <a:buChar char="-"/>
            </a:pPr>
            <a:r>
              <a:rPr lang="es-ES" sz="1200" b="1" dirty="0">
                <a:solidFill>
                  <a:schemeClr val="bg2">
                    <a:lumMod val="25000"/>
                  </a:schemeClr>
                </a:solidFill>
                <a:latin typeface="Montserrat" panose="00000500000000000000" pitchFamily="2" charset="0"/>
                <a:cs typeface="Arial" panose="020B0604020202020204" pitchFamily="34" charset="0"/>
                <a:hlinkClick r:id="" action="ppaction://noaction"/>
              </a:rPr>
              <a:t>Denunciar los actos u omisiones que en ejercicio de sus funciones llegare a advertir, que puedan constituir faltas administrativas</a:t>
            </a:r>
            <a:r>
              <a:rPr lang="es-ES" sz="1200" b="1" dirty="0">
                <a:solidFill>
                  <a:schemeClr val="bg2">
                    <a:lumMod val="25000"/>
                  </a:schemeClr>
                </a:solidFill>
                <a:latin typeface="Montserrat" panose="00000500000000000000" pitchFamily="2" charset="0"/>
                <a:cs typeface="Arial" panose="020B0604020202020204" pitchFamily="34" charset="0"/>
              </a:rPr>
              <a:t>; </a:t>
            </a:r>
          </a:p>
          <a:p>
            <a:endParaRPr lang="es-MX" sz="1200" dirty="0">
              <a:latin typeface="Montserrat" panose="00000500000000000000" pitchFamily="2" charset="0"/>
              <a:cs typeface="Arial" panose="020B0604020202020204" pitchFamily="34" charset="0"/>
            </a:endParaRPr>
          </a:p>
          <a:p>
            <a:r>
              <a:rPr lang="es-ES" sz="1200" dirty="0">
                <a:solidFill>
                  <a:srgbClr val="B68400"/>
                </a:solidFill>
                <a:latin typeface="Montserrat" panose="00000500000000000000" pitchFamily="2" charset="0"/>
                <a:cs typeface="Arial" panose="020B0604020202020204" pitchFamily="34" charset="0"/>
              </a:rPr>
              <a:t>- </a:t>
            </a:r>
            <a:r>
              <a:rPr lang="es-ES" sz="1200" b="1" dirty="0">
                <a:solidFill>
                  <a:srgbClr val="B68400"/>
                </a:solidFill>
                <a:latin typeface="Montserrat" panose="00000500000000000000" pitchFamily="2" charset="0"/>
                <a:cs typeface="Arial" panose="020B0604020202020204" pitchFamily="34" charset="0"/>
              </a:rPr>
              <a:t>Atender las instrucciones de sus superiores, que sean acordes con las disposiciones relacionadas con el servicio público</a:t>
            </a:r>
            <a:r>
              <a:rPr lang="es-ES" sz="1200" dirty="0">
                <a:solidFill>
                  <a:srgbClr val="B68400"/>
                </a:solidFill>
                <a:latin typeface="Montserrat" panose="00000500000000000000" pitchFamily="2" charset="0"/>
                <a:cs typeface="Arial" panose="020B0604020202020204" pitchFamily="34" charset="0"/>
              </a:rPr>
              <a:t>; </a:t>
            </a:r>
          </a:p>
          <a:p>
            <a:endParaRPr lang="es-MX" sz="1200" dirty="0">
              <a:latin typeface="Montserrat" panose="00000500000000000000" pitchFamily="2" charset="0"/>
              <a:cs typeface="Arial" panose="020B0604020202020204" pitchFamily="34" charset="0"/>
            </a:endParaRPr>
          </a:p>
          <a:p>
            <a:r>
              <a:rPr lang="es-ES" sz="1200" dirty="0">
                <a:latin typeface="Montserrat" panose="00000500000000000000" pitchFamily="2" charset="0"/>
                <a:cs typeface="Arial" panose="020B0604020202020204" pitchFamily="34" charset="0"/>
              </a:rPr>
              <a:t>- </a:t>
            </a:r>
            <a:r>
              <a:rPr lang="es-ES" sz="1200" b="1" dirty="0">
                <a:solidFill>
                  <a:schemeClr val="bg2">
                    <a:lumMod val="25000"/>
                  </a:schemeClr>
                </a:solidFill>
                <a:latin typeface="Montserrat" panose="00000500000000000000" pitchFamily="2" charset="0"/>
                <a:cs typeface="Arial" panose="020B0604020202020204" pitchFamily="34" charset="0"/>
              </a:rPr>
              <a:t>Presentar en tiempo y forma las declaraciones de situación patrimonial y de intereses; </a:t>
            </a:r>
          </a:p>
          <a:p>
            <a:endParaRPr lang="es-MX" sz="1200" dirty="0">
              <a:solidFill>
                <a:srgbClr val="B68400"/>
              </a:solidFill>
              <a:latin typeface="Montserrat" panose="00000500000000000000" pitchFamily="2" charset="0"/>
              <a:cs typeface="Arial" panose="020B0604020202020204" pitchFamily="34" charset="0"/>
            </a:endParaRPr>
          </a:p>
          <a:p>
            <a:r>
              <a:rPr lang="es-ES" sz="1200" dirty="0">
                <a:solidFill>
                  <a:srgbClr val="B68400"/>
                </a:solidFill>
                <a:latin typeface="Montserrat" panose="00000500000000000000" pitchFamily="2" charset="0"/>
                <a:cs typeface="Arial" panose="020B0604020202020204" pitchFamily="34" charset="0"/>
              </a:rPr>
              <a:t>- </a:t>
            </a:r>
            <a:r>
              <a:rPr lang="es-ES" sz="1200" b="1" dirty="0">
                <a:solidFill>
                  <a:srgbClr val="B68400"/>
                </a:solidFill>
                <a:latin typeface="Montserrat" panose="00000500000000000000" pitchFamily="2" charset="0"/>
                <a:cs typeface="Arial" panose="020B0604020202020204" pitchFamily="34" charset="0"/>
              </a:rPr>
              <a:t>Registrar, integrar, custodiar y cuidar la documentación e información que por razón de su empleo tenga bajo su responsabilidad e impedir su uso indebido; </a:t>
            </a:r>
          </a:p>
          <a:p>
            <a:endParaRPr lang="es-MX" sz="1200" dirty="0">
              <a:solidFill>
                <a:srgbClr val="B68400"/>
              </a:solidFill>
              <a:latin typeface="Montserrat" panose="00000500000000000000" pitchFamily="2" charset="0"/>
              <a:cs typeface="Arial" panose="020B0604020202020204" pitchFamily="34" charset="0"/>
            </a:endParaRPr>
          </a:p>
          <a:p>
            <a:r>
              <a:rPr lang="es-ES" sz="1200" dirty="0">
                <a:solidFill>
                  <a:srgbClr val="B68400"/>
                </a:solidFill>
                <a:latin typeface="Montserrat" panose="00000500000000000000" pitchFamily="2" charset="0"/>
                <a:cs typeface="Arial" panose="020B0604020202020204" pitchFamily="34" charset="0"/>
              </a:rPr>
              <a:t>- Supervisar que las y los servidores públicos sujetos a su dirección, </a:t>
            </a:r>
            <a:r>
              <a:rPr lang="es-ES" sz="1200" u="sng" dirty="0">
                <a:solidFill>
                  <a:srgbClr val="B68400"/>
                </a:solidFill>
                <a:latin typeface="Montserrat" panose="00000500000000000000" pitchFamily="2" charset="0"/>
                <a:cs typeface="Arial" panose="020B0604020202020204" pitchFamily="34" charset="0"/>
              </a:rPr>
              <a:t>cumplan con las obligaciones que los rigen</a:t>
            </a:r>
            <a:r>
              <a:rPr lang="es-ES" sz="1200" dirty="0">
                <a:solidFill>
                  <a:srgbClr val="B68400"/>
                </a:solidFill>
                <a:latin typeface="Montserrat" panose="00000500000000000000" pitchFamily="2" charset="0"/>
                <a:cs typeface="Arial" panose="020B0604020202020204" pitchFamily="34" charset="0"/>
              </a:rPr>
              <a:t>;</a:t>
            </a:r>
            <a:endParaRPr lang="es-MX" sz="1200" dirty="0">
              <a:solidFill>
                <a:srgbClr val="B68400"/>
              </a:solidFill>
              <a:latin typeface="Montserrat" panose="00000500000000000000" pitchFamily="2" charset="0"/>
              <a:cs typeface="Arial" panose="020B0604020202020204" pitchFamily="34" charset="0"/>
            </a:endParaRPr>
          </a:p>
          <a:p>
            <a:r>
              <a:rPr lang="es-ES" sz="1200" dirty="0">
                <a:solidFill>
                  <a:srgbClr val="B68400"/>
                </a:solidFill>
                <a:latin typeface="Montserrat" panose="00000500000000000000" pitchFamily="2" charset="0"/>
                <a:cs typeface="Arial" panose="020B0604020202020204" pitchFamily="34" charset="0"/>
              </a:rPr>
              <a:t>- Rendir cuentas sobre el ejercicio de las funciones; </a:t>
            </a:r>
          </a:p>
          <a:p>
            <a:endParaRPr lang="es-MX" sz="1200" dirty="0">
              <a:solidFill>
                <a:srgbClr val="B68400"/>
              </a:solidFill>
              <a:latin typeface="Montserrat" panose="00000500000000000000" pitchFamily="2" charset="0"/>
              <a:cs typeface="Arial" panose="020B0604020202020204" pitchFamily="34" charset="0"/>
            </a:endParaRPr>
          </a:p>
          <a:p>
            <a:r>
              <a:rPr lang="es-ES" sz="1200" dirty="0">
                <a:solidFill>
                  <a:srgbClr val="B68400"/>
                </a:solidFill>
                <a:latin typeface="Montserrat" panose="00000500000000000000" pitchFamily="2" charset="0"/>
                <a:cs typeface="Arial" panose="020B0604020202020204" pitchFamily="34" charset="0"/>
              </a:rPr>
              <a:t>- Cerciorarse antes de la </a:t>
            </a:r>
            <a:r>
              <a:rPr lang="es-ES" sz="1200" u="sng" dirty="0">
                <a:solidFill>
                  <a:srgbClr val="B68400"/>
                </a:solidFill>
                <a:latin typeface="Montserrat" panose="00000500000000000000" pitchFamily="2" charset="0"/>
                <a:cs typeface="Arial" panose="020B0604020202020204" pitchFamily="34" charset="0"/>
              </a:rPr>
              <a:t>celebración de contratos de adquisiciones, arrendamientos, servicios, obra pública o para la enajenación de todo tipo de bienes que no se actualice un conflicto de inte</a:t>
            </a:r>
            <a:r>
              <a:rPr lang="es-ES" sz="1200" dirty="0">
                <a:solidFill>
                  <a:srgbClr val="B68400"/>
                </a:solidFill>
                <a:latin typeface="Montserrat" panose="00000500000000000000" pitchFamily="2" charset="0"/>
                <a:cs typeface="Arial" panose="020B0604020202020204" pitchFamily="34" charset="0"/>
              </a:rPr>
              <a:t>rés, y </a:t>
            </a:r>
          </a:p>
          <a:p>
            <a:endParaRPr lang="es-MX" sz="1200" dirty="0">
              <a:solidFill>
                <a:srgbClr val="B68400"/>
              </a:solidFill>
              <a:latin typeface="Montserrat" panose="00000500000000000000" pitchFamily="2" charset="0"/>
              <a:cs typeface="Arial" panose="020B0604020202020204" pitchFamily="34" charset="0"/>
            </a:endParaRPr>
          </a:p>
          <a:p>
            <a:r>
              <a:rPr lang="es-ES" sz="1200" dirty="0">
                <a:solidFill>
                  <a:srgbClr val="B68400"/>
                </a:solidFill>
                <a:latin typeface="Montserrat" panose="00000500000000000000" pitchFamily="2" charset="0"/>
                <a:cs typeface="Arial" panose="020B0604020202020204" pitchFamily="34" charset="0"/>
              </a:rPr>
              <a:t>- </a:t>
            </a:r>
            <a:r>
              <a:rPr lang="es-ES" sz="1200" b="1" dirty="0">
                <a:solidFill>
                  <a:srgbClr val="B68400"/>
                </a:solidFill>
                <a:latin typeface="Montserrat" panose="00000500000000000000" pitchFamily="2" charset="0"/>
                <a:cs typeface="Arial" panose="020B0604020202020204" pitchFamily="34" charset="0"/>
              </a:rPr>
              <a:t>Evitar causar daños y perjuicios a la Hacienda Pública o al patrimonio de un ente público, de manera culposa o negligente</a:t>
            </a:r>
            <a:r>
              <a:rPr lang="es-ES" b="1" dirty="0">
                <a:solidFill>
                  <a:srgbClr val="B68400"/>
                </a:solidFill>
                <a:latin typeface="Montserrat" panose="00000500000000000000" pitchFamily="2" charset="0"/>
              </a:rPr>
              <a:t>. </a:t>
            </a:r>
            <a:endParaRPr lang="es-MX" b="1" dirty="0">
              <a:solidFill>
                <a:srgbClr val="B68400"/>
              </a:solidFill>
              <a:latin typeface="Montserrat" panose="00000500000000000000"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17539" y="214648"/>
            <a:ext cx="8500460" cy="92333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rgbClr val="A50021"/>
                </a:solidFill>
                <a:latin typeface="Montserrat" panose="00000500000000000000" pitchFamily="2" charset="0"/>
                <a:cs typeface="Arial" panose="020B0604020202020204" pitchFamily="34" charset="0"/>
              </a:rPr>
              <a:t>Las faltas administrativas graves en que puede incurrir una servidora o servidor público están previstas en los artículos 52 a 64 de la Ley General de Responsabilidades Administrativas y son: </a:t>
            </a:r>
          </a:p>
        </p:txBody>
      </p:sp>
      <p:sp>
        <p:nvSpPr>
          <p:cNvPr id="3" name="2 Rectángulo"/>
          <p:cNvSpPr/>
          <p:nvPr/>
        </p:nvSpPr>
        <p:spPr>
          <a:xfrm>
            <a:off x="753582" y="1297004"/>
            <a:ext cx="11014347" cy="3493264"/>
          </a:xfrm>
          <a:prstGeom prst="rect">
            <a:avLst/>
          </a:prstGeom>
        </p:spPr>
        <p:txBody>
          <a:bodyPr wrap="square">
            <a:spAutoFit/>
          </a:bodyPr>
          <a:lstStyle/>
          <a:p>
            <a:pPr algn="just"/>
            <a:r>
              <a:rPr lang="es-ES" sz="1300" b="1" dirty="0">
                <a:solidFill>
                  <a:srgbClr val="B38E5D"/>
                </a:solidFill>
                <a:latin typeface="Montserrat" panose="00000500000000000000" pitchFamily="2" charset="0"/>
                <a:cs typeface="Arial" panose="020B0604020202020204" pitchFamily="34" charset="0"/>
              </a:rPr>
              <a:t> Cohecho </a:t>
            </a:r>
            <a:endParaRPr lang="es-MX" sz="1300" dirty="0">
              <a:solidFill>
                <a:srgbClr val="B38E5D"/>
              </a:solidFill>
              <a:latin typeface="Montserrat" panose="00000500000000000000" pitchFamily="2" charset="0"/>
              <a:cs typeface="Arial" panose="020B0604020202020204" pitchFamily="34" charset="0"/>
            </a:endParaRPr>
          </a:p>
          <a:p>
            <a:pPr algn="just"/>
            <a:r>
              <a:rPr lang="es-ES" sz="1300" dirty="0">
                <a:latin typeface="Montserrat" panose="00000500000000000000" pitchFamily="2" charset="0"/>
                <a:cs typeface="Arial" panose="020B0604020202020204" pitchFamily="34" charset="0"/>
              </a:rPr>
              <a:t>Se incurre por</a:t>
            </a:r>
            <a:r>
              <a:rPr lang="es-ES" sz="1300" b="1" dirty="0">
                <a:latin typeface="Montserrat" panose="00000500000000000000" pitchFamily="2" charset="0"/>
                <a:cs typeface="Arial" panose="020B0604020202020204" pitchFamily="34" charset="0"/>
              </a:rPr>
              <a:t>: exigir, aceptar, obtener o pretender obtener, por sí o a través de terceros</a:t>
            </a:r>
            <a:r>
              <a:rPr lang="es-ES" sz="1300" dirty="0">
                <a:latin typeface="Montserrat" panose="00000500000000000000" pitchFamily="2" charset="0"/>
                <a:cs typeface="Arial" panose="020B0604020202020204" pitchFamily="34" charset="0"/>
              </a:rPr>
              <a:t>, con motivo de sus funciones, cualquier beneficio no comprendido en su remuneración como servidor/a público/a, que podría consistir en dinero; valores; bienes muebles o inmuebles, incluso mediante enajenación en precio notoriamente inferior al que se tenga en el mercado; donaciones; servicios; empleos y demás beneficios indebidos para sí o para su cónyuge, parientes, terceros con los que tenga una relación profesional, laboral o de negocios o para socios o sociedades de las que sean parte. </a:t>
            </a:r>
          </a:p>
          <a:p>
            <a:pPr algn="just"/>
            <a:endParaRPr lang="es-MX" sz="1300" dirty="0">
              <a:solidFill>
                <a:srgbClr val="B68400"/>
              </a:solidFill>
              <a:latin typeface="Montserrat" panose="00000500000000000000" pitchFamily="2" charset="0"/>
              <a:cs typeface="Arial" panose="020B0604020202020204" pitchFamily="34" charset="0"/>
            </a:endParaRPr>
          </a:p>
          <a:p>
            <a:pPr algn="just"/>
            <a:r>
              <a:rPr lang="es-ES" sz="1300" b="1" dirty="0">
                <a:solidFill>
                  <a:srgbClr val="B68400"/>
                </a:solidFill>
                <a:latin typeface="Montserrat" panose="00000500000000000000" pitchFamily="2" charset="0"/>
                <a:cs typeface="Arial" panose="020B0604020202020204" pitchFamily="34" charset="0"/>
              </a:rPr>
              <a:t> </a:t>
            </a:r>
            <a:r>
              <a:rPr lang="es-ES" sz="1300" b="1" dirty="0">
                <a:solidFill>
                  <a:srgbClr val="B38E5D"/>
                </a:solidFill>
                <a:latin typeface="Montserrat" panose="00000500000000000000" pitchFamily="2" charset="0"/>
                <a:cs typeface="Arial" panose="020B0604020202020204" pitchFamily="34" charset="0"/>
              </a:rPr>
              <a:t>Peculado</a:t>
            </a:r>
            <a:r>
              <a:rPr lang="es-ES" sz="1300" b="1" dirty="0">
                <a:solidFill>
                  <a:srgbClr val="B68400"/>
                </a:solidFill>
                <a:latin typeface="Montserrat" panose="00000500000000000000" pitchFamily="2" charset="0"/>
                <a:cs typeface="Arial" panose="020B0604020202020204" pitchFamily="34" charset="0"/>
              </a:rPr>
              <a:t> </a:t>
            </a:r>
            <a:endParaRPr lang="es-MX" sz="1300" dirty="0">
              <a:solidFill>
                <a:srgbClr val="B68400"/>
              </a:solidFill>
              <a:latin typeface="Montserrat" panose="00000500000000000000" pitchFamily="2" charset="0"/>
              <a:cs typeface="Arial" panose="020B0604020202020204" pitchFamily="34" charset="0"/>
            </a:endParaRPr>
          </a:p>
          <a:p>
            <a:pPr algn="just"/>
            <a:r>
              <a:rPr lang="es-ES" sz="1300" dirty="0">
                <a:latin typeface="Montserrat" panose="00000500000000000000" pitchFamily="2" charset="0"/>
                <a:cs typeface="Arial" panose="020B0604020202020204" pitchFamily="34" charset="0"/>
              </a:rPr>
              <a:t>Comete peculado: la o el servidor público </a:t>
            </a:r>
            <a:r>
              <a:rPr lang="es-ES" sz="1300" u="sng" dirty="0">
                <a:latin typeface="Montserrat" panose="00000500000000000000" pitchFamily="2" charset="0"/>
                <a:cs typeface="Arial" panose="020B0604020202020204" pitchFamily="34" charset="0"/>
              </a:rPr>
              <a:t>que </a:t>
            </a:r>
            <a:r>
              <a:rPr lang="es-ES" sz="1300" b="1" u="sng" dirty="0">
                <a:latin typeface="Montserrat" panose="00000500000000000000" pitchFamily="2" charset="0"/>
                <a:cs typeface="Arial" panose="020B0604020202020204" pitchFamily="34" charset="0"/>
              </a:rPr>
              <a:t>autorice, solicite o realice actos para el uso o apropiación</a:t>
            </a:r>
            <a:r>
              <a:rPr lang="es-ES" sz="1300" b="1" dirty="0">
                <a:latin typeface="Montserrat" panose="00000500000000000000" pitchFamily="2" charset="0"/>
                <a:cs typeface="Arial" panose="020B0604020202020204" pitchFamily="34" charset="0"/>
              </a:rPr>
              <a:t> para sí o para su cónyuge, parientes</a:t>
            </a:r>
            <a:r>
              <a:rPr lang="es-ES" sz="1300" dirty="0">
                <a:latin typeface="Montserrat" panose="00000500000000000000" pitchFamily="2" charset="0"/>
                <a:cs typeface="Arial" panose="020B0604020202020204" pitchFamily="34" charset="0"/>
              </a:rPr>
              <a:t>, terceros con los que tenga una relación profesional, laboral o de negocios o para socios/as o sociedades de las que sean parte, de recursos públicos, sean materiales, humanos o financieros, </a:t>
            </a:r>
            <a:r>
              <a:rPr lang="es-ES" sz="1300" u="sng" dirty="0">
                <a:latin typeface="Montserrat" panose="00000500000000000000" pitchFamily="2" charset="0"/>
                <a:cs typeface="Arial" panose="020B0604020202020204" pitchFamily="34" charset="0"/>
              </a:rPr>
              <a:t>sin fundamento jurídico o en contraposición a las normas aplicables.</a:t>
            </a:r>
            <a:r>
              <a:rPr lang="es-ES" sz="1300" dirty="0">
                <a:latin typeface="Montserrat" panose="00000500000000000000" pitchFamily="2" charset="0"/>
                <a:cs typeface="Arial" panose="020B0604020202020204" pitchFamily="34" charset="0"/>
              </a:rPr>
              <a:t> </a:t>
            </a:r>
          </a:p>
          <a:p>
            <a:pPr algn="just"/>
            <a:endParaRPr lang="es-MX" sz="1300" dirty="0">
              <a:solidFill>
                <a:srgbClr val="B68400"/>
              </a:solidFill>
              <a:latin typeface="Montserrat" panose="00000500000000000000" pitchFamily="2" charset="0"/>
              <a:cs typeface="Arial" panose="020B0604020202020204" pitchFamily="34" charset="0"/>
            </a:endParaRPr>
          </a:p>
          <a:p>
            <a:pPr algn="just"/>
            <a:r>
              <a:rPr lang="es-ES" sz="1300" dirty="0">
                <a:solidFill>
                  <a:srgbClr val="B68400"/>
                </a:solidFill>
                <a:latin typeface="Montserrat" panose="00000500000000000000" pitchFamily="2" charset="0"/>
                <a:cs typeface="Arial" panose="020B0604020202020204" pitchFamily="34" charset="0"/>
              </a:rPr>
              <a:t> </a:t>
            </a:r>
            <a:endParaRPr lang="es-MX" sz="1300" dirty="0">
              <a:solidFill>
                <a:srgbClr val="B68400"/>
              </a:solidFill>
              <a:latin typeface="Montserrat" panose="00000500000000000000" pitchFamily="2" charset="0"/>
              <a:cs typeface="Arial" panose="020B0604020202020204" pitchFamily="34" charset="0"/>
            </a:endParaRPr>
          </a:p>
          <a:p>
            <a:pPr algn="just"/>
            <a:r>
              <a:rPr lang="es-ES" sz="1300" b="1" dirty="0">
                <a:solidFill>
                  <a:srgbClr val="B38E5D"/>
                </a:solidFill>
                <a:latin typeface="Montserrat" panose="00000500000000000000" pitchFamily="2" charset="0"/>
                <a:cs typeface="Arial" panose="020B0604020202020204" pitchFamily="34" charset="0"/>
              </a:rPr>
              <a:t> Desvío de recursos públicos </a:t>
            </a:r>
            <a:endParaRPr lang="es-MX" sz="1300" dirty="0">
              <a:solidFill>
                <a:srgbClr val="B38E5D"/>
              </a:solidFill>
              <a:latin typeface="Montserrat" panose="00000500000000000000" pitchFamily="2" charset="0"/>
              <a:cs typeface="Arial" panose="020B0604020202020204" pitchFamily="34" charset="0"/>
            </a:endParaRPr>
          </a:p>
          <a:p>
            <a:pPr algn="just"/>
            <a:r>
              <a:rPr lang="es-ES" sz="1300" dirty="0">
                <a:latin typeface="Montserrat" panose="00000500000000000000" pitchFamily="2" charset="0"/>
                <a:cs typeface="Arial" panose="020B0604020202020204" pitchFamily="34" charset="0"/>
              </a:rPr>
              <a:t>Es responsable del mismo la servidora o el servidor público que: </a:t>
            </a:r>
            <a:r>
              <a:rPr lang="es-ES" sz="1300" u="sng" dirty="0">
                <a:latin typeface="Montserrat" panose="00000500000000000000" pitchFamily="2" charset="0"/>
                <a:cs typeface="Arial" panose="020B0604020202020204" pitchFamily="34" charset="0"/>
              </a:rPr>
              <a:t>autoriza, solicita o realiza actos para la asignación o desvío de recursos públicos</a:t>
            </a:r>
            <a:r>
              <a:rPr lang="es-ES" sz="1300" dirty="0">
                <a:latin typeface="Montserrat" panose="00000500000000000000" pitchFamily="2" charset="0"/>
                <a:cs typeface="Arial" panose="020B0604020202020204" pitchFamily="34" charset="0"/>
              </a:rPr>
              <a:t>, sean materiales, humanos o financieros, sin fundamento jurídico o en contraposición a las normas aplicables. </a:t>
            </a:r>
            <a:endParaRPr lang="es-MX" sz="1300" dirty="0">
              <a:latin typeface="Montserrat" panose="00000500000000000000" pitchFamily="2"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19282" y="262268"/>
            <a:ext cx="7270811" cy="646331"/>
          </a:xfrm>
          <a:prstGeom prst="rect">
            <a:avLst/>
          </a:prstGeom>
          <a:noFill/>
        </p:spPr>
        <p:txBody>
          <a:bodyPr wrap="square" rtlCol="0">
            <a:spAutoFit/>
          </a:bodyPr>
          <a:lstStyle/>
          <a:p>
            <a:pPr algn="ctr"/>
            <a:r>
              <a:rPr lang="es-MX" b="1" dirty="0">
                <a:solidFill>
                  <a:srgbClr val="A50021"/>
                </a:solidFill>
                <a:latin typeface="Montserrat" panose="00000500000000000000" pitchFamily="2" charset="0"/>
              </a:rPr>
              <a:t>DE LOS ACTOS DE PARTICULARES VINCULADOS CON FALTAS ADMINISTRATIVAS GRAVES  </a:t>
            </a:r>
          </a:p>
        </p:txBody>
      </p:sp>
      <p:sp>
        <p:nvSpPr>
          <p:cNvPr id="5" name="CuadroTexto 4"/>
          <p:cNvSpPr txBox="1"/>
          <p:nvPr/>
        </p:nvSpPr>
        <p:spPr>
          <a:xfrm>
            <a:off x="818360" y="1355452"/>
            <a:ext cx="9388000" cy="3208571"/>
          </a:xfrm>
          <a:prstGeom prst="rect">
            <a:avLst/>
          </a:prstGeom>
          <a:noFill/>
        </p:spPr>
        <p:txBody>
          <a:bodyPr wrap="square" rtlCol="0">
            <a:spAutoFit/>
          </a:bodyPr>
          <a:lstStyle/>
          <a:p>
            <a:r>
              <a:rPr lang="es-MX" sz="1350" b="1" dirty="0">
                <a:latin typeface="Montserrat" panose="00000500000000000000" pitchFamily="2" charset="0"/>
              </a:rPr>
              <a:t>INCURRIRA EN:</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Art.66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Soborno. </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ART.67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Participación ilícita en procedimientos administrativos</a:t>
            </a:r>
            <a:r>
              <a:rPr lang="es-MX" sz="1350" dirty="0">
                <a:solidFill>
                  <a:srgbClr val="B68400"/>
                </a:solidFill>
                <a:latin typeface="Montserrat" panose="00000500000000000000" pitchFamily="2" charset="0"/>
              </a:rPr>
              <a:t>.</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68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Tráfico de influencias para inducir a la autoridad</a:t>
            </a:r>
            <a:r>
              <a:rPr lang="es-MX" sz="1350" dirty="0">
                <a:solidFill>
                  <a:srgbClr val="B68400"/>
                </a:solidFill>
                <a:latin typeface="Montserrat" panose="00000500000000000000" pitchFamily="2" charset="0"/>
              </a:rPr>
              <a:t>. </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69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Utilización de información falsa y/o obstrucción de facultades de investigación</a:t>
            </a:r>
            <a:r>
              <a:rPr lang="es-MX" sz="1350" dirty="0">
                <a:solidFill>
                  <a:srgbClr val="B68400"/>
                </a:solidFill>
                <a:latin typeface="Montserrat" panose="00000500000000000000" pitchFamily="2" charset="0"/>
              </a:rPr>
              <a:t>. </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70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Colusión. </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71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Uso indebido de recursos públicos</a:t>
            </a:r>
            <a:r>
              <a:rPr lang="es-MX" sz="1350" dirty="0">
                <a:solidFill>
                  <a:srgbClr val="B68400"/>
                </a:solidFill>
                <a:latin typeface="Montserrat" panose="00000500000000000000" pitchFamily="2" charset="0"/>
              </a:rPr>
              <a:t>.</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72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Contratación indebida de ex Servidores Públicos</a:t>
            </a:r>
            <a:r>
              <a:rPr lang="es-MX" sz="1350" dirty="0">
                <a:solidFill>
                  <a:srgbClr val="B68400"/>
                </a:solidFill>
                <a:latin typeface="Montserrat" panose="00000500000000000000" pitchFamily="2" charset="0"/>
              </a:rPr>
              <a:t>.</a:t>
            </a:r>
          </a:p>
        </p:txBody>
      </p:sp>
      <p:sp>
        <p:nvSpPr>
          <p:cNvPr id="6" name="CuadroTexto 5"/>
          <p:cNvSpPr txBox="1"/>
          <p:nvPr/>
        </p:nvSpPr>
        <p:spPr>
          <a:xfrm>
            <a:off x="9042747" y="3913727"/>
            <a:ext cx="3287798" cy="430887"/>
          </a:xfrm>
          <a:prstGeom prst="rect">
            <a:avLst/>
          </a:prstGeom>
          <a:noFill/>
        </p:spPr>
        <p:txBody>
          <a:bodyPr wrap="square" rtlCol="0">
            <a:spAutoFit/>
          </a:bodyPr>
          <a:lstStyle/>
          <a:p>
            <a:pPr algn="ctr"/>
            <a:r>
              <a:rPr lang="es-MX" sz="1100" b="1" dirty="0">
                <a:latin typeface="Montserrat" panose="00000500000000000000" pitchFamily="2" charset="0"/>
              </a:rPr>
              <a:t>LEY GENERAL DE RESPONSABILIDADES ADMINISTRATIVAS </a:t>
            </a:r>
          </a:p>
        </p:txBody>
      </p:sp>
      <p:pic>
        <p:nvPicPr>
          <p:cNvPr id="8" name="Imagen 7" descr="Código QR&#10;&#10;Descripción generada automáticamente">
            <a:extLst>
              <a:ext uri="{FF2B5EF4-FFF2-40B4-BE49-F238E27FC236}">
                <a16:creationId xmlns:a16="http://schemas.microsoft.com/office/drawing/2014/main" id="{28DFA9CA-028D-D98C-BC10-5E1117EF48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0518" y="1660270"/>
            <a:ext cx="2452255" cy="22534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23731" y="235364"/>
            <a:ext cx="10515600" cy="1109960"/>
          </a:xfrm>
        </p:spPr>
        <p:txBody>
          <a:bodyPr>
            <a:normAutofit/>
          </a:bodyPr>
          <a:lstStyle/>
          <a:p>
            <a:pPr marL="0" indent="0" algn="ctr">
              <a:buNone/>
            </a:pPr>
            <a:r>
              <a:rPr lang="es-MX" sz="1600" dirty="0"/>
              <a:t>El art. 3 fracción VI de la Ley General de Responsabilidades Administrativas, menciona que se entiende por </a:t>
            </a:r>
            <a:r>
              <a:rPr lang="es-MX" sz="1600" u="sng" dirty="0"/>
              <a:t>conflicto de interés</a:t>
            </a:r>
          </a:p>
          <a:p>
            <a:pPr marL="0" indent="0" algn="ctr">
              <a:buNone/>
            </a:pPr>
            <a:r>
              <a:rPr lang="es-MX" sz="1600" dirty="0"/>
              <a:t> “</a:t>
            </a:r>
            <a:r>
              <a:rPr lang="es-MX" sz="1600" b="1" dirty="0"/>
              <a:t>La posible afectación del desempeño imparcial y objetivo de las funciones de los servidores públicos en razón de intereses personales, familiares o de negocios</a:t>
            </a:r>
            <a:r>
              <a:rPr lang="es-MX" sz="1600" dirty="0"/>
              <a:t>”</a:t>
            </a:r>
          </a:p>
        </p:txBody>
      </p:sp>
      <p:pic>
        <p:nvPicPr>
          <p:cNvPr id="1026" name="Picture 2" descr="/cms/uploads/image/file/339979/ImgContenidoC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375" y="1345324"/>
            <a:ext cx="6400244" cy="347933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03F6BDAB-2365-6662-04A2-4C29ED94E99F}"/>
              </a:ext>
            </a:extLst>
          </p:cNvPr>
          <p:cNvPicPr>
            <a:picLocks noChangeAspect="1"/>
          </p:cNvPicPr>
          <p:nvPr/>
        </p:nvPicPr>
        <p:blipFill>
          <a:blip r:embed="rId3"/>
          <a:stretch>
            <a:fillRect/>
          </a:stretch>
        </p:blipFill>
        <p:spPr>
          <a:xfrm>
            <a:off x="690683" y="1709497"/>
            <a:ext cx="3008481" cy="369408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A599F9-EB0A-4388-A795-FAF4D504C181}"/>
              </a:ext>
            </a:extLst>
          </p:cNvPr>
          <p:cNvSpPr>
            <a:spLocks noGrp="1"/>
          </p:cNvSpPr>
          <p:nvPr>
            <p:ph type="title"/>
          </p:nvPr>
        </p:nvSpPr>
        <p:spPr>
          <a:xfrm>
            <a:off x="717430" y="114959"/>
            <a:ext cx="10515600" cy="779464"/>
          </a:xfrm>
        </p:spPr>
        <p:txBody>
          <a:bodyPr/>
          <a:lstStyle/>
          <a:p>
            <a:r>
              <a:rPr lang="es-MX" dirty="0"/>
              <a:t>Del conflicto de intereses</a:t>
            </a:r>
          </a:p>
        </p:txBody>
      </p:sp>
      <p:sp>
        <p:nvSpPr>
          <p:cNvPr id="3" name="Marcador de contenido 2">
            <a:extLst>
              <a:ext uri="{FF2B5EF4-FFF2-40B4-BE49-F238E27FC236}">
                <a16:creationId xmlns:a16="http://schemas.microsoft.com/office/drawing/2014/main" id="{ED3AB163-251E-4A75-BFFC-A5318B846005}"/>
              </a:ext>
            </a:extLst>
          </p:cNvPr>
          <p:cNvSpPr>
            <a:spLocks noGrp="1"/>
          </p:cNvSpPr>
          <p:nvPr>
            <p:ph idx="1"/>
          </p:nvPr>
        </p:nvSpPr>
        <p:spPr>
          <a:xfrm>
            <a:off x="316302" y="1383606"/>
            <a:ext cx="11559396" cy="3169069"/>
          </a:xfrm>
        </p:spPr>
        <p:txBody>
          <a:bodyPr>
            <a:normAutofit fontScale="92500" lnSpcReduction="10000"/>
          </a:bodyPr>
          <a:lstStyle/>
          <a:p>
            <a:r>
              <a:rPr lang="es-ES" dirty="0"/>
              <a:t>El Director General de una unidad administrativa es miembro del comité de selección de la dependencia donde trabaja, y acaba de enterarse de que su sobrina está concursando una plaza para la misma Secretaría, este corresponde a un conflicto de interés _____.</a:t>
            </a:r>
          </a:p>
          <a:p>
            <a:endParaRPr lang="es-ES" dirty="0"/>
          </a:p>
          <a:p>
            <a:r>
              <a:rPr lang="es-ES" dirty="0"/>
              <a:t>Una persona trabaja en una institución pública como supervisora de las condiciones sanitarias de restaurantes. Su hermana acaba de casarse con el propietario de un restaurante. este corresponde a un conflicto de interés _____.</a:t>
            </a:r>
          </a:p>
          <a:p>
            <a:endParaRPr lang="es-ES" dirty="0"/>
          </a:p>
          <a:p>
            <a:r>
              <a:rPr lang="es-ES" dirty="0"/>
              <a:t>El hijo del titular del área de adquisiciones en una Secretaría, es compañero de clases del hijo de un empresario que recientemente ganó una licitación pública en la misma dependencia. Tanto el funcionario como el licitante desconocen esta situación hasta que un periódico local lo publica como un supuesto caso de corrupción, es un conflicto de interés ________. </a:t>
            </a:r>
            <a:endParaRPr lang="es-MX" dirty="0"/>
          </a:p>
        </p:txBody>
      </p:sp>
      <p:sp>
        <p:nvSpPr>
          <p:cNvPr id="4" name="Marcador de contenido 3">
            <a:extLst>
              <a:ext uri="{FF2B5EF4-FFF2-40B4-BE49-F238E27FC236}">
                <a16:creationId xmlns:a16="http://schemas.microsoft.com/office/drawing/2014/main" id="{3556AB69-545D-4F96-BA3F-17C2460B8FB2}"/>
              </a:ext>
            </a:extLst>
          </p:cNvPr>
          <p:cNvSpPr>
            <a:spLocks noGrp="1"/>
          </p:cNvSpPr>
          <p:nvPr>
            <p:ph sz="quarter" idx="13"/>
          </p:nvPr>
        </p:nvSpPr>
        <p:spPr>
          <a:xfrm>
            <a:off x="838200" y="884779"/>
            <a:ext cx="10515600" cy="461962"/>
          </a:xfrm>
        </p:spPr>
        <p:txBody>
          <a:bodyPr/>
          <a:lstStyle/>
          <a:p>
            <a:r>
              <a:rPr lang="es-MX" dirty="0"/>
              <a:t>Ejemplos</a:t>
            </a:r>
          </a:p>
        </p:txBody>
      </p:sp>
      <p:pic>
        <p:nvPicPr>
          <p:cNvPr id="5" name="Picture 2" descr="/cms/uploads/image/file/339979/ImgContenidoCI.png">
            <a:extLst>
              <a:ext uri="{FF2B5EF4-FFF2-40B4-BE49-F238E27FC236}">
                <a16:creationId xmlns:a16="http://schemas.microsoft.com/office/drawing/2014/main" id="{962CB282-101B-448D-B2EE-170FC26B3A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852" y="4552675"/>
            <a:ext cx="2694317" cy="136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012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3581400" y="689024"/>
            <a:ext cx="7772400" cy="779464"/>
          </a:xfrm>
        </p:spPr>
        <p:txBody>
          <a:bodyPr>
            <a:normAutofit fontScale="90000"/>
          </a:bodyPr>
          <a:lstStyle/>
          <a:p>
            <a:pPr algn="ctr"/>
            <a:r>
              <a:rPr lang="es-MX" dirty="0"/>
              <a:t>GRACIAS POR SU ATENCIÓN !!</a:t>
            </a:r>
            <a:br>
              <a:rPr lang="es-MX" dirty="0"/>
            </a:br>
            <a:endParaRPr lang="es-MX" dirty="0"/>
          </a:p>
        </p:txBody>
      </p:sp>
      <p:sp>
        <p:nvSpPr>
          <p:cNvPr id="10" name="Marcador de contenido 9"/>
          <p:cNvSpPr>
            <a:spLocks noGrp="1"/>
          </p:cNvSpPr>
          <p:nvPr>
            <p:ph idx="1"/>
          </p:nvPr>
        </p:nvSpPr>
        <p:spPr>
          <a:xfrm>
            <a:off x="3952462" y="2876687"/>
            <a:ext cx="7772400" cy="4351338"/>
          </a:xfrm>
        </p:spPr>
        <p:txBody>
          <a:bodyPr/>
          <a:lstStyle/>
          <a:p>
            <a:pPr algn="ctr"/>
            <a:r>
              <a:rPr lang="es-MX" dirty="0">
                <a:latin typeface="Arial" panose="020B0604020202020204" pitchFamily="34" charset="0"/>
                <a:cs typeface="Arial" panose="020B0604020202020204" pitchFamily="34" charset="0"/>
              </a:rPr>
              <a:t>COORDINACIÓN GENERAL DE TRANSPARENCIA Y ACCESO A LA INFORMACIÓN</a:t>
            </a:r>
          </a:p>
          <a:p>
            <a:pPr algn="ctr"/>
            <a:r>
              <a:rPr lang="es-MX" dirty="0">
                <a:latin typeface="Arial" panose="020B0604020202020204" pitchFamily="34" charset="0"/>
                <a:cs typeface="Arial" panose="020B0604020202020204" pitchFamily="34" charset="0"/>
              </a:rPr>
              <a:t>DIRECCIÓN:  AV. 16 DE SEPTIEMBRE No.95 ENTRE PLUTARCO ELÍAS CALLES E IGNACIO ZARAGOZA</a:t>
            </a:r>
          </a:p>
          <a:p>
            <a:pPr algn="ctr"/>
            <a:r>
              <a:rPr lang="es-MX" dirty="0">
                <a:latin typeface="Arial" panose="020B0604020202020204" pitchFamily="34" charset="0"/>
                <a:cs typeface="Arial" panose="020B0604020202020204" pitchFamily="34" charset="0"/>
              </a:rPr>
              <a:t>COLONIA: CENTRO C.P. 77090</a:t>
            </a:r>
          </a:p>
          <a:p>
            <a:pPr algn="ctr"/>
            <a:r>
              <a:rPr lang="es-MX" dirty="0">
                <a:latin typeface="Arial" panose="020B0604020202020204" pitchFamily="34" charset="0"/>
                <a:cs typeface="Arial" panose="020B0604020202020204" pitchFamily="34" charset="0"/>
              </a:rPr>
              <a:t>CHETUMAL, QUINTANA ROO, MÉXICO</a:t>
            </a:r>
          </a:p>
          <a:p>
            <a:pPr algn="ctr"/>
            <a:r>
              <a:rPr lang="es-MX" dirty="0">
                <a:latin typeface="Arial" panose="020B0604020202020204" pitchFamily="34" charset="0"/>
                <a:cs typeface="Arial" panose="020B0604020202020204" pitchFamily="34" charset="0"/>
              </a:rPr>
              <a:t>TEL.: (983) 129  3258</a:t>
            </a:r>
          </a:p>
          <a:p>
            <a:pPr algn="ct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Correo: </a:t>
            </a:r>
            <a:r>
              <a:rPr lang="es-MX" dirty="0">
                <a:latin typeface="Arial" panose="020B0604020202020204" pitchFamily="34" charset="0"/>
                <a:cs typeface="Arial" panose="020B0604020202020204" pitchFamily="34" charset="0"/>
                <a:hlinkClick r:id="rId2"/>
              </a:rPr>
              <a:t>transparencia.secoes@gmail.com</a:t>
            </a: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Página Web: transparencia.qroo.gob.mx</a:t>
            </a:r>
          </a:p>
          <a:p>
            <a:endParaRPr lang="es-MX" dirty="0"/>
          </a:p>
        </p:txBody>
      </p:sp>
      <p:sp>
        <p:nvSpPr>
          <p:cNvPr id="4" name="Marcador de fecha 3"/>
          <p:cNvSpPr>
            <a:spLocks noGrp="1"/>
          </p:cNvSpPr>
          <p:nvPr>
            <p:ph type="dt" sz="half" idx="10"/>
          </p:nvPr>
        </p:nvSpPr>
        <p:spPr/>
        <p:txBody>
          <a:bodyPr/>
          <a:lstStyle/>
          <a:p>
            <a:fld id="{EE22B9D3-F442-4084-AC64-496F95D1BBAB}" type="datetime6">
              <a:rPr lang="es-MX" smtClean="0"/>
              <a:t>septiembre de 2024</a:t>
            </a:fld>
            <a:endParaRPr lang="es-MX" dirty="0"/>
          </a:p>
        </p:txBody>
      </p:sp>
      <p:sp>
        <p:nvSpPr>
          <p:cNvPr id="5" name="Marcador de número de diapositiva 4"/>
          <p:cNvSpPr>
            <a:spLocks noGrp="1"/>
          </p:cNvSpPr>
          <p:nvPr>
            <p:ph type="sldNum" sz="quarter" idx="12"/>
          </p:nvPr>
        </p:nvSpPr>
        <p:spPr/>
        <p:txBody>
          <a:bodyPr/>
          <a:lstStyle/>
          <a:p>
            <a:fld id="{0EC1F730-D5CE-436A-B62D-4BC9B71028F4}" type="slidenum">
              <a:rPr lang="es-MX" smtClean="0"/>
              <a:t>17</a:t>
            </a:fld>
            <a:endParaRPr lang="es-MX"/>
          </a:p>
        </p:txBody>
      </p:sp>
      <p:sp>
        <p:nvSpPr>
          <p:cNvPr id="11" name="Marcador de contenido 10"/>
          <p:cNvSpPr>
            <a:spLocks noGrp="1"/>
          </p:cNvSpPr>
          <p:nvPr>
            <p:ph sz="quarter" idx="13"/>
          </p:nvPr>
        </p:nvSpPr>
        <p:spPr>
          <a:xfrm>
            <a:off x="3581400" y="1595592"/>
            <a:ext cx="7772400" cy="461962"/>
          </a:xfrm>
        </p:spPr>
        <p:txBody>
          <a:bodyPr/>
          <a:lstStyle/>
          <a:p>
            <a:pPr algn="ctr"/>
            <a:r>
              <a:rPr lang="es-MX" dirty="0">
                <a:latin typeface="Arial" panose="020B0604020202020204" pitchFamily="34" charset="0"/>
                <a:cs typeface="Arial" panose="020B0604020202020204" pitchFamily="34" charset="0"/>
              </a:rPr>
              <a:t>MTRO. FÉLIX DÍAZ VILLALOBOS</a:t>
            </a:r>
          </a:p>
          <a:p>
            <a:pPr algn="ctr"/>
            <a:r>
              <a:rPr lang="es-MX" dirty="0">
                <a:latin typeface="Arial" panose="020B0604020202020204" pitchFamily="34" charset="0"/>
                <a:cs typeface="Arial" panose="020B0604020202020204" pitchFamily="34" charset="0"/>
              </a:rPr>
              <a:t>Cel.: 9985770191</a:t>
            </a:r>
          </a:p>
          <a:p>
            <a:endParaRPr lang="es-MX"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92218" y="392058"/>
            <a:ext cx="7772400" cy="779464"/>
          </a:xfrm>
        </p:spPr>
        <p:txBody>
          <a:bodyPr/>
          <a:lstStyle/>
          <a:p>
            <a:pPr algn="ctr"/>
            <a:r>
              <a:rPr lang="es-MX" dirty="0"/>
              <a:t>ENCUESTA DE SATISFACCIÓN</a:t>
            </a:r>
          </a:p>
        </p:txBody>
      </p:sp>
      <p:sp>
        <p:nvSpPr>
          <p:cNvPr id="4" name="Marcador de contenido 3"/>
          <p:cNvSpPr>
            <a:spLocks noGrp="1"/>
          </p:cNvSpPr>
          <p:nvPr>
            <p:ph sz="quarter" idx="13"/>
          </p:nvPr>
        </p:nvSpPr>
        <p:spPr>
          <a:xfrm>
            <a:off x="3992218" y="1171522"/>
            <a:ext cx="7772400" cy="461962"/>
          </a:xfrm>
        </p:spPr>
        <p:txBody>
          <a:bodyPr/>
          <a:lstStyle/>
          <a:p>
            <a:pPr algn="ctr"/>
            <a:r>
              <a:rPr lang="es-MX" dirty="0"/>
              <a:t>https://forms.gle/8M4SFmjumoEUd87Y7</a:t>
            </a:r>
          </a:p>
        </p:txBody>
      </p:sp>
      <p:pic>
        <p:nvPicPr>
          <p:cNvPr id="5" name="Imagen 4"/>
          <p:cNvPicPr>
            <a:picLocks noChangeAspect="1"/>
          </p:cNvPicPr>
          <p:nvPr/>
        </p:nvPicPr>
        <p:blipFill>
          <a:blip r:embed="rId2"/>
          <a:stretch>
            <a:fillRect/>
          </a:stretch>
        </p:blipFill>
        <p:spPr>
          <a:xfrm>
            <a:off x="5313088" y="1633484"/>
            <a:ext cx="4785069" cy="47850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ctrTitle"/>
          </p:nvPr>
        </p:nvSpPr>
        <p:spPr>
          <a:xfrm>
            <a:off x="1519917" y="184988"/>
            <a:ext cx="7969135" cy="1218391"/>
          </a:xfrm>
        </p:spPr>
        <p:txBody>
          <a:bodyPr/>
          <a:lstStyle/>
          <a:p>
            <a:pPr algn="ctr"/>
            <a:r>
              <a:rPr lang="es-MX" sz="4000" dirty="0"/>
              <a:t>SECRETARÍA DE LA CONTRALORÍA</a:t>
            </a:r>
            <a:endParaRPr lang="es-MX" dirty="0"/>
          </a:p>
        </p:txBody>
      </p:sp>
      <p:sp>
        <p:nvSpPr>
          <p:cNvPr id="10" name="Subtítulo 9"/>
          <p:cNvSpPr>
            <a:spLocks noGrp="1"/>
          </p:cNvSpPr>
          <p:nvPr>
            <p:ph type="subTitle" idx="1"/>
          </p:nvPr>
        </p:nvSpPr>
        <p:spPr>
          <a:xfrm>
            <a:off x="2075484" y="2256477"/>
            <a:ext cx="6858000" cy="2612984"/>
          </a:xfrm>
        </p:spPr>
        <p:txBody>
          <a:bodyPr>
            <a:normAutofit lnSpcReduction="10000"/>
          </a:bodyPr>
          <a:lstStyle/>
          <a:p>
            <a:pPr algn="ctr"/>
            <a:r>
              <a:rPr lang="es-ES" sz="2800" dirty="0"/>
              <a:t>CÓDIGO DE ÉTICA , REGLAS DE INTEGRIDAD, CÓDIGO DE CONDUCTA,</a:t>
            </a:r>
          </a:p>
          <a:p>
            <a:pPr algn="ctr"/>
            <a:r>
              <a:rPr lang="es-ES" sz="2400" dirty="0"/>
              <a:t>Y </a:t>
            </a:r>
          </a:p>
          <a:p>
            <a:pPr algn="ctr"/>
            <a:r>
              <a:rPr lang="es-ES" sz="2400" dirty="0"/>
              <a:t>su relación con el </a:t>
            </a:r>
          </a:p>
          <a:p>
            <a:pPr algn="ctr"/>
            <a:r>
              <a:rPr lang="es-ES" sz="2400" dirty="0"/>
              <a:t>Sistema Estatal Anticorrupción</a:t>
            </a:r>
            <a:r>
              <a:rPr lang="es-ES" sz="2800" dirty="0"/>
              <a:t> </a:t>
            </a:r>
            <a:endParaRPr lang="es-MX" sz="2800" dirty="0"/>
          </a:p>
        </p:txBody>
      </p:sp>
      <p:sp>
        <p:nvSpPr>
          <p:cNvPr id="3" name="CuadroTexto 2"/>
          <p:cNvSpPr txBox="1"/>
          <p:nvPr/>
        </p:nvSpPr>
        <p:spPr>
          <a:xfrm>
            <a:off x="1519917" y="1403379"/>
            <a:ext cx="7404904" cy="664865"/>
          </a:xfrm>
          <a:prstGeom prst="rect">
            <a:avLst/>
          </a:prstGeom>
        </p:spPr>
        <p:txBody>
          <a:bodyPr vert="horz" lIns="91440" tIns="45720" rIns="91440" bIns="45720" rtlCol="0" anchor="b">
            <a:normAutofit/>
          </a:bodyPr>
          <a:lstStyle>
            <a:lvl1pPr algn="ctr" defTabSz="914400">
              <a:lnSpc>
                <a:spcPct val="90000"/>
              </a:lnSpc>
              <a:spcBef>
                <a:spcPct val="0"/>
              </a:spcBef>
              <a:buNone/>
              <a:defRPr sz="4000" b="1">
                <a:solidFill>
                  <a:srgbClr val="B68400"/>
                </a:solidFill>
                <a:latin typeface="Futura Bk BT" panose="020B0502020204020303" pitchFamily="34" charset="0"/>
                <a:ea typeface="+mj-ea"/>
                <a:cs typeface="+mj-cs"/>
              </a:defRPr>
            </a:lvl1pPr>
          </a:lstStyle>
          <a:p>
            <a:r>
              <a:rPr lang="es-MX" sz="1600" dirty="0">
                <a:latin typeface="Montserrat" panose="00000500000000000000" pitchFamily="2" charset="0"/>
              </a:rPr>
              <a:t>Coordinación General de Transparencia, Acceso a la información Pública y Protección de Datos Personales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09786" y="1167149"/>
            <a:ext cx="7572428" cy="480131"/>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90000"/>
              </a:lnSpc>
              <a:spcBef>
                <a:spcPct val="0"/>
              </a:spcBef>
            </a:pPr>
            <a:endParaRPr lang="es-ES" sz="2800" b="1" dirty="0">
              <a:ln w="11430"/>
              <a:solidFill>
                <a:srgbClr val="B68400"/>
              </a:solidFill>
              <a:effectLst>
                <a:outerShdw blurRad="50800" dist="39000" dir="5460000" algn="tl">
                  <a:srgbClr val="000000">
                    <a:alpha val="38000"/>
                  </a:srgbClr>
                </a:outerShdw>
              </a:effectLst>
              <a:latin typeface="Montserrat" panose="00000500000000000000" pitchFamily="2" charset="0"/>
              <a:ea typeface="+mj-ea"/>
              <a:cs typeface="Arial" panose="020B0604020202020204" pitchFamily="34" charset="0"/>
            </a:endParaRPr>
          </a:p>
        </p:txBody>
      </p:sp>
      <p:sp>
        <p:nvSpPr>
          <p:cNvPr id="3" name="2 Rectángulo"/>
          <p:cNvSpPr/>
          <p:nvPr/>
        </p:nvSpPr>
        <p:spPr>
          <a:xfrm>
            <a:off x="1051034" y="1647280"/>
            <a:ext cx="9795642" cy="3416320"/>
          </a:xfrm>
          <a:prstGeom prst="rect">
            <a:avLst/>
          </a:prstGeom>
        </p:spPr>
        <p:txBody>
          <a:bodyPr wrap="square">
            <a:spAutoFit/>
          </a:bodyPr>
          <a:lstStyle/>
          <a:p>
            <a:pPr algn="just"/>
            <a:r>
              <a:rPr lang="es-ES_tradnl" sz="2400" dirty="0">
                <a:latin typeface="Montserrat" panose="00000500000000000000" pitchFamily="2" charset="0"/>
                <a:cs typeface="Arial" panose="020B0604020202020204" pitchFamily="34" charset="0"/>
              </a:rPr>
              <a:t>El Sistema Nacional Anticorrupción es </a:t>
            </a:r>
            <a:r>
              <a:rPr lang="es-ES_tradnl" sz="2400" b="1" dirty="0">
                <a:latin typeface="Montserrat" panose="00000500000000000000" pitchFamily="2" charset="0"/>
                <a:cs typeface="Arial" panose="020B0604020202020204" pitchFamily="34" charset="0"/>
              </a:rPr>
              <a:t>la instancia de coordinación</a:t>
            </a:r>
            <a:r>
              <a:rPr lang="es-ES_tradnl" sz="2400" dirty="0">
                <a:latin typeface="Montserrat" panose="00000500000000000000" pitchFamily="2" charset="0"/>
                <a:cs typeface="Arial" panose="020B0604020202020204" pitchFamily="34" charset="0"/>
              </a:rPr>
              <a:t> entre las autoridades de todos los órdenes de gobierno competentes en la prevención, detección y sanción de responsabilidades administrativas y hechos de corrupción, así como en la fiscalización y control de recursos públicos. (ARTÍCULO 113 CPEUM)</a:t>
            </a:r>
          </a:p>
          <a:p>
            <a:pPr algn="just"/>
            <a:endParaRPr lang="es-ES_tradnl" dirty="0">
              <a:solidFill>
                <a:srgbClr val="B68400"/>
              </a:solidFill>
              <a:latin typeface="Montserrat" panose="00000500000000000000" pitchFamily="2" charset="0"/>
            </a:endParaRPr>
          </a:p>
          <a:p>
            <a:pPr algn="just"/>
            <a:endParaRPr lang="es-ES_tradnl" dirty="0">
              <a:solidFill>
                <a:srgbClr val="B68400"/>
              </a:solidFill>
              <a:latin typeface="Montserrat" panose="00000500000000000000" pitchFamily="2" charset="0"/>
            </a:endParaRPr>
          </a:p>
          <a:p>
            <a:pPr algn="just"/>
            <a:endParaRPr lang="es-ES_tradnl" dirty="0">
              <a:solidFill>
                <a:srgbClr val="B68400"/>
              </a:solidFill>
              <a:latin typeface="Montserrat" panose="00000500000000000000" pitchFamily="2" charset="0"/>
            </a:endParaRPr>
          </a:p>
          <a:p>
            <a:pPr algn="just"/>
            <a:endParaRPr lang="es-MX" dirty="0">
              <a:solidFill>
                <a:srgbClr val="B68400"/>
              </a:solidFill>
              <a:latin typeface="Montserrat" panose="00000500000000000000" pitchFamily="2" charset="0"/>
            </a:endParaRPr>
          </a:p>
        </p:txBody>
      </p:sp>
      <p:sp>
        <p:nvSpPr>
          <p:cNvPr id="4" name="Título 3"/>
          <p:cNvSpPr>
            <a:spLocks noGrp="1"/>
          </p:cNvSpPr>
          <p:nvPr>
            <p:ph type="title"/>
          </p:nvPr>
        </p:nvSpPr>
        <p:spPr>
          <a:xfrm>
            <a:off x="838200" y="681716"/>
            <a:ext cx="10515600" cy="779464"/>
          </a:xfrm>
        </p:spPr>
        <p:txBody>
          <a:bodyPr>
            <a:normAutofit fontScale="90000"/>
          </a:bodyPr>
          <a:lstStyle/>
          <a:p>
            <a:pPr algn="ctr"/>
            <a:r>
              <a:rPr lang="es-ES_tradnl" dirty="0">
                <a:ln w="11430"/>
                <a:effectLst>
                  <a:outerShdw blurRad="50800" dist="39000" dir="5460000" algn="tl">
                    <a:srgbClr val="000000">
                      <a:alpha val="38000"/>
                    </a:srgbClr>
                  </a:outerShdw>
                </a:effectLst>
                <a:cs typeface="Arial" panose="020B0604020202020204" pitchFamily="34" charset="0"/>
              </a:rPr>
              <a:t>SISTEMA NACIONAL ANTICORRUPCIÓN</a:t>
            </a:r>
            <a:br>
              <a:rPr lang="es-ES" dirty="0">
                <a:ln w="11430"/>
                <a:solidFill>
                  <a:srgbClr val="B68400"/>
                </a:solidFill>
                <a:effectLst>
                  <a:outerShdw blurRad="50800" dist="39000" dir="5460000" algn="tl">
                    <a:srgbClr val="000000">
                      <a:alpha val="38000"/>
                    </a:srgbClr>
                  </a:outerShdw>
                </a:effectLst>
                <a:cs typeface="Arial" panose="020B0604020202020204" pitchFamily="34" charset="0"/>
              </a:rPr>
            </a:br>
            <a:endParaRPr lang="es-MX" dirty="0"/>
          </a:p>
        </p:txBody>
      </p:sp>
      <p:pic>
        <p:nvPicPr>
          <p:cNvPr id="6" name="Imagen 5" descr="Código QR&#10;&#10;Descripción generada automáticamente">
            <a:extLst>
              <a:ext uri="{FF2B5EF4-FFF2-40B4-BE49-F238E27FC236}">
                <a16:creationId xmlns:a16="http://schemas.microsoft.com/office/drawing/2014/main" id="{93A608F9-2AC0-709C-2541-AE16CE0009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3204" y="4131979"/>
            <a:ext cx="1648690" cy="16486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Diagrama, Texto&#10;&#10;Descripción generada automáticamente">
            <a:extLst>
              <a:ext uri="{FF2B5EF4-FFF2-40B4-BE49-F238E27FC236}">
                <a16:creationId xmlns:a16="http://schemas.microsoft.com/office/drawing/2014/main" id="{5A5AE762-EEE0-903A-1B7D-2CC4B3E75840}"/>
              </a:ext>
            </a:extLst>
          </p:cNvPr>
          <p:cNvPicPr>
            <a:picLocks noChangeAspect="1"/>
          </p:cNvPicPr>
          <p:nvPr/>
        </p:nvPicPr>
        <p:blipFill rotWithShape="1">
          <a:blip r:embed="rId2">
            <a:extLst>
              <a:ext uri="{28A0092B-C50C-407E-A947-70E740481C1C}">
                <a14:useLocalDpi xmlns:a14="http://schemas.microsoft.com/office/drawing/2010/main" val="0"/>
              </a:ext>
            </a:extLst>
          </a:blip>
          <a:srcRect t="6954" b="7879"/>
          <a:stretch/>
        </p:blipFill>
        <p:spPr>
          <a:xfrm>
            <a:off x="457200" y="0"/>
            <a:ext cx="11277600" cy="48352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noFill/>
        </p:spPr>
        <p:txBody>
          <a:bodyPr>
            <a:normAutofit/>
          </a:bodyPr>
          <a:lstStyle/>
          <a:p>
            <a:pPr algn="ctr"/>
            <a:r>
              <a:rPr lang="es-MX" sz="3600" dirty="0"/>
              <a:t>¿ QUÉ ES UN COEPCI?</a:t>
            </a:r>
          </a:p>
        </p:txBody>
      </p:sp>
      <p:sp>
        <p:nvSpPr>
          <p:cNvPr id="3" name="2 Marcador de contenido"/>
          <p:cNvSpPr>
            <a:spLocks noGrp="1"/>
          </p:cNvSpPr>
          <p:nvPr>
            <p:ph idx="1"/>
          </p:nvPr>
        </p:nvSpPr>
        <p:spPr>
          <a:xfrm>
            <a:off x="838200" y="1465158"/>
            <a:ext cx="10515600" cy="3770652"/>
          </a:xfrm>
        </p:spPr>
        <p:txBody>
          <a:bodyPr>
            <a:normAutofit/>
          </a:bodyPr>
          <a:lstStyle/>
          <a:p>
            <a:pPr marL="0" indent="0" algn="just">
              <a:buNone/>
            </a:pPr>
            <a:r>
              <a:rPr lang="es-MX" sz="1800" dirty="0">
                <a:solidFill>
                  <a:schemeClr val="tx1"/>
                </a:solidFill>
              </a:rPr>
              <a:t>Es un cuerpo colegiado de servidores </a:t>
            </a:r>
            <a:r>
              <a:rPr lang="es-ES" sz="1800" dirty="0">
                <a:solidFill>
                  <a:schemeClr val="tx1"/>
                </a:solidFill>
              </a:rPr>
              <a:t>públicos de los distintos niveles jerárquicas dentro de las instituciones, cuya</a:t>
            </a:r>
            <a:r>
              <a:rPr lang="es-ES" sz="1800" b="1" dirty="0">
                <a:solidFill>
                  <a:schemeClr val="tx1"/>
                </a:solidFill>
              </a:rPr>
              <a:t> finalidad </a:t>
            </a:r>
            <a:r>
              <a:rPr lang="es-ES" sz="1800" dirty="0">
                <a:solidFill>
                  <a:schemeClr val="tx1"/>
                </a:solidFill>
              </a:rPr>
              <a:t>es promover la ética y la integridad pública, para lograr una mejora constante del clima y cultura organizacional </a:t>
            </a:r>
            <a:endParaRPr lang="es-MX" sz="1800" dirty="0">
              <a:solidFill>
                <a:schemeClr val="tx1"/>
              </a:solidFill>
            </a:endParaRPr>
          </a:p>
        </p:txBody>
      </p:sp>
      <p:sp>
        <p:nvSpPr>
          <p:cNvPr id="4" name="3 Rectángulo"/>
          <p:cNvSpPr/>
          <p:nvPr/>
        </p:nvSpPr>
        <p:spPr>
          <a:xfrm>
            <a:off x="6353776" y="3921851"/>
            <a:ext cx="5381024" cy="1015663"/>
          </a:xfrm>
          <a:prstGeom prst="rect">
            <a:avLst/>
          </a:prstGeom>
        </p:spPr>
        <p:txBody>
          <a:bodyPr wrap="square">
            <a:spAutoFit/>
          </a:bodyPr>
          <a:lstStyle/>
          <a:p>
            <a:pPr algn="ctr"/>
            <a:r>
              <a:rPr lang="es-MX" sz="1200" b="1" dirty="0">
                <a:solidFill>
                  <a:srgbClr val="B68400"/>
                </a:solidFill>
                <a:latin typeface="Montserrat" panose="00000500000000000000" pitchFamily="2" charset="0"/>
              </a:rPr>
              <a:t>Artículo 6 de los Lineamientos para la Integraci</a:t>
            </a:r>
            <a:r>
              <a:rPr lang="es-ES" sz="1200" b="1" dirty="0" err="1">
                <a:solidFill>
                  <a:srgbClr val="B68400"/>
                </a:solidFill>
                <a:latin typeface="Montserrat" panose="00000500000000000000" pitchFamily="2" charset="0"/>
              </a:rPr>
              <a:t>ón</a:t>
            </a:r>
            <a:r>
              <a:rPr lang="es-ES" sz="1200" b="1" dirty="0">
                <a:solidFill>
                  <a:srgbClr val="B68400"/>
                </a:solidFill>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200" dirty="0">
              <a:solidFill>
                <a:srgbClr val="B68400"/>
              </a:solidFill>
              <a:latin typeface="Montserrat" panose="00000500000000000000" pitchFamily="2" charset="0"/>
            </a:endParaRPr>
          </a:p>
        </p:txBody>
      </p:sp>
      <p:pic>
        <p:nvPicPr>
          <p:cNvPr id="5" name="Imagen 4">
            <a:extLst>
              <a:ext uri="{FF2B5EF4-FFF2-40B4-BE49-F238E27FC236}">
                <a16:creationId xmlns:a16="http://schemas.microsoft.com/office/drawing/2014/main" id="{4308F619-2FF4-3522-CFF7-1BE7A4D4E310}"/>
              </a:ext>
            </a:extLst>
          </p:cNvPr>
          <p:cNvPicPr>
            <a:picLocks noChangeAspect="1"/>
          </p:cNvPicPr>
          <p:nvPr/>
        </p:nvPicPr>
        <p:blipFill>
          <a:blip r:embed="rId2"/>
          <a:stretch>
            <a:fillRect/>
          </a:stretch>
        </p:blipFill>
        <p:spPr>
          <a:xfrm>
            <a:off x="1196055" y="2354528"/>
            <a:ext cx="2888673" cy="3262339"/>
          </a:xfrm>
          <a:prstGeom prst="rect">
            <a:avLst/>
          </a:prstGeom>
        </p:spPr>
      </p:pic>
      <p:pic>
        <p:nvPicPr>
          <p:cNvPr id="7" name="Imagen 6" descr="Código QR&#10;&#10;Descripción generada automáticamente">
            <a:extLst>
              <a:ext uri="{FF2B5EF4-FFF2-40B4-BE49-F238E27FC236}">
                <a16:creationId xmlns:a16="http://schemas.microsoft.com/office/drawing/2014/main" id="{DE273B7A-7EDA-F622-B0B2-BAB9AC8AC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4969" y="2201749"/>
            <a:ext cx="1668739" cy="1668739"/>
          </a:xfrm>
          <a:prstGeom prst="rect">
            <a:avLst/>
          </a:prstGeom>
        </p:spPr>
      </p:pic>
    </p:spTree>
    <p:extLst>
      <p:ext uri="{BB962C8B-B14F-4D97-AF65-F5344CB8AC3E}">
        <p14:creationId xmlns:p14="http://schemas.microsoft.com/office/powerpoint/2010/main" val="101625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6258" y="924477"/>
            <a:ext cx="10515600" cy="3770652"/>
          </a:xfrm>
        </p:spPr>
        <p:txBody>
          <a:bodyPr/>
          <a:lstStyle/>
          <a:p>
            <a:r>
              <a:rPr lang="es-ES" sz="2000" b="0" i="0" dirty="0">
                <a:effectLst/>
                <a:latin typeface="Montserrat" panose="00000500000000000000" pitchFamily="2" charset="0"/>
              </a:rPr>
              <a:t>* </a:t>
            </a:r>
            <a:r>
              <a:rPr lang="es-ES" sz="2000" b="0" i="0" dirty="0">
                <a:solidFill>
                  <a:srgbClr val="7A7A7A"/>
                </a:solidFill>
                <a:effectLst/>
                <a:latin typeface="Montserrat" panose="00000500000000000000" pitchFamily="2" charset="0"/>
              </a:rPr>
              <a:t>Difundir y promover los contenidos del Código de Ética y del Código de Conducta. </a:t>
            </a:r>
            <a:r>
              <a:rPr lang="es-ES" sz="1600" b="0" i="0" dirty="0">
                <a:effectLst/>
                <a:latin typeface="Montserrat" panose="00000500000000000000" pitchFamily="2" charset="0"/>
              </a:rPr>
              <a:t>https://preview.qroo.gob.mx/transparencia/codigos-de-conducta</a:t>
            </a:r>
          </a:p>
          <a:p>
            <a:pPr marL="0" indent="0" algn="just">
              <a:buNone/>
            </a:pPr>
            <a:r>
              <a:rPr lang="es-ES" sz="2000" dirty="0">
                <a:solidFill>
                  <a:schemeClr val="tx1"/>
                </a:solidFill>
              </a:rPr>
              <a:t>* </a:t>
            </a:r>
            <a:r>
              <a:rPr lang="es-ES" sz="2000" b="0" i="0" dirty="0">
                <a:solidFill>
                  <a:srgbClr val="7A7A7A"/>
                </a:solidFill>
                <a:effectLst/>
                <a:latin typeface="Montserrat" panose="00000500000000000000" pitchFamily="2" charset="0"/>
              </a:rPr>
              <a:t>Recibir y atender las delaciones presentadas por la presunta inobservancia de los Códigos de Ética y de Conducta</a:t>
            </a:r>
            <a:endParaRPr lang="es-ES" sz="2000" dirty="0">
              <a:solidFill>
                <a:schemeClr val="tx1"/>
              </a:solidFill>
            </a:endParaRPr>
          </a:p>
        </p:txBody>
      </p:sp>
      <p:sp>
        <p:nvSpPr>
          <p:cNvPr id="4" name="1 Título"/>
          <p:cNvSpPr txBox="1"/>
          <p:nvPr/>
        </p:nvSpPr>
        <p:spPr>
          <a:xfrm>
            <a:off x="2878873" y="329719"/>
            <a:ext cx="7418066" cy="487921"/>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200" b="1" dirty="0">
                <a:solidFill>
                  <a:srgbClr val="9D2449"/>
                </a:solidFill>
                <a:latin typeface="Montserrat" panose="00000500000000000000" pitchFamily="2" charset="0"/>
              </a:rPr>
              <a:t>COEPCI</a:t>
            </a:r>
          </a:p>
        </p:txBody>
      </p:sp>
      <p:pic>
        <p:nvPicPr>
          <p:cNvPr id="5" name="Imagen 4">
            <a:extLst>
              <a:ext uri="{FF2B5EF4-FFF2-40B4-BE49-F238E27FC236}">
                <a16:creationId xmlns:a16="http://schemas.microsoft.com/office/drawing/2014/main" id="{D59FDF73-59EF-4A41-9436-FE01723953FA}"/>
              </a:ext>
            </a:extLst>
          </p:cNvPr>
          <p:cNvPicPr>
            <a:picLocks noChangeAspect="1"/>
          </p:cNvPicPr>
          <p:nvPr/>
        </p:nvPicPr>
        <p:blipFill>
          <a:blip r:embed="rId2"/>
          <a:stretch>
            <a:fillRect/>
          </a:stretch>
        </p:blipFill>
        <p:spPr>
          <a:xfrm>
            <a:off x="527860" y="2353699"/>
            <a:ext cx="11136279" cy="2448267"/>
          </a:xfrm>
          <a:prstGeom prst="rect">
            <a:avLst/>
          </a:prstGeom>
        </p:spPr>
      </p:pic>
    </p:spTree>
    <p:extLst>
      <p:ext uri="{BB962C8B-B14F-4D97-AF65-F5344CB8AC3E}">
        <p14:creationId xmlns:p14="http://schemas.microsoft.com/office/powerpoint/2010/main" val="1763639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20241" y="167186"/>
            <a:ext cx="6069290" cy="1538883"/>
          </a:xfrm>
          <a:prstGeom prst="rect">
            <a:avLst/>
          </a:prstGeom>
        </p:spPr>
        <p:txBody>
          <a:bodyPr wrap="none">
            <a:spAutoFit/>
          </a:bodyPr>
          <a:lstStyle/>
          <a:p>
            <a:pPr algn="ctr"/>
            <a:r>
              <a:rPr lang="es-ES" sz="2400" b="1" dirty="0">
                <a:solidFill>
                  <a:srgbClr val="9D2449"/>
                </a:solidFill>
                <a:latin typeface="Montserrat" panose="00000500000000000000" pitchFamily="2" charset="0"/>
                <a:cs typeface="Arial" panose="020B0604020202020204" pitchFamily="34" charset="0"/>
              </a:rPr>
              <a:t>CÓDIGO DE ÉTICA CON PESPECTIVA</a:t>
            </a:r>
          </a:p>
          <a:p>
            <a:pPr algn="ctr"/>
            <a:r>
              <a:rPr lang="es-ES" sz="2400" b="1" dirty="0">
                <a:solidFill>
                  <a:srgbClr val="9D2449"/>
                </a:solidFill>
                <a:latin typeface="Montserrat" panose="00000500000000000000" pitchFamily="2" charset="0"/>
                <a:cs typeface="Arial" panose="020B0604020202020204" pitchFamily="34" charset="0"/>
              </a:rPr>
              <a:t> DE GENERO EN QUINTANA ROO </a:t>
            </a:r>
          </a:p>
          <a:p>
            <a:pPr algn="ctr"/>
            <a:endParaRPr lang="es-ES" sz="2800" b="1" dirty="0">
              <a:latin typeface="Montserrat" panose="00000500000000000000" pitchFamily="2" charset="0"/>
              <a:cs typeface="Arial" panose="020B0604020202020204" pitchFamily="34" charset="0"/>
            </a:endParaRPr>
          </a:p>
          <a:p>
            <a:pPr algn="ctr"/>
            <a:endParaRPr lang="es-ES" sz="1600" b="1" dirty="0">
              <a:latin typeface="Montserrat" panose="00000500000000000000" pitchFamily="2"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481911" y="1032830"/>
            <a:ext cx="2945470" cy="2945470"/>
          </a:xfrm>
          <a:prstGeom prst="rect">
            <a:avLst/>
          </a:prstGeom>
        </p:spPr>
      </p:pic>
      <p:sp>
        <p:nvSpPr>
          <p:cNvPr id="8" name="CuadroTexto 7"/>
          <p:cNvSpPr txBox="1"/>
          <p:nvPr/>
        </p:nvSpPr>
        <p:spPr>
          <a:xfrm>
            <a:off x="4791596" y="1239522"/>
            <a:ext cx="5608970" cy="677108"/>
          </a:xfrm>
          <a:prstGeom prst="rect">
            <a:avLst/>
          </a:prstGeom>
          <a:noFill/>
        </p:spPr>
        <p:txBody>
          <a:bodyPr wrap="square" rtlCol="0">
            <a:spAutoFit/>
          </a:bodyPr>
          <a:lstStyle/>
          <a:p>
            <a:pPr algn="ctr"/>
            <a:r>
              <a:rPr lang="es-ES" sz="2000" b="1" dirty="0">
                <a:solidFill>
                  <a:srgbClr val="B38E5D"/>
                </a:solidFill>
                <a:latin typeface="Montserrat" panose="00000500000000000000" pitchFamily="2" charset="0"/>
                <a:cs typeface="Arial" panose="020B0604020202020204" pitchFamily="34" charset="0"/>
              </a:rPr>
              <a:t>PUBLICADO 08 DE MARZO 2023 POE</a:t>
            </a:r>
            <a:endParaRPr lang="es-MX" sz="2000" dirty="0">
              <a:solidFill>
                <a:srgbClr val="B38E5D"/>
              </a:solidFill>
              <a:latin typeface="Montserrat" panose="00000500000000000000" pitchFamily="2" charset="0"/>
            </a:endParaRPr>
          </a:p>
          <a:p>
            <a:pPr algn="ctr"/>
            <a:endParaRPr lang="es-MX" dirty="0"/>
          </a:p>
        </p:txBody>
      </p:sp>
      <p:sp>
        <p:nvSpPr>
          <p:cNvPr id="2" name="Rectángulo 1"/>
          <p:cNvSpPr/>
          <p:nvPr/>
        </p:nvSpPr>
        <p:spPr>
          <a:xfrm>
            <a:off x="3795395" y="1658260"/>
            <a:ext cx="7914694" cy="2062103"/>
          </a:xfrm>
          <a:prstGeom prst="rect">
            <a:avLst/>
          </a:prstGeom>
        </p:spPr>
        <p:txBody>
          <a:bodyPr wrap="square">
            <a:spAutoFit/>
          </a:bodyPr>
          <a:lstStyle/>
          <a:p>
            <a:pPr algn="just"/>
            <a:r>
              <a:rPr lang="es-MX" sz="1600" dirty="0"/>
              <a:t>Artículo 16/LGRA: </a:t>
            </a:r>
          </a:p>
          <a:p>
            <a:pPr algn="just"/>
            <a:r>
              <a:rPr lang="es-MX" sz="1600" dirty="0"/>
              <a:t>Los Servidores Públicos deberán observar el código de ética que al efecto sea emitido por las Secretarías o los Órganos internos de control, </a:t>
            </a:r>
            <a:r>
              <a:rPr lang="es-MX" sz="1600" b="1" dirty="0"/>
              <a:t>conforme a los lineamientos que emita el Sistema Nacional Anticorrupción</a:t>
            </a:r>
            <a:r>
              <a:rPr lang="es-MX" sz="1600" dirty="0"/>
              <a:t>, </a:t>
            </a:r>
            <a:r>
              <a:rPr lang="es-MX" sz="1600" u="sng" dirty="0"/>
              <a:t>para que en su actuación impere una conducta digna que responda a las necesidades de la sociedad y que oriente su desempeño</a:t>
            </a:r>
            <a:r>
              <a:rPr lang="es-MX" sz="1600" dirty="0"/>
              <a:t>.</a:t>
            </a:r>
          </a:p>
          <a:p>
            <a:pPr algn="just"/>
            <a:endParaRPr lang="es-MX" sz="1600" dirty="0"/>
          </a:p>
          <a:p>
            <a:pPr algn="just"/>
            <a:r>
              <a:rPr lang="es-MX" sz="1600" dirty="0"/>
              <a:t> El código de ética, </a:t>
            </a:r>
            <a:r>
              <a:rPr lang="es-MX" sz="1600" b="1" dirty="0">
                <a:solidFill>
                  <a:srgbClr val="C00000"/>
                </a:solidFill>
              </a:rPr>
              <a:t>deberá hacerse del conocimiento de los Servidores Públicos de la dependencia o entidad de que se trate, así como darle la máxima publicidad.</a:t>
            </a:r>
          </a:p>
        </p:txBody>
      </p:sp>
      <p:sp>
        <p:nvSpPr>
          <p:cNvPr id="3" name="Cuadro de texto 2"/>
          <p:cNvSpPr txBox="1"/>
          <p:nvPr/>
        </p:nvSpPr>
        <p:spPr>
          <a:xfrm>
            <a:off x="366395" y="3975735"/>
            <a:ext cx="3429000" cy="398780"/>
          </a:xfrm>
          <a:prstGeom prst="rect">
            <a:avLst/>
          </a:prstGeom>
          <a:noFill/>
        </p:spPr>
        <p:txBody>
          <a:bodyPr wrap="square" rtlCol="0" anchor="t">
            <a:spAutoFit/>
          </a:bodyPr>
          <a:lstStyle/>
          <a:p>
            <a:r>
              <a:rPr lang="es-MX" altLang="en-US" sz="1000" dirty="0">
                <a:latin typeface="Montserrat" panose="00000500000000000000" pitchFamily="2" charset="0"/>
                <a:cs typeface="Montserrat" panose="00000500000000000000" pitchFamily="2" charset="0"/>
              </a:rPr>
              <a:t>https://preview.qroo.gob.mx/sites/default/files/unisitio2023/03/codigo-de-etica.pdf</a:t>
            </a:r>
          </a:p>
        </p:txBody>
      </p:sp>
      <p:pic>
        <p:nvPicPr>
          <p:cNvPr id="4" name="Imagen 3" descr="qr-code (2)"/>
          <p:cNvPicPr>
            <a:picLocks noChangeAspect="1"/>
          </p:cNvPicPr>
          <p:nvPr/>
        </p:nvPicPr>
        <p:blipFill>
          <a:blip r:embed="rId3"/>
          <a:stretch>
            <a:fillRect/>
          </a:stretch>
        </p:blipFill>
        <p:spPr>
          <a:xfrm>
            <a:off x="1184275" y="4374515"/>
            <a:ext cx="1539875" cy="14820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AEA02-31C0-4D05-8739-A9B71B0166C1}"/>
              </a:ext>
            </a:extLst>
          </p:cNvPr>
          <p:cNvSpPr>
            <a:spLocks noGrp="1"/>
          </p:cNvSpPr>
          <p:nvPr>
            <p:ph type="title"/>
          </p:nvPr>
        </p:nvSpPr>
        <p:spPr>
          <a:xfrm>
            <a:off x="838200" y="0"/>
            <a:ext cx="10515600" cy="779464"/>
          </a:xfrm>
        </p:spPr>
        <p:txBody>
          <a:bodyPr/>
          <a:lstStyle/>
          <a:p>
            <a:r>
              <a:rPr lang="es-ES" sz="3200" b="1" dirty="0">
                <a:solidFill>
                  <a:srgbClr val="9D2449"/>
                </a:solidFill>
                <a:latin typeface="Montserrat" panose="00000500000000000000" pitchFamily="2" charset="0"/>
                <a:cs typeface="Arial" panose="020B0604020202020204" pitchFamily="34" charset="0"/>
              </a:rPr>
              <a:t>CÓDIGO DE CONDUCTA</a:t>
            </a:r>
            <a:endParaRPr lang="es-MX" dirty="0"/>
          </a:p>
        </p:txBody>
      </p:sp>
      <p:sp>
        <p:nvSpPr>
          <p:cNvPr id="3" name="Marcador de contenido 2">
            <a:extLst>
              <a:ext uri="{FF2B5EF4-FFF2-40B4-BE49-F238E27FC236}">
                <a16:creationId xmlns:a16="http://schemas.microsoft.com/office/drawing/2014/main" id="{4D615C5F-8E27-4A9A-A4F3-9E8072A06CCC}"/>
              </a:ext>
            </a:extLst>
          </p:cNvPr>
          <p:cNvSpPr>
            <a:spLocks noGrp="1"/>
          </p:cNvSpPr>
          <p:nvPr>
            <p:ph idx="1"/>
          </p:nvPr>
        </p:nvSpPr>
        <p:spPr>
          <a:xfrm>
            <a:off x="838200" y="1308040"/>
            <a:ext cx="10515600" cy="3770652"/>
          </a:xfrm>
        </p:spPr>
        <p:txBody>
          <a:bodyPr>
            <a:normAutofit fontScale="92500"/>
          </a:bodyPr>
          <a:lstStyle/>
          <a:p>
            <a:pPr marL="285750" indent="-285750">
              <a:buFontTx/>
              <a:buChar char="-"/>
            </a:pPr>
            <a:r>
              <a:rPr lang="es-MX" sz="1800" b="1" dirty="0">
                <a:effectLst/>
                <a:latin typeface="Montserrat" panose="00000500000000000000" pitchFamily="2" charset="0"/>
                <a:ea typeface="Arial" panose="020B0604020202020204" pitchFamily="34" charset="0"/>
                <a:cs typeface="Arial" panose="020B0604020202020204" pitchFamily="34" charset="0"/>
              </a:rPr>
              <a:t>Objetivo, Misión y Visión</a:t>
            </a:r>
          </a:p>
          <a:p>
            <a:pPr algn="just">
              <a:lnSpc>
                <a:spcPct val="107000"/>
              </a:lnSpc>
              <a:spcAft>
                <a:spcPts val="800"/>
              </a:spcAft>
            </a:pPr>
            <a:r>
              <a:rPr lang="es-MX" sz="1800" b="1" dirty="0">
                <a:effectLst/>
                <a:latin typeface="Montserrat" panose="00000500000000000000" pitchFamily="2" charset="0"/>
                <a:ea typeface="Arial" panose="020B0604020202020204" pitchFamily="34" charset="0"/>
                <a:cs typeface="Arial" panose="020B0604020202020204" pitchFamily="34" charset="0"/>
              </a:rPr>
              <a:t>CONDUCTAS DE FOMENTO A LA INTEGRIDAD</a:t>
            </a:r>
            <a:r>
              <a:rPr lang="es-MX" sz="1800" dirty="0">
                <a:effectLst/>
                <a:latin typeface="Montserrat" panose="00000500000000000000" pitchFamily="2" charset="0"/>
                <a:ea typeface="Arial" panose="020B0604020202020204" pitchFamily="34" charset="0"/>
                <a:cs typeface="Arial" panose="020B0604020202020204" pitchFamily="34" charset="0"/>
              </a:rPr>
              <a:t> </a:t>
            </a:r>
          </a:p>
          <a:p>
            <a:pPr algn="just">
              <a:lnSpc>
                <a:spcPct val="107000"/>
              </a:lnSpc>
              <a:spcAft>
                <a:spcPts val="800"/>
              </a:spcAft>
            </a:pPr>
            <a:r>
              <a:rPr lang="es-MX" sz="1800" dirty="0">
                <a:effectLst/>
                <a:latin typeface="Montserrat" panose="00000500000000000000" pitchFamily="2" charset="0"/>
                <a:ea typeface="Arial" panose="020B0604020202020204" pitchFamily="34" charset="0"/>
                <a:cs typeface="Arial" panose="020B0604020202020204" pitchFamily="34" charset="0"/>
              </a:rPr>
              <a:t>Las y los servidores públicos de esta Secretaría, previo a la toma de decisiones y acciones vinculadas con el desempeño de su empleo, cargo o comisión, podrán realizarse las siguientes preguntas: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MX" sz="1800" dirty="0">
                <a:effectLst/>
                <a:latin typeface="Montserrat" panose="00000500000000000000" pitchFamily="2" charset="0"/>
                <a:ea typeface="Arial" panose="020B0604020202020204" pitchFamily="34" charset="0"/>
                <a:cs typeface="Arial" panose="020B0604020202020204" pitchFamily="34" charset="0"/>
              </a:rPr>
              <a:t>¿Mi actuar está ajustado a la normativa a la que estoy obligado a observar?</a:t>
            </a:r>
          </a:p>
          <a:p>
            <a:pPr marL="342900" lvl="0" indent="-342900" algn="just">
              <a:lnSpc>
                <a:spcPct val="107000"/>
              </a:lnSpc>
              <a:buFont typeface="+mj-lt"/>
              <a:buAutoNum type="arabicPeriod"/>
            </a:pPr>
            <a:r>
              <a:rPr lang="es-MX" sz="1800" dirty="0">
                <a:effectLst/>
                <a:latin typeface="Montserrat" panose="00000500000000000000" pitchFamily="2" charset="0"/>
                <a:ea typeface="Arial" panose="020B0604020202020204" pitchFamily="34" charset="0"/>
                <a:cs typeface="Arial" panose="020B0604020202020204" pitchFamily="34" charset="0"/>
              </a:rPr>
              <a:t>¿Mi conducta se ajusta al Código de Ética y al Código de Conducta?</a:t>
            </a:r>
          </a:p>
          <a:p>
            <a:pPr marL="342900" lvl="0" indent="-342900" algn="just">
              <a:lnSpc>
                <a:spcPct val="107000"/>
              </a:lnSpc>
              <a:spcAft>
                <a:spcPts val="800"/>
              </a:spcAft>
              <a:buFont typeface="+mj-lt"/>
              <a:buAutoNum type="arabicPeriod"/>
            </a:pPr>
            <a:r>
              <a:rPr lang="es-MX" sz="1800" dirty="0">
                <a:effectLst/>
                <a:latin typeface="Montserrat" panose="00000500000000000000" pitchFamily="2" charset="0"/>
                <a:ea typeface="Arial" panose="020B0604020202020204" pitchFamily="34" charset="0"/>
                <a:cs typeface="Arial" panose="020B0604020202020204" pitchFamily="34" charset="0"/>
              </a:rPr>
              <a:t>¿Mi conducta está alineada a los objetivos de mi institución?</a:t>
            </a:r>
          </a:p>
          <a:p>
            <a:pPr marL="342900" lvl="0" indent="-342900" algn="just">
              <a:lnSpc>
                <a:spcPct val="107000"/>
              </a:lnSpc>
              <a:spcAft>
                <a:spcPts val="800"/>
              </a:spcAft>
              <a:buFont typeface="+mj-lt"/>
              <a:buAutoNum type="arabicPeriod"/>
            </a:pPr>
            <a:r>
              <a:rPr lang="es-MX" sz="1800" dirty="0">
                <a:effectLst/>
                <a:latin typeface="Montserrat" panose="00000500000000000000" pitchFamily="2" charset="0"/>
                <a:ea typeface="Arial" panose="020B0604020202020204" pitchFamily="34" charset="0"/>
                <a:cs typeface="Arial" panose="020B0604020202020204" pitchFamily="34" charset="0"/>
              </a:rPr>
              <a:t>¿He comprendido todas las consecuencias que puede tener el ejercicio de esta decisión?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4" name="Marcador de contenido 3">
            <a:extLst>
              <a:ext uri="{FF2B5EF4-FFF2-40B4-BE49-F238E27FC236}">
                <a16:creationId xmlns:a16="http://schemas.microsoft.com/office/drawing/2014/main" id="{73375CA7-938E-4497-B62A-CF6C68300D85}"/>
              </a:ext>
            </a:extLst>
          </p:cNvPr>
          <p:cNvSpPr>
            <a:spLocks noGrp="1"/>
          </p:cNvSpPr>
          <p:nvPr>
            <p:ph sz="quarter" idx="13"/>
          </p:nvPr>
        </p:nvSpPr>
        <p:spPr>
          <a:xfrm>
            <a:off x="838200" y="779464"/>
            <a:ext cx="10515600" cy="461962"/>
          </a:xfrm>
        </p:spPr>
        <p:txBody>
          <a:bodyPr/>
          <a:lstStyle/>
          <a:p>
            <a:r>
              <a:rPr lang="es-ES" sz="2800" b="1" dirty="0">
                <a:solidFill>
                  <a:srgbClr val="B38E5D"/>
                </a:solidFill>
                <a:latin typeface="Montserrat" panose="00000500000000000000" pitchFamily="2" charset="0"/>
                <a:cs typeface="Arial" panose="020B0604020202020204" pitchFamily="34" charset="0"/>
              </a:rPr>
              <a:t>PUBLICADO 04 de Junio 2024 / SECOES</a:t>
            </a:r>
            <a:endParaRPr lang="es-MX" dirty="0"/>
          </a:p>
        </p:txBody>
      </p:sp>
      <p:sp>
        <p:nvSpPr>
          <p:cNvPr id="6" name="CuadroTexto 5">
            <a:extLst>
              <a:ext uri="{FF2B5EF4-FFF2-40B4-BE49-F238E27FC236}">
                <a16:creationId xmlns:a16="http://schemas.microsoft.com/office/drawing/2014/main" id="{EFB70C2E-34C9-41D0-AE5C-E15739354DA5}"/>
              </a:ext>
            </a:extLst>
          </p:cNvPr>
          <p:cNvSpPr txBox="1"/>
          <p:nvPr/>
        </p:nvSpPr>
        <p:spPr>
          <a:xfrm>
            <a:off x="243696" y="5078692"/>
            <a:ext cx="6094562" cy="338554"/>
          </a:xfrm>
          <a:prstGeom prst="rect">
            <a:avLst/>
          </a:prstGeom>
          <a:noFill/>
        </p:spPr>
        <p:txBody>
          <a:bodyPr wrap="square">
            <a:spAutoFit/>
          </a:bodyPr>
          <a:lstStyle/>
          <a:p>
            <a:r>
              <a:rPr lang="es-MX" sz="1200" dirty="0">
                <a:effectLst/>
                <a:latin typeface="Montserrat" panose="00000500000000000000" pitchFamily="2" charset="0"/>
                <a:ea typeface="Arial" panose="020B0604020202020204" pitchFamily="34" charset="0"/>
                <a:cs typeface="Arial" panose="020B0604020202020204" pitchFamily="34" charset="0"/>
              </a:rPr>
              <a:t>Correo electrónico: </a:t>
            </a:r>
            <a:r>
              <a:rPr lang="es-MX" sz="1600" u="sng" dirty="0">
                <a:solidFill>
                  <a:srgbClr val="0563C1"/>
                </a:solidFill>
                <a:effectLst/>
                <a:latin typeface="Futura"/>
                <a:ea typeface="Calibri" panose="020F0502020204030204" pitchFamily="34" charset="0"/>
                <a:cs typeface="Times New Roman" panose="02020603050405020304" pitchFamily="18" charset="0"/>
                <a:hlinkClick r:id="rId2"/>
              </a:rPr>
              <a:t>comitedeetica.secoes@gmail.com</a:t>
            </a:r>
            <a:endParaRPr lang="es-MX" sz="1600" dirty="0"/>
          </a:p>
        </p:txBody>
      </p:sp>
    </p:spTree>
    <p:extLst>
      <p:ext uri="{BB962C8B-B14F-4D97-AF65-F5344CB8AC3E}">
        <p14:creationId xmlns:p14="http://schemas.microsoft.com/office/powerpoint/2010/main" val="3016578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Diagrama&#10;&#10;Descripción generada automáticamente">
            <a:extLst>
              <a:ext uri="{FF2B5EF4-FFF2-40B4-BE49-F238E27FC236}">
                <a16:creationId xmlns:a16="http://schemas.microsoft.com/office/drawing/2014/main" id="{7D339CF3-4135-9CBA-D223-639723955EA5}"/>
              </a:ext>
            </a:extLst>
          </p:cNvPr>
          <p:cNvPicPr>
            <a:picLocks noChangeAspect="1"/>
          </p:cNvPicPr>
          <p:nvPr/>
        </p:nvPicPr>
        <p:blipFill rotWithShape="1">
          <a:blip r:embed="rId2">
            <a:extLst>
              <a:ext uri="{28A0092B-C50C-407E-A947-70E740481C1C}">
                <a14:useLocalDpi xmlns:a14="http://schemas.microsoft.com/office/drawing/2010/main" val="0"/>
              </a:ext>
            </a:extLst>
          </a:blip>
          <a:srcRect b="4436"/>
          <a:stretch/>
        </p:blipFill>
        <p:spPr>
          <a:xfrm>
            <a:off x="1" y="0"/>
            <a:ext cx="9088581" cy="4835235"/>
          </a:xfrm>
          <a:prstGeom prst="rect">
            <a:avLst/>
          </a:prstGeom>
        </p:spPr>
      </p:pic>
      <p:pic>
        <p:nvPicPr>
          <p:cNvPr id="7" name="Imagen 6">
            <a:extLst>
              <a:ext uri="{FF2B5EF4-FFF2-40B4-BE49-F238E27FC236}">
                <a16:creationId xmlns:a16="http://schemas.microsoft.com/office/drawing/2014/main" id="{F1173899-E5F1-A2FD-20EA-E9CB9703DED7}"/>
              </a:ext>
            </a:extLst>
          </p:cNvPr>
          <p:cNvPicPr>
            <a:picLocks noChangeAspect="1"/>
          </p:cNvPicPr>
          <p:nvPr/>
        </p:nvPicPr>
        <p:blipFill rotWithShape="1">
          <a:blip r:embed="rId3"/>
          <a:srcRect r="2643"/>
          <a:stretch/>
        </p:blipFill>
        <p:spPr>
          <a:xfrm>
            <a:off x="570917" y="637310"/>
            <a:ext cx="2587920" cy="2622684"/>
          </a:xfrm>
          <a:prstGeom prst="rect">
            <a:avLst/>
          </a:prstGeom>
          <a:ln>
            <a:solidFill>
              <a:schemeClr val="tx1"/>
            </a:solidFill>
            <a:extLst>
              <a:ext uri="{C807C97D-BFC1-408E-A445-0C87EB9F89A2}">
                <ask:lineSketchStyleProps xmlns:ask="http://schemas.microsoft.com/office/drawing/2018/sketchyshapes" sd="981765707">
                  <a:custGeom>
                    <a:avLst/>
                    <a:gdLst>
                      <a:gd name="connsiteX0" fmla="*/ 0 w 3061854"/>
                      <a:gd name="connsiteY0" fmla="*/ 0 h 2826326"/>
                      <a:gd name="connsiteX1" fmla="*/ 3061854 w 3061854"/>
                      <a:gd name="connsiteY1" fmla="*/ 0 h 2826326"/>
                      <a:gd name="connsiteX2" fmla="*/ 3061854 w 3061854"/>
                      <a:gd name="connsiteY2" fmla="*/ 2826326 h 2826326"/>
                      <a:gd name="connsiteX3" fmla="*/ 0 w 3061854"/>
                      <a:gd name="connsiteY3" fmla="*/ 2826326 h 2826326"/>
                      <a:gd name="connsiteX4" fmla="*/ 0 w 3061854"/>
                      <a:gd name="connsiteY4" fmla="*/ 0 h 282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854" h="2826326" fill="none" extrusionOk="0">
                        <a:moveTo>
                          <a:pt x="0" y="0"/>
                        </a:moveTo>
                        <a:cubicBezTo>
                          <a:pt x="1116213" y="-33775"/>
                          <a:pt x="2216912" y="138873"/>
                          <a:pt x="3061854" y="0"/>
                        </a:cubicBezTo>
                        <a:cubicBezTo>
                          <a:pt x="2988083" y="344055"/>
                          <a:pt x="2905971" y="2441471"/>
                          <a:pt x="3061854" y="2826326"/>
                        </a:cubicBezTo>
                        <a:cubicBezTo>
                          <a:pt x="2298599" y="2688996"/>
                          <a:pt x="1278358" y="2688470"/>
                          <a:pt x="0" y="2826326"/>
                        </a:cubicBezTo>
                        <a:cubicBezTo>
                          <a:pt x="152408" y="2319899"/>
                          <a:pt x="73868" y="1341280"/>
                          <a:pt x="0" y="0"/>
                        </a:cubicBezTo>
                        <a:close/>
                      </a:path>
                      <a:path w="3061854" h="2826326" stroke="0" extrusionOk="0">
                        <a:moveTo>
                          <a:pt x="0" y="0"/>
                        </a:moveTo>
                        <a:cubicBezTo>
                          <a:pt x="334588" y="-101487"/>
                          <a:pt x="2337313" y="-162162"/>
                          <a:pt x="3061854" y="0"/>
                        </a:cubicBezTo>
                        <a:cubicBezTo>
                          <a:pt x="3122567" y="1236278"/>
                          <a:pt x="3000782" y="1425691"/>
                          <a:pt x="3061854" y="2826326"/>
                        </a:cubicBezTo>
                        <a:cubicBezTo>
                          <a:pt x="2503496" y="2876391"/>
                          <a:pt x="1017779" y="2667877"/>
                          <a:pt x="0" y="2826326"/>
                        </a:cubicBezTo>
                        <a:cubicBezTo>
                          <a:pt x="-24452" y="1652776"/>
                          <a:pt x="-67663" y="1254095"/>
                          <a:pt x="0" y="0"/>
                        </a:cubicBezTo>
                        <a:close/>
                      </a:path>
                    </a:pathLst>
                  </a:custGeom>
                  <ask:type>
                    <ask:lineSketchNone/>
                  </ask:type>
                </ask:lineSketchStyleProps>
              </a:ext>
            </a:extLst>
          </a:ln>
        </p:spPr>
      </p:pic>
      <p:pic>
        <p:nvPicPr>
          <p:cNvPr id="8" name="Imagen 7">
            <a:extLst>
              <a:ext uri="{FF2B5EF4-FFF2-40B4-BE49-F238E27FC236}">
                <a16:creationId xmlns:a16="http://schemas.microsoft.com/office/drawing/2014/main" id="{073C9C5F-1796-B071-F788-2B7ED5DAC2BB}"/>
              </a:ext>
            </a:extLst>
          </p:cNvPr>
          <p:cNvPicPr>
            <a:picLocks noChangeAspect="1"/>
          </p:cNvPicPr>
          <p:nvPr/>
        </p:nvPicPr>
        <p:blipFill>
          <a:blip r:embed="rId4"/>
          <a:stretch>
            <a:fillRect/>
          </a:stretch>
        </p:blipFill>
        <p:spPr>
          <a:xfrm>
            <a:off x="9033165" y="0"/>
            <a:ext cx="3158834" cy="4835234"/>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1501</Words>
  <Application>Microsoft Office PowerPoint</Application>
  <PresentationFormat>Panorámica</PresentationFormat>
  <Paragraphs>125</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Calibri Light</vt:lpstr>
      <vt:lpstr>Futura</vt:lpstr>
      <vt:lpstr>Montserrat</vt:lpstr>
      <vt:lpstr>Tema de Office</vt:lpstr>
      <vt:lpstr>Presentación de PowerPoint</vt:lpstr>
      <vt:lpstr>SECRETARÍA DE LA CONTRALORÍA</vt:lpstr>
      <vt:lpstr>SISTEMA NACIONAL ANTICORRUPCIÓN </vt:lpstr>
      <vt:lpstr>Presentación de PowerPoint</vt:lpstr>
      <vt:lpstr>¿ QUÉ ES UN COEPCI?</vt:lpstr>
      <vt:lpstr>Presentación de PowerPoint</vt:lpstr>
      <vt:lpstr>Presentación de PowerPoint</vt:lpstr>
      <vt:lpstr>CÓDIGO DE CONDUCTA</vt:lpstr>
      <vt:lpstr>Presentación de PowerPoint</vt:lpstr>
      <vt:lpstr>CÓDIGO DE CONDUCTA</vt:lpstr>
      <vt:lpstr>Presentación de PowerPoint</vt:lpstr>
      <vt:lpstr>Presentación de PowerPoint</vt:lpstr>
      <vt:lpstr>Presentación de PowerPoint</vt:lpstr>
      <vt:lpstr>Presentación de PowerPoint</vt:lpstr>
      <vt:lpstr>Presentación de PowerPoint</vt:lpstr>
      <vt:lpstr>Del conflicto de intereses</vt:lpstr>
      <vt:lpstr>GRACIAS POR SU ATENCIÓN !! </vt:lpstr>
      <vt:lpstr>ENCUESTA DE SATISFACCIÓN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ENCUENTRO DE  LÍDERES HOTELEROS</dc:title>
  <dc:creator>DIDIER SALVADOR MAY CORONA</dc:creator>
  <cp:lastModifiedBy>FELIX Díaz Villalobos</cp:lastModifiedBy>
  <cp:revision>89</cp:revision>
  <dcterms:created xsi:type="dcterms:W3CDTF">2022-10-11T18:29:00Z</dcterms:created>
  <dcterms:modified xsi:type="dcterms:W3CDTF">2024-09-17T16:58:10Z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3E56178A17B749FEB750B0D7F51D7328_13</vt:lpwstr>
  </property>
  <property fmtid="{D5CDD505-2E9C-101B-9397-08002B2CF9AE}" pid="3" name="KSOProductBuildVer">
    <vt:lpwstr>2058-12.2.0.17562</vt:lpwstr>
  </property>
</Properties>
</file>