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59" r:id="rId3"/>
    <p:sldId id="260" r:id="rId4"/>
    <p:sldId id="261" r:id="rId5"/>
    <p:sldId id="296"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92" r:id="rId21"/>
    <p:sldId id="293" r:id="rId22"/>
    <p:sldId id="294" r:id="rId23"/>
    <p:sldId id="29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171B"/>
    <a:srgbClr val="B38E5D"/>
    <a:srgbClr val="E9177A"/>
    <a:srgbClr val="B81B50"/>
    <a:srgbClr val="9D2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2A6DE8-C018-4D20-848E-A4DC4D6902CE}"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MX"/>
        </a:p>
      </dgm:t>
    </dgm:pt>
    <dgm:pt modelId="{84562E81-A41B-4FDB-B22C-41EAA1EBEA96}">
      <dgm:prSet phldrT="[Texto]"/>
      <dgm:spPr>
        <a:solidFill>
          <a:srgbClr val="B68400"/>
        </a:solidFill>
      </dgm:spPr>
      <dgm:t>
        <a:bodyPr/>
        <a:lstStyle/>
        <a:p>
          <a:r>
            <a:rPr lang="es-MX" dirty="0">
              <a:latin typeface="Montserrat" panose="00000500000000000000" pitchFamily="2" charset="0"/>
            </a:rPr>
            <a:t>Fines legítimos</a:t>
          </a:r>
        </a:p>
      </dgm:t>
    </dgm:pt>
    <dgm:pt modelId="{C7B01EA7-259F-436F-90CB-5B50887525DA}" type="parTrans" cxnId="{F6F5CABD-C08D-406E-97F9-307B94C1A581}">
      <dgm:prSet/>
      <dgm:spPr/>
      <dgm:t>
        <a:bodyPr/>
        <a:lstStyle/>
        <a:p>
          <a:endParaRPr lang="es-MX">
            <a:latin typeface="Montserrat" panose="00000500000000000000" pitchFamily="2" charset="0"/>
          </a:endParaRPr>
        </a:p>
      </dgm:t>
    </dgm:pt>
    <dgm:pt modelId="{A66A8DD6-1DA4-403E-980E-B67222A25E91}" type="sibTrans" cxnId="{F6F5CABD-C08D-406E-97F9-307B94C1A581}">
      <dgm:prSet/>
      <dgm:spPr>
        <a:solidFill>
          <a:srgbClr val="FFDD89"/>
        </a:solidFill>
      </dgm:spPr>
      <dgm:t>
        <a:bodyPr/>
        <a:lstStyle/>
        <a:p>
          <a:endParaRPr lang="es-MX">
            <a:latin typeface="Montserrat" panose="00000500000000000000" pitchFamily="2" charset="0"/>
          </a:endParaRPr>
        </a:p>
      </dgm:t>
    </dgm:pt>
    <dgm:pt modelId="{36C87F22-8C0D-4314-81CD-F2C859529E54}">
      <dgm:prSet phldrT="[Texto]"/>
      <dgm:spPr>
        <a:ln>
          <a:solidFill>
            <a:srgbClr val="B68400"/>
          </a:solidFill>
        </a:ln>
      </dgm:spPr>
      <dgm:t>
        <a:bodyPr/>
        <a:lstStyle/>
        <a:p>
          <a:r>
            <a:rPr lang="es-MX">
              <a:latin typeface="Montserrat" panose="00000500000000000000" pitchFamily="2" charset="0"/>
            </a:rPr>
            <a:t>Conformes  con la Constitución</a:t>
          </a:r>
        </a:p>
      </dgm:t>
    </dgm:pt>
    <dgm:pt modelId="{6713CBE8-274F-4172-A505-5CD36A708F81}" type="parTrans" cxnId="{4C8D8C7D-FE9C-44EE-96C9-C1F6457D93C0}">
      <dgm:prSet/>
      <dgm:spPr/>
      <dgm:t>
        <a:bodyPr/>
        <a:lstStyle/>
        <a:p>
          <a:endParaRPr lang="es-MX">
            <a:latin typeface="Montserrat" panose="00000500000000000000" pitchFamily="2" charset="0"/>
          </a:endParaRPr>
        </a:p>
      </dgm:t>
    </dgm:pt>
    <dgm:pt modelId="{53A12477-6069-4B80-A48A-5DA4445CE41B}" type="sibTrans" cxnId="{4C8D8C7D-FE9C-44EE-96C9-C1F6457D93C0}">
      <dgm:prSet/>
      <dgm:spPr/>
      <dgm:t>
        <a:bodyPr/>
        <a:lstStyle/>
        <a:p>
          <a:endParaRPr lang="es-MX">
            <a:latin typeface="Montserrat" panose="00000500000000000000" pitchFamily="2" charset="0"/>
          </a:endParaRPr>
        </a:p>
      </dgm:t>
    </dgm:pt>
    <dgm:pt modelId="{F0530606-361E-4C42-89F3-DAB3C86C0765}">
      <dgm:prSet phldrT="[Texto]"/>
      <dgm:spPr>
        <a:solidFill>
          <a:srgbClr val="B68400"/>
        </a:solidFill>
      </dgm:spPr>
      <dgm:t>
        <a:bodyPr/>
        <a:lstStyle/>
        <a:p>
          <a:r>
            <a:rPr lang="es-MX">
              <a:latin typeface="Montserrat" panose="00000500000000000000" pitchFamily="2" charset="0"/>
            </a:rPr>
            <a:t>Necesidad</a:t>
          </a:r>
        </a:p>
      </dgm:t>
    </dgm:pt>
    <dgm:pt modelId="{4F1B161A-660F-4860-9143-5444ED08CBDB}" type="parTrans" cxnId="{28EA8216-525B-4743-89EB-09205D812229}">
      <dgm:prSet/>
      <dgm:spPr/>
      <dgm:t>
        <a:bodyPr/>
        <a:lstStyle/>
        <a:p>
          <a:endParaRPr lang="es-MX">
            <a:latin typeface="Montserrat" panose="00000500000000000000" pitchFamily="2" charset="0"/>
          </a:endParaRPr>
        </a:p>
      </dgm:t>
    </dgm:pt>
    <dgm:pt modelId="{E5ABFA4F-5CDB-44F2-B7B5-26A34813D1EB}" type="sibTrans" cxnId="{28EA8216-525B-4743-89EB-09205D812229}">
      <dgm:prSet/>
      <dgm:spPr>
        <a:solidFill>
          <a:srgbClr val="FFDD89"/>
        </a:solidFill>
      </dgm:spPr>
      <dgm:t>
        <a:bodyPr/>
        <a:lstStyle/>
        <a:p>
          <a:endParaRPr lang="es-MX">
            <a:latin typeface="Montserrat" panose="00000500000000000000" pitchFamily="2" charset="0"/>
          </a:endParaRPr>
        </a:p>
      </dgm:t>
    </dgm:pt>
    <dgm:pt modelId="{63330DA0-C4AC-4E42-A177-E365431923C7}">
      <dgm:prSet phldrT="[Texto]"/>
      <dgm:spPr>
        <a:ln>
          <a:solidFill>
            <a:srgbClr val="B68400"/>
          </a:solidFill>
        </a:ln>
      </dgm:spPr>
      <dgm:t>
        <a:bodyPr/>
        <a:lstStyle/>
        <a:p>
          <a:r>
            <a:rPr lang="es-MX">
              <a:latin typeface="Montserrat" panose="00000500000000000000" pitchFamily="2" charset="0"/>
            </a:rPr>
            <a:t>Es la medida menos restrictiva posible y necesaria para alcanzar el fin</a:t>
          </a:r>
        </a:p>
      </dgm:t>
    </dgm:pt>
    <dgm:pt modelId="{7B37E512-3076-4A27-A768-848D93495BA7}" type="parTrans" cxnId="{7184FDA8-6544-4CFC-B5F9-0270E847EFBB}">
      <dgm:prSet/>
      <dgm:spPr/>
      <dgm:t>
        <a:bodyPr/>
        <a:lstStyle/>
        <a:p>
          <a:endParaRPr lang="es-MX">
            <a:latin typeface="Montserrat" panose="00000500000000000000" pitchFamily="2" charset="0"/>
          </a:endParaRPr>
        </a:p>
      </dgm:t>
    </dgm:pt>
    <dgm:pt modelId="{CEC88486-9A63-4858-BEDA-688534E268AE}" type="sibTrans" cxnId="{7184FDA8-6544-4CFC-B5F9-0270E847EFBB}">
      <dgm:prSet/>
      <dgm:spPr/>
      <dgm:t>
        <a:bodyPr/>
        <a:lstStyle/>
        <a:p>
          <a:endParaRPr lang="es-MX">
            <a:latin typeface="Montserrat" panose="00000500000000000000" pitchFamily="2" charset="0"/>
          </a:endParaRPr>
        </a:p>
      </dgm:t>
    </dgm:pt>
    <dgm:pt modelId="{97BEEBB3-90BC-4C37-BA1D-EE9D98D9F1D5}">
      <dgm:prSet phldrT="[Texto]"/>
      <dgm:spPr>
        <a:solidFill>
          <a:srgbClr val="B68400"/>
        </a:solidFill>
      </dgm:spPr>
      <dgm:t>
        <a:bodyPr/>
        <a:lstStyle/>
        <a:p>
          <a:r>
            <a:rPr lang="es-MX">
              <a:latin typeface="Montserrat" panose="00000500000000000000" pitchFamily="2" charset="0"/>
            </a:rPr>
            <a:t>Proporcionalidad</a:t>
          </a:r>
        </a:p>
      </dgm:t>
    </dgm:pt>
    <dgm:pt modelId="{37D5A06D-6BBC-4B63-91F6-10D2E6475044}" type="parTrans" cxnId="{3619581F-7610-4F11-BF61-69D68FF60AB1}">
      <dgm:prSet/>
      <dgm:spPr/>
      <dgm:t>
        <a:bodyPr/>
        <a:lstStyle/>
        <a:p>
          <a:endParaRPr lang="es-MX">
            <a:latin typeface="Montserrat" panose="00000500000000000000" pitchFamily="2" charset="0"/>
          </a:endParaRPr>
        </a:p>
      </dgm:t>
    </dgm:pt>
    <dgm:pt modelId="{159FFD8E-4AF2-401E-AFEA-8FA3D48EC1E8}" type="sibTrans" cxnId="{3619581F-7610-4F11-BF61-69D68FF60AB1}">
      <dgm:prSet/>
      <dgm:spPr/>
      <dgm:t>
        <a:bodyPr/>
        <a:lstStyle/>
        <a:p>
          <a:endParaRPr lang="es-MX">
            <a:latin typeface="Montserrat" panose="00000500000000000000" pitchFamily="2" charset="0"/>
          </a:endParaRPr>
        </a:p>
      </dgm:t>
    </dgm:pt>
    <dgm:pt modelId="{9016A91A-A2EF-48A0-B0A4-CA8CD21D69FF}">
      <dgm:prSet phldrT="[Texto]"/>
      <dgm:spPr>
        <a:ln>
          <a:solidFill>
            <a:srgbClr val="B68400"/>
          </a:solidFill>
        </a:ln>
      </dgm:spPr>
      <dgm:t>
        <a:bodyPr/>
        <a:lstStyle/>
        <a:p>
          <a:r>
            <a:rPr lang="es-MX">
              <a:latin typeface="Montserrat" panose="00000500000000000000" pitchFamily="2" charset="0"/>
            </a:rPr>
            <a:t>Cuanto mayor grado de afectación a un principio, mayor debe ser la importancia de la satisfacción del otro</a:t>
          </a:r>
        </a:p>
      </dgm:t>
    </dgm:pt>
    <dgm:pt modelId="{44D478C1-1405-4B7E-847A-724723416A1B}" type="parTrans" cxnId="{B60CAECC-CA81-45AF-965A-51949E93357D}">
      <dgm:prSet/>
      <dgm:spPr/>
      <dgm:t>
        <a:bodyPr/>
        <a:lstStyle/>
        <a:p>
          <a:endParaRPr lang="es-MX">
            <a:latin typeface="Montserrat" panose="00000500000000000000" pitchFamily="2" charset="0"/>
          </a:endParaRPr>
        </a:p>
      </dgm:t>
    </dgm:pt>
    <dgm:pt modelId="{FBEFD556-BE80-4DFF-A56B-EEB1D3484D53}" type="sibTrans" cxnId="{B60CAECC-CA81-45AF-965A-51949E93357D}">
      <dgm:prSet/>
      <dgm:spPr/>
      <dgm:t>
        <a:bodyPr/>
        <a:lstStyle/>
        <a:p>
          <a:endParaRPr lang="es-MX">
            <a:latin typeface="Montserrat" panose="00000500000000000000" pitchFamily="2" charset="0"/>
          </a:endParaRPr>
        </a:p>
      </dgm:t>
    </dgm:pt>
    <dgm:pt modelId="{C6DB608F-89A6-45EF-8366-E44A54C15D6B}">
      <dgm:prSet/>
      <dgm:spPr>
        <a:solidFill>
          <a:srgbClr val="B68400"/>
        </a:solidFill>
      </dgm:spPr>
      <dgm:t>
        <a:bodyPr/>
        <a:lstStyle/>
        <a:p>
          <a:r>
            <a:rPr lang="es-MX">
              <a:latin typeface="Montserrat" panose="00000500000000000000" pitchFamily="2" charset="0"/>
            </a:rPr>
            <a:t>Idoneidad</a:t>
          </a:r>
        </a:p>
      </dgm:t>
    </dgm:pt>
    <dgm:pt modelId="{3A6A5995-83DA-4972-BD5B-D56CD48C34D2}" type="parTrans" cxnId="{E18D3BA7-F66C-4102-84A3-332EA696D9F1}">
      <dgm:prSet/>
      <dgm:spPr/>
      <dgm:t>
        <a:bodyPr/>
        <a:lstStyle/>
        <a:p>
          <a:endParaRPr lang="es-MX">
            <a:latin typeface="Montserrat" panose="00000500000000000000" pitchFamily="2" charset="0"/>
          </a:endParaRPr>
        </a:p>
      </dgm:t>
    </dgm:pt>
    <dgm:pt modelId="{6B7650E4-6E37-4F2B-B85E-9061F6C3F775}" type="sibTrans" cxnId="{E18D3BA7-F66C-4102-84A3-332EA696D9F1}">
      <dgm:prSet/>
      <dgm:spPr>
        <a:solidFill>
          <a:srgbClr val="FFDD89"/>
        </a:solidFill>
      </dgm:spPr>
      <dgm:t>
        <a:bodyPr/>
        <a:lstStyle/>
        <a:p>
          <a:endParaRPr lang="es-MX">
            <a:latin typeface="Montserrat" panose="00000500000000000000" pitchFamily="2" charset="0"/>
          </a:endParaRPr>
        </a:p>
      </dgm:t>
    </dgm:pt>
    <dgm:pt modelId="{6FE3B637-F0A4-4A10-9A8C-E86C9EBA3184}">
      <dgm:prSet/>
      <dgm:spPr>
        <a:ln>
          <a:solidFill>
            <a:srgbClr val="B68400"/>
          </a:solidFill>
        </a:ln>
      </dgm:spPr>
      <dgm:t>
        <a:bodyPr/>
        <a:lstStyle/>
        <a:p>
          <a:r>
            <a:rPr lang="es-MX">
              <a:latin typeface="Montserrat" panose="00000500000000000000" pitchFamily="2" charset="0"/>
            </a:rPr>
            <a:t>Compatibles con una sociedad democrática</a:t>
          </a:r>
        </a:p>
      </dgm:t>
    </dgm:pt>
    <dgm:pt modelId="{A29A074B-9907-4907-AB50-CA622849FB5C}" type="parTrans" cxnId="{C1B7A272-50D5-45C9-8A1C-FB825D8B0C75}">
      <dgm:prSet/>
      <dgm:spPr/>
      <dgm:t>
        <a:bodyPr/>
        <a:lstStyle/>
        <a:p>
          <a:endParaRPr lang="es-MX">
            <a:latin typeface="Montserrat" panose="00000500000000000000" pitchFamily="2" charset="0"/>
          </a:endParaRPr>
        </a:p>
      </dgm:t>
    </dgm:pt>
    <dgm:pt modelId="{D52048D8-7C76-4A18-9354-3397D78DD6F3}" type="sibTrans" cxnId="{C1B7A272-50D5-45C9-8A1C-FB825D8B0C75}">
      <dgm:prSet/>
      <dgm:spPr/>
      <dgm:t>
        <a:bodyPr/>
        <a:lstStyle/>
        <a:p>
          <a:endParaRPr lang="es-MX">
            <a:latin typeface="Montserrat" panose="00000500000000000000" pitchFamily="2" charset="0"/>
          </a:endParaRPr>
        </a:p>
      </dgm:t>
    </dgm:pt>
    <dgm:pt modelId="{08EB1625-8E34-4055-801A-5017E81E4FFB}">
      <dgm:prSet/>
      <dgm:spPr>
        <a:ln>
          <a:solidFill>
            <a:srgbClr val="B68400"/>
          </a:solidFill>
        </a:ln>
      </dgm:spPr>
      <dgm:t>
        <a:bodyPr/>
        <a:lstStyle/>
        <a:p>
          <a:r>
            <a:rPr lang="es-MX">
              <a:latin typeface="Montserrat" panose="00000500000000000000" pitchFamily="2" charset="0"/>
            </a:rPr>
            <a:t>Sirve para satisfacer el interés público imperativo</a:t>
          </a:r>
        </a:p>
      </dgm:t>
    </dgm:pt>
    <dgm:pt modelId="{470FA753-DADA-4C69-BBF2-D86BE0C964A7}" type="parTrans" cxnId="{66972A52-2D13-48C2-A95C-FA6D700901CC}">
      <dgm:prSet/>
      <dgm:spPr/>
      <dgm:t>
        <a:bodyPr/>
        <a:lstStyle/>
        <a:p>
          <a:endParaRPr lang="es-MX">
            <a:latin typeface="Montserrat" panose="00000500000000000000" pitchFamily="2" charset="0"/>
          </a:endParaRPr>
        </a:p>
      </dgm:t>
    </dgm:pt>
    <dgm:pt modelId="{617ABCD7-DF50-4526-AE99-ED4204FE135D}" type="sibTrans" cxnId="{66972A52-2D13-48C2-A95C-FA6D700901CC}">
      <dgm:prSet/>
      <dgm:spPr/>
      <dgm:t>
        <a:bodyPr/>
        <a:lstStyle/>
        <a:p>
          <a:endParaRPr lang="es-MX">
            <a:latin typeface="Montserrat" panose="00000500000000000000" pitchFamily="2" charset="0"/>
          </a:endParaRPr>
        </a:p>
      </dgm:t>
    </dgm:pt>
    <dgm:pt modelId="{1A265F11-3F82-4064-A0B1-186EF570D448}">
      <dgm:prSet/>
      <dgm:spPr>
        <a:ln>
          <a:solidFill>
            <a:srgbClr val="B68400"/>
          </a:solidFill>
        </a:ln>
      </dgm:spPr>
      <dgm:t>
        <a:bodyPr/>
        <a:lstStyle/>
        <a:p>
          <a:r>
            <a:rPr lang="es-MX">
              <a:latin typeface="Montserrat" panose="00000500000000000000" pitchFamily="2" charset="0"/>
            </a:rPr>
            <a:t>Derechos de defensa y protección </a:t>
          </a:r>
        </a:p>
      </dgm:t>
    </dgm:pt>
    <dgm:pt modelId="{C7A0216E-F769-45DC-9F5F-E5245D641F8D}" type="parTrans" cxnId="{F5E31624-D38A-4B4D-BDD2-F8E602BDBE73}">
      <dgm:prSet/>
      <dgm:spPr/>
      <dgm:t>
        <a:bodyPr/>
        <a:lstStyle/>
        <a:p>
          <a:endParaRPr lang="es-MX">
            <a:latin typeface="Montserrat" panose="00000500000000000000" pitchFamily="2" charset="0"/>
          </a:endParaRPr>
        </a:p>
      </dgm:t>
    </dgm:pt>
    <dgm:pt modelId="{0A51ABF0-A433-4E51-8A7C-B29E8BDB8631}" type="sibTrans" cxnId="{F5E31624-D38A-4B4D-BDD2-F8E602BDBE73}">
      <dgm:prSet/>
      <dgm:spPr/>
      <dgm:t>
        <a:bodyPr/>
        <a:lstStyle/>
        <a:p>
          <a:endParaRPr lang="es-MX">
            <a:latin typeface="Montserrat" panose="00000500000000000000" pitchFamily="2" charset="0"/>
          </a:endParaRPr>
        </a:p>
      </dgm:t>
    </dgm:pt>
    <dgm:pt modelId="{066CD96B-CAA3-431B-9FC2-0239A6A2FB8E}" type="pres">
      <dgm:prSet presAssocID="{1C2A6DE8-C018-4D20-848E-A4DC4D6902CE}" presName="Name0" presStyleCnt="0">
        <dgm:presLayoutVars>
          <dgm:dir/>
          <dgm:animLvl val="lvl"/>
          <dgm:resizeHandles val="exact"/>
        </dgm:presLayoutVars>
      </dgm:prSet>
      <dgm:spPr/>
    </dgm:pt>
    <dgm:pt modelId="{3884B499-C544-4416-BD1C-5EAE99A9FEA1}" type="pres">
      <dgm:prSet presAssocID="{1C2A6DE8-C018-4D20-848E-A4DC4D6902CE}" presName="tSp" presStyleCnt="0"/>
      <dgm:spPr/>
    </dgm:pt>
    <dgm:pt modelId="{231C676A-E097-4139-8CA4-039571B9BFC5}" type="pres">
      <dgm:prSet presAssocID="{1C2A6DE8-C018-4D20-848E-A4DC4D6902CE}" presName="bSp" presStyleCnt="0"/>
      <dgm:spPr/>
    </dgm:pt>
    <dgm:pt modelId="{D048DC6C-93A7-445F-9CC8-95BE2871DC83}" type="pres">
      <dgm:prSet presAssocID="{1C2A6DE8-C018-4D20-848E-A4DC4D6902CE}" presName="process" presStyleCnt="0"/>
      <dgm:spPr/>
    </dgm:pt>
    <dgm:pt modelId="{E71BC5FF-662F-44C5-8801-AAB594254B53}" type="pres">
      <dgm:prSet presAssocID="{84562E81-A41B-4FDB-B22C-41EAA1EBEA96}" presName="composite1" presStyleCnt="0"/>
      <dgm:spPr/>
    </dgm:pt>
    <dgm:pt modelId="{C9F7F8AE-03AD-41C1-8B7F-96B2C9ACF96E}" type="pres">
      <dgm:prSet presAssocID="{84562E81-A41B-4FDB-B22C-41EAA1EBEA96}" presName="dummyNode1" presStyleLbl="node1" presStyleIdx="0" presStyleCnt="4"/>
      <dgm:spPr/>
    </dgm:pt>
    <dgm:pt modelId="{E7AEE428-E8F8-4784-95E3-8C0C9220907F}" type="pres">
      <dgm:prSet presAssocID="{84562E81-A41B-4FDB-B22C-41EAA1EBEA96}" presName="childNode1" presStyleLbl="bgAcc1" presStyleIdx="0" presStyleCnt="4">
        <dgm:presLayoutVars>
          <dgm:bulletEnabled val="1"/>
        </dgm:presLayoutVars>
      </dgm:prSet>
      <dgm:spPr/>
    </dgm:pt>
    <dgm:pt modelId="{550252ED-8E89-41AB-9A89-275643C343B9}" type="pres">
      <dgm:prSet presAssocID="{84562E81-A41B-4FDB-B22C-41EAA1EBEA96}" presName="childNode1tx" presStyleLbl="bgAcc1" presStyleIdx="0" presStyleCnt="4">
        <dgm:presLayoutVars>
          <dgm:bulletEnabled val="1"/>
        </dgm:presLayoutVars>
      </dgm:prSet>
      <dgm:spPr/>
    </dgm:pt>
    <dgm:pt modelId="{EFC67F19-A1EE-4411-A5CA-DAC7BC25B6A1}" type="pres">
      <dgm:prSet presAssocID="{84562E81-A41B-4FDB-B22C-41EAA1EBEA96}" presName="parentNode1" presStyleLbl="node1" presStyleIdx="0" presStyleCnt="4">
        <dgm:presLayoutVars>
          <dgm:chMax val="1"/>
          <dgm:bulletEnabled val="1"/>
        </dgm:presLayoutVars>
      </dgm:prSet>
      <dgm:spPr/>
    </dgm:pt>
    <dgm:pt modelId="{7C5E739C-EBDE-4228-B73C-2F3B92C083C0}" type="pres">
      <dgm:prSet presAssocID="{84562E81-A41B-4FDB-B22C-41EAA1EBEA96}" presName="connSite1" presStyleCnt="0"/>
      <dgm:spPr/>
    </dgm:pt>
    <dgm:pt modelId="{D7E1A37A-3D83-4773-99C5-411C75CED227}" type="pres">
      <dgm:prSet presAssocID="{A66A8DD6-1DA4-403E-980E-B67222A25E91}" presName="Name9" presStyleLbl="sibTrans2D1" presStyleIdx="0" presStyleCnt="3"/>
      <dgm:spPr/>
    </dgm:pt>
    <dgm:pt modelId="{0E921E75-818D-4501-B933-36CC608EEBBA}" type="pres">
      <dgm:prSet presAssocID="{C6DB608F-89A6-45EF-8366-E44A54C15D6B}" presName="composite2" presStyleCnt="0"/>
      <dgm:spPr/>
    </dgm:pt>
    <dgm:pt modelId="{7859D78F-FCE9-470A-9243-56A82C9363A8}" type="pres">
      <dgm:prSet presAssocID="{C6DB608F-89A6-45EF-8366-E44A54C15D6B}" presName="dummyNode2" presStyleLbl="node1" presStyleIdx="0" presStyleCnt="4"/>
      <dgm:spPr/>
    </dgm:pt>
    <dgm:pt modelId="{FA588B27-07E7-451C-B89B-3D576E430B9A}" type="pres">
      <dgm:prSet presAssocID="{C6DB608F-89A6-45EF-8366-E44A54C15D6B}" presName="childNode2" presStyleLbl="bgAcc1" presStyleIdx="1" presStyleCnt="4">
        <dgm:presLayoutVars>
          <dgm:bulletEnabled val="1"/>
        </dgm:presLayoutVars>
      </dgm:prSet>
      <dgm:spPr/>
    </dgm:pt>
    <dgm:pt modelId="{0443CE28-4397-4A42-8B6E-83E3B645A85C}" type="pres">
      <dgm:prSet presAssocID="{C6DB608F-89A6-45EF-8366-E44A54C15D6B}" presName="childNode2tx" presStyleLbl="bgAcc1" presStyleIdx="1" presStyleCnt="4">
        <dgm:presLayoutVars>
          <dgm:bulletEnabled val="1"/>
        </dgm:presLayoutVars>
      </dgm:prSet>
      <dgm:spPr/>
    </dgm:pt>
    <dgm:pt modelId="{93DBC45F-39CA-4104-BE5B-4EB0BD750181}" type="pres">
      <dgm:prSet presAssocID="{C6DB608F-89A6-45EF-8366-E44A54C15D6B}" presName="parentNode2" presStyleLbl="node1" presStyleIdx="1" presStyleCnt="4">
        <dgm:presLayoutVars>
          <dgm:chMax val="0"/>
          <dgm:bulletEnabled val="1"/>
        </dgm:presLayoutVars>
      </dgm:prSet>
      <dgm:spPr/>
    </dgm:pt>
    <dgm:pt modelId="{C1764109-3240-4429-B1C1-726CA2EE5ED1}" type="pres">
      <dgm:prSet presAssocID="{C6DB608F-89A6-45EF-8366-E44A54C15D6B}" presName="connSite2" presStyleCnt="0"/>
      <dgm:spPr/>
    </dgm:pt>
    <dgm:pt modelId="{2A6E7F2F-30DF-441A-A393-C4D17A42FAFF}" type="pres">
      <dgm:prSet presAssocID="{6B7650E4-6E37-4F2B-B85E-9061F6C3F775}" presName="Name18" presStyleLbl="sibTrans2D1" presStyleIdx="1" presStyleCnt="3"/>
      <dgm:spPr/>
    </dgm:pt>
    <dgm:pt modelId="{0B08D9A1-0BD1-4CFF-83B2-29C9098D4F06}" type="pres">
      <dgm:prSet presAssocID="{F0530606-361E-4C42-89F3-DAB3C86C0765}" presName="composite1" presStyleCnt="0"/>
      <dgm:spPr/>
    </dgm:pt>
    <dgm:pt modelId="{CFC30D0D-F848-409E-9284-EDEB7F3DAB99}" type="pres">
      <dgm:prSet presAssocID="{F0530606-361E-4C42-89F3-DAB3C86C0765}" presName="dummyNode1" presStyleLbl="node1" presStyleIdx="1" presStyleCnt="4"/>
      <dgm:spPr/>
    </dgm:pt>
    <dgm:pt modelId="{1305FDC8-793A-4E11-A0A7-7573A24E7310}" type="pres">
      <dgm:prSet presAssocID="{F0530606-361E-4C42-89F3-DAB3C86C0765}" presName="childNode1" presStyleLbl="bgAcc1" presStyleIdx="2" presStyleCnt="4">
        <dgm:presLayoutVars>
          <dgm:bulletEnabled val="1"/>
        </dgm:presLayoutVars>
      </dgm:prSet>
      <dgm:spPr/>
    </dgm:pt>
    <dgm:pt modelId="{EC5EC570-F515-4431-890E-BFE505B3927C}" type="pres">
      <dgm:prSet presAssocID="{F0530606-361E-4C42-89F3-DAB3C86C0765}" presName="childNode1tx" presStyleLbl="bgAcc1" presStyleIdx="2" presStyleCnt="4">
        <dgm:presLayoutVars>
          <dgm:bulletEnabled val="1"/>
        </dgm:presLayoutVars>
      </dgm:prSet>
      <dgm:spPr/>
    </dgm:pt>
    <dgm:pt modelId="{4D65EE05-0F10-45BF-8AA6-BAB5BBB2A89B}" type="pres">
      <dgm:prSet presAssocID="{F0530606-361E-4C42-89F3-DAB3C86C0765}" presName="parentNode1" presStyleLbl="node1" presStyleIdx="2" presStyleCnt="4">
        <dgm:presLayoutVars>
          <dgm:chMax val="1"/>
          <dgm:bulletEnabled val="1"/>
        </dgm:presLayoutVars>
      </dgm:prSet>
      <dgm:spPr/>
    </dgm:pt>
    <dgm:pt modelId="{1CAAD3D1-F18B-4813-8B7C-6E061562191B}" type="pres">
      <dgm:prSet presAssocID="{F0530606-361E-4C42-89F3-DAB3C86C0765}" presName="connSite1" presStyleCnt="0"/>
      <dgm:spPr/>
    </dgm:pt>
    <dgm:pt modelId="{C01EE2DD-7B66-4BA1-A5B8-467AC9E86201}" type="pres">
      <dgm:prSet presAssocID="{E5ABFA4F-5CDB-44F2-B7B5-26A34813D1EB}" presName="Name9" presStyleLbl="sibTrans2D1" presStyleIdx="2" presStyleCnt="3"/>
      <dgm:spPr/>
    </dgm:pt>
    <dgm:pt modelId="{1C182C10-3935-4E74-8C84-86F9736AF28E}" type="pres">
      <dgm:prSet presAssocID="{97BEEBB3-90BC-4C37-BA1D-EE9D98D9F1D5}" presName="composite2" presStyleCnt="0"/>
      <dgm:spPr/>
    </dgm:pt>
    <dgm:pt modelId="{3CF5459C-3077-454F-AAE1-539108E0D4FA}" type="pres">
      <dgm:prSet presAssocID="{97BEEBB3-90BC-4C37-BA1D-EE9D98D9F1D5}" presName="dummyNode2" presStyleLbl="node1" presStyleIdx="2" presStyleCnt="4"/>
      <dgm:spPr/>
    </dgm:pt>
    <dgm:pt modelId="{B9E71D7D-5173-47E6-8779-27513DA2D319}" type="pres">
      <dgm:prSet presAssocID="{97BEEBB3-90BC-4C37-BA1D-EE9D98D9F1D5}" presName="childNode2" presStyleLbl="bgAcc1" presStyleIdx="3" presStyleCnt="4">
        <dgm:presLayoutVars>
          <dgm:bulletEnabled val="1"/>
        </dgm:presLayoutVars>
      </dgm:prSet>
      <dgm:spPr/>
    </dgm:pt>
    <dgm:pt modelId="{9AB68ADC-15E1-458A-8C53-48A25DD26403}" type="pres">
      <dgm:prSet presAssocID="{97BEEBB3-90BC-4C37-BA1D-EE9D98D9F1D5}" presName="childNode2tx" presStyleLbl="bgAcc1" presStyleIdx="3" presStyleCnt="4">
        <dgm:presLayoutVars>
          <dgm:bulletEnabled val="1"/>
        </dgm:presLayoutVars>
      </dgm:prSet>
      <dgm:spPr/>
    </dgm:pt>
    <dgm:pt modelId="{9203D3BB-86F8-4C18-85B8-F159067C07A5}" type="pres">
      <dgm:prSet presAssocID="{97BEEBB3-90BC-4C37-BA1D-EE9D98D9F1D5}" presName="parentNode2" presStyleLbl="node1" presStyleIdx="3" presStyleCnt="4">
        <dgm:presLayoutVars>
          <dgm:chMax val="0"/>
          <dgm:bulletEnabled val="1"/>
        </dgm:presLayoutVars>
      </dgm:prSet>
      <dgm:spPr/>
    </dgm:pt>
    <dgm:pt modelId="{2BDEBD94-31A6-4087-9BE2-23FE1CAF0D75}" type="pres">
      <dgm:prSet presAssocID="{97BEEBB3-90BC-4C37-BA1D-EE9D98D9F1D5}" presName="connSite2" presStyleCnt="0"/>
      <dgm:spPr/>
    </dgm:pt>
  </dgm:ptLst>
  <dgm:cxnLst>
    <dgm:cxn modelId="{8B6EC50C-9443-495E-AF6A-E56FC0EABEEF}" type="presOf" srcId="{C6DB608F-89A6-45EF-8366-E44A54C15D6B}" destId="{93DBC45F-39CA-4104-BE5B-4EB0BD750181}" srcOrd="0" destOrd="0" presId="urn:microsoft.com/office/officeart/2005/8/layout/hProcess4"/>
    <dgm:cxn modelId="{28EA8216-525B-4743-89EB-09205D812229}" srcId="{1C2A6DE8-C018-4D20-848E-A4DC4D6902CE}" destId="{F0530606-361E-4C42-89F3-DAB3C86C0765}" srcOrd="2" destOrd="0" parTransId="{4F1B161A-660F-4860-9143-5444ED08CBDB}" sibTransId="{E5ABFA4F-5CDB-44F2-B7B5-26A34813D1EB}"/>
    <dgm:cxn modelId="{9B085A19-5C7F-4BDA-9AC0-630A5804D51F}" type="presOf" srcId="{84562E81-A41B-4FDB-B22C-41EAA1EBEA96}" destId="{EFC67F19-A1EE-4411-A5CA-DAC7BC25B6A1}" srcOrd="0" destOrd="0" presId="urn:microsoft.com/office/officeart/2005/8/layout/hProcess4"/>
    <dgm:cxn modelId="{3619581F-7610-4F11-BF61-69D68FF60AB1}" srcId="{1C2A6DE8-C018-4D20-848E-A4DC4D6902CE}" destId="{97BEEBB3-90BC-4C37-BA1D-EE9D98D9F1D5}" srcOrd="3" destOrd="0" parTransId="{37D5A06D-6BBC-4B63-91F6-10D2E6475044}" sibTransId="{159FFD8E-4AF2-401E-AFEA-8FA3D48EC1E8}"/>
    <dgm:cxn modelId="{F5E31624-D38A-4B4D-BDD2-F8E602BDBE73}" srcId="{C6DB608F-89A6-45EF-8366-E44A54C15D6B}" destId="{1A265F11-3F82-4064-A0B1-186EF570D448}" srcOrd="1" destOrd="0" parTransId="{C7A0216E-F769-45DC-9F5F-E5245D641F8D}" sibTransId="{0A51ABF0-A433-4E51-8A7C-B29E8BDB8631}"/>
    <dgm:cxn modelId="{71DC2B25-3DB7-40BD-9DA1-0BBBF54C4A35}" type="presOf" srcId="{08EB1625-8E34-4055-801A-5017E81E4FFB}" destId="{0443CE28-4397-4A42-8B6E-83E3B645A85C}" srcOrd="1" destOrd="0" presId="urn:microsoft.com/office/officeart/2005/8/layout/hProcess4"/>
    <dgm:cxn modelId="{2BDA1E6A-0150-4BCE-8912-866F3C195001}" type="presOf" srcId="{6FE3B637-F0A4-4A10-9A8C-E86C9EBA3184}" destId="{E7AEE428-E8F8-4784-95E3-8C0C9220907F}" srcOrd="0" destOrd="1" presId="urn:microsoft.com/office/officeart/2005/8/layout/hProcess4"/>
    <dgm:cxn modelId="{4424894B-B9B1-4168-9C2A-63EA834182BB}" type="presOf" srcId="{6FE3B637-F0A4-4A10-9A8C-E86C9EBA3184}" destId="{550252ED-8E89-41AB-9A89-275643C343B9}" srcOrd="1" destOrd="1" presId="urn:microsoft.com/office/officeart/2005/8/layout/hProcess4"/>
    <dgm:cxn modelId="{76FF1D4F-C803-4F9C-A33F-0B6816677312}" type="presOf" srcId="{1C2A6DE8-C018-4D20-848E-A4DC4D6902CE}" destId="{066CD96B-CAA3-431B-9FC2-0239A6A2FB8E}" srcOrd="0" destOrd="0" presId="urn:microsoft.com/office/officeart/2005/8/layout/hProcess4"/>
    <dgm:cxn modelId="{66972A52-2D13-48C2-A95C-FA6D700901CC}" srcId="{C6DB608F-89A6-45EF-8366-E44A54C15D6B}" destId="{08EB1625-8E34-4055-801A-5017E81E4FFB}" srcOrd="0" destOrd="0" parTransId="{470FA753-DADA-4C69-BBF2-D86BE0C964A7}" sibTransId="{617ABCD7-DF50-4526-AE99-ED4204FE135D}"/>
    <dgm:cxn modelId="{C1B7A272-50D5-45C9-8A1C-FB825D8B0C75}" srcId="{84562E81-A41B-4FDB-B22C-41EAA1EBEA96}" destId="{6FE3B637-F0A4-4A10-9A8C-E86C9EBA3184}" srcOrd="1" destOrd="0" parTransId="{A29A074B-9907-4907-AB50-CA622849FB5C}" sibTransId="{D52048D8-7C76-4A18-9354-3397D78DD6F3}"/>
    <dgm:cxn modelId="{F878B576-A538-453A-8DCF-78698E8EE671}" type="presOf" srcId="{E5ABFA4F-5CDB-44F2-B7B5-26A34813D1EB}" destId="{C01EE2DD-7B66-4BA1-A5B8-467AC9E86201}" srcOrd="0" destOrd="0" presId="urn:microsoft.com/office/officeart/2005/8/layout/hProcess4"/>
    <dgm:cxn modelId="{A42BDC78-9672-4D23-909F-B77E3EECEF67}" type="presOf" srcId="{63330DA0-C4AC-4E42-A177-E365431923C7}" destId="{EC5EC570-F515-4431-890E-BFE505B3927C}" srcOrd="1" destOrd="0" presId="urn:microsoft.com/office/officeart/2005/8/layout/hProcess4"/>
    <dgm:cxn modelId="{8295197C-8750-4C91-B7E7-C310C669F7EA}" type="presOf" srcId="{1A265F11-3F82-4064-A0B1-186EF570D448}" destId="{0443CE28-4397-4A42-8B6E-83E3B645A85C}" srcOrd="1" destOrd="1" presId="urn:microsoft.com/office/officeart/2005/8/layout/hProcess4"/>
    <dgm:cxn modelId="{4C8D8C7D-FE9C-44EE-96C9-C1F6457D93C0}" srcId="{84562E81-A41B-4FDB-B22C-41EAA1EBEA96}" destId="{36C87F22-8C0D-4314-81CD-F2C859529E54}" srcOrd="0" destOrd="0" parTransId="{6713CBE8-274F-4172-A505-5CD36A708F81}" sibTransId="{53A12477-6069-4B80-A48A-5DA4445CE41B}"/>
    <dgm:cxn modelId="{9F4B6492-4A2E-4697-8C13-6E70CC276F75}" type="presOf" srcId="{1A265F11-3F82-4064-A0B1-186EF570D448}" destId="{FA588B27-07E7-451C-B89B-3D576E430B9A}" srcOrd="0" destOrd="1" presId="urn:microsoft.com/office/officeart/2005/8/layout/hProcess4"/>
    <dgm:cxn modelId="{A04E4995-EE31-467D-9B02-74D8A1BC67CA}" type="presOf" srcId="{36C87F22-8C0D-4314-81CD-F2C859529E54}" destId="{550252ED-8E89-41AB-9A89-275643C343B9}" srcOrd="1" destOrd="0" presId="urn:microsoft.com/office/officeart/2005/8/layout/hProcess4"/>
    <dgm:cxn modelId="{C788BB9A-A427-4D7D-82B1-D6DC0D7069CD}" type="presOf" srcId="{63330DA0-C4AC-4E42-A177-E365431923C7}" destId="{1305FDC8-793A-4E11-A0A7-7573A24E7310}" srcOrd="0" destOrd="0" presId="urn:microsoft.com/office/officeart/2005/8/layout/hProcess4"/>
    <dgm:cxn modelId="{98DE65A5-260A-459D-8A46-C83EF0164AB2}" type="presOf" srcId="{36C87F22-8C0D-4314-81CD-F2C859529E54}" destId="{E7AEE428-E8F8-4784-95E3-8C0C9220907F}" srcOrd="0" destOrd="0" presId="urn:microsoft.com/office/officeart/2005/8/layout/hProcess4"/>
    <dgm:cxn modelId="{E18D3BA7-F66C-4102-84A3-332EA696D9F1}" srcId="{1C2A6DE8-C018-4D20-848E-A4DC4D6902CE}" destId="{C6DB608F-89A6-45EF-8366-E44A54C15D6B}" srcOrd="1" destOrd="0" parTransId="{3A6A5995-83DA-4972-BD5B-D56CD48C34D2}" sibTransId="{6B7650E4-6E37-4F2B-B85E-9061F6C3F775}"/>
    <dgm:cxn modelId="{7184FDA8-6544-4CFC-B5F9-0270E847EFBB}" srcId="{F0530606-361E-4C42-89F3-DAB3C86C0765}" destId="{63330DA0-C4AC-4E42-A177-E365431923C7}" srcOrd="0" destOrd="0" parTransId="{7B37E512-3076-4A27-A768-848D93495BA7}" sibTransId="{CEC88486-9A63-4858-BEDA-688534E268AE}"/>
    <dgm:cxn modelId="{E91389AE-D686-4294-801A-4D5EB17659C8}" type="presOf" srcId="{F0530606-361E-4C42-89F3-DAB3C86C0765}" destId="{4D65EE05-0F10-45BF-8AA6-BAB5BBB2A89B}" srcOrd="0" destOrd="0" presId="urn:microsoft.com/office/officeart/2005/8/layout/hProcess4"/>
    <dgm:cxn modelId="{F6F5CABD-C08D-406E-97F9-307B94C1A581}" srcId="{1C2A6DE8-C018-4D20-848E-A4DC4D6902CE}" destId="{84562E81-A41B-4FDB-B22C-41EAA1EBEA96}" srcOrd="0" destOrd="0" parTransId="{C7B01EA7-259F-436F-90CB-5B50887525DA}" sibTransId="{A66A8DD6-1DA4-403E-980E-B67222A25E91}"/>
    <dgm:cxn modelId="{0624E2C9-6E7B-45A5-9315-25514678C5A0}" type="presOf" srcId="{97BEEBB3-90BC-4C37-BA1D-EE9D98D9F1D5}" destId="{9203D3BB-86F8-4C18-85B8-F159067C07A5}" srcOrd="0" destOrd="0" presId="urn:microsoft.com/office/officeart/2005/8/layout/hProcess4"/>
    <dgm:cxn modelId="{B60CAECC-CA81-45AF-965A-51949E93357D}" srcId="{97BEEBB3-90BC-4C37-BA1D-EE9D98D9F1D5}" destId="{9016A91A-A2EF-48A0-B0A4-CA8CD21D69FF}" srcOrd="0" destOrd="0" parTransId="{44D478C1-1405-4B7E-847A-724723416A1B}" sibTransId="{FBEFD556-BE80-4DFF-A56B-EEB1D3484D53}"/>
    <dgm:cxn modelId="{1D04D0CC-0DB1-432C-B3B2-6135F837E50D}" type="presOf" srcId="{6B7650E4-6E37-4F2B-B85E-9061F6C3F775}" destId="{2A6E7F2F-30DF-441A-A393-C4D17A42FAFF}" srcOrd="0" destOrd="0" presId="urn:microsoft.com/office/officeart/2005/8/layout/hProcess4"/>
    <dgm:cxn modelId="{43CB98CE-B69A-40B5-8578-7EAB9F56DDC5}" type="presOf" srcId="{9016A91A-A2EF-48A0-B0A4-CA8CD21D69FF}" destId="{9AB68ADC-15E1-458A-8C53-48A25DD26403}" srcOrd="1" destOrd="0" presId="urn:microsoft.com/office/officeart/2005/8/layout/hProcess4"/>
    <dgm:cxn modelId="{FD36AEE2-874F-4F33-B3EC-9A35C28A23F9}" type="presOf" srcId="{08EB1625-8E34-4055-801A-5017E81E4FFB}" destId="{FA588B27-07E7-451C-B89B-3D576E430B9A}" srcOrd="0" destOrd="0" presId="urn:microsoft.com/office/officeart/2005/8/layout/hProcess4"/>
    <dgm:cxn modelId="{99A4BEE7-1FEE-4999-ACCE-2FBF5DFDB2D0}" type="presOf" srcId="{A66A8DD6-1DA4-403E-980E-B67222A25E91}" destId="{D7E1A37A-3D83-4773-99C5-411C75CED227}" srcOrd="0" destOrd="0" presId="urn:microsoft.com/office/officeart/2005/8/layout/hProcess4"/>
    <dgm:cxn modelId="{A502F5F7-3B0D-43C2-AF71-B87F72F47D69}" type="presOf" srcId="{9016A91A-A2EF-48A0-B0A4-CA8CD21D69FF}" destId="{B9E71D7D-5173-47E6-8779-27513DA2D319}" srcOrd="0" destOrd="0" presId="urn:microsoft.com/office/officeart/2005/8/layout/hProcess4"/>
    <dgm:cxn modelId="{B357EB66-0776-4ED8-960A-15F7B69420F3}" type="presParOf" srcId="{066CD96B-CAA3-431B-9FC2-0239A6A2FB8E}" destId="{3884B499-C544-4416-BD1C-5EAE99A9FEA1}" srcOrd="0" destOrd="0" presId="urn:microsoft.com/office/officeart/2005/8/layout/hProcess4"/>
    <dgm:cxn modelId="{889E2674-5FE3-4665-96FD-49BC0F38E350}" type="presParOf" srcId="{066CD96B-CAA3-431B-9FC2-0239A6A2FB8E}" destId="{231C676A-E097-4139-8CA4-039571B9BFC5}" srcOrd="1" destOrd="0" presId="urn:microsoft.com/office/officeart/2005/8/layout/hProcess4"/>
    <dgm:cxn modelId="{49DE2DAF-C49C-4DFD-8A54-5BA8246F3B5F}" type="presParOf" srcId="{066CD96B-CAA3-431B-9FC2-0239A6A2FB8E}" destId="{D048DC6C-93A7-445F-9CC8-95BE2871DC83}" srcOrd="2" destOrd="0" presId="urn:microsoft.com/office/officeart/2005/8/layout/hProcess4"/>
    <dgm:cxn modelId="{C13AB3AC-E337-4874-B3A3-4DE386EBA7B2}" type="presParOf" srcId="{D048DC6C-93A7-445F-9CC8-95BE2871DC83}" destId="{E71BC5FF-662F-44C5-8801-AAB594254B53}" srcOrd="0" destOrd="0" presId="urn:microsoft.com/office/officeart/2005/8/layout/hProcess4"/>
    <dgm:cxn modelId="{57C988D8-C074-4FCE-AE35-7BA5589BE897}" type="presParOf" srcId="{E71BC5FF-662F-44C5-8801-AAB594254B53}" destId="{C9F7F8AE-03AD-41C1-8B7F-96B2C9ACF96E}" srcOrd="0" destOrd="0" presId="urn:microsoft.com/office/officeart/2005/8/layout/hProcess4"/>
    <dgm:cxn modelId="{8404A4FB-4782-4A89-BD02-E2FA52498FAF}" type="presParOf" srcId="{E71BC5FF-662F-44C5-8801-AAB594254B53}" destId="{E7AEE428-E8F8-4784-95E3-8C0C9220907F}" srcOrd="1" destOrd="0" presId="urn:microsoft.com/office/officeart/2005/8/layout/hProcess4"/>
    <dgm:cxn modelId="{ACF47806-58A0-41DF-8A99-1C463DF9EB1B}" type="presParOf" srcId="{E71BC5FF-662F-44C5-8801-AAB594254B53}" destId="{550252ED-8E89-41AB-9A89-275643C343B9}" srcOrd="2" destOrd="0" presId="urn:microsoft.com/office/officeart/2005/8/layout/hProcess4"/>
    <dgm:cxn modelId="{26D37496-E69E-48A3-A3DD-94ACED268EAC}" type="presParOf" srcId="{E71BC5FF-662F-44C5-8801-AAB594254B53}" destId="{EFC67F19-A1EE-4411-A5CA-DAC7BC25B6A1}" srcOrd="3" destOrd="0" presId="urn:microsoft.com/office/officeart/2005/8/layout/hProcess4"/>
    <dgm:cxn modelId="{B6869DAC-0CE5-4706-B41F-64E959892934}" type="presParOf" srcId="{E71BC5FF-662F-44C5-8801-AAB594254B53}" destId="{7C5E739C-EBDE-4228-B73C-2F3B92C083C0}" srcOrd="4" destOrd="0" presId="urn:microsoft.com/office/officeart/2005/8/layout/hProcess4"/>
    <dgm:cxn modelId="{0D290FE9-2718-47A4-8EBB-49CF6C40C379}" type="presParOf" srcId="{D048DC6C-93A7-445F-9CC8-95BE2871DC83}" destId="{D7E1A37A-3D83-4773-99C5-411C75CED227}" srcOrd="1" destOrd="0" presId="urn:microsoft.com/office/officeart/2005/8/layout/hProcess4"/>
    <dgm:cxn modelId="{08EBE094-475E-49FA-9652-76DB4F897456}" type="presParOf" srcId="{D048DC6C-93A7-445F-9CC8-95BE2871DC83}" destId="{0E921E75-818D-4501-B933-36CC608EEBBA}" srcOrd="2" destOrd="0" presId="urn:microsoft.com/office/officeart/2005/8/layout/hProcess4"/>
    <dgm:cxn modelId="{772274E2-9F93-42D5-9BDB-A99AEFAA1FF0}" type="presParOf" srcId="{0E921E75-818D-4501-B933-36CC608EEBBA}" destId="{7859D78F-FCE9-470A-9243-56A82C9363A8}" srcOrd="0" destOrd="0" presId="urn:microsoft.com/office/officeart/2005/8/layout/hProcess4"/>
    <dgm:cxn modelId="{D4B53FE1-FE40-4392-A240-30F4D14972BD}" type="presParOf" srcId="{0E921E75-818D-4501-B933-36CC608EEBBA}" destId="{FA588B27-07E7-451C-B89B-3D576E430B9A}" srcOrd="1" destOrd="0" presId="urn:microsoft.com/office/officeart/2005/8/layout/hProcess4"/>
    <dgm:cxn modelId="{8D0F76F4-F011-46E1-A73A-7ADC31DDBA79}" type="presParOf" srcId="{0E921E75-818D-4501-B933-36CC608EEBBA}" destId="{0443CE28-4397-4A42-8B6E-83E3B645A85C}" srcOrd="2" destOrd="0" presId="urn:microsoft.com/office/officeart/2005/8/layout/hProcess4"/>
    <dgm:cxn modelId="{FF1259D3-B99F-4D0E-877F-0DF98D130435}" type="presParOf" srcId="{0E921E75-818D-4501-B933-36CC608EEBBA}" destId="{93DBC45F-39CA-4104-BE5B-4EB0BD750181}" srcOrd="3" destOrd="0" presId="urn:microsoft.com/office/officeart/2005/8/layout/hProcess4"/>
    <dgm:cxn modelId="{F723F75F-1B21-4A54-A9CF-B1ED48C7D49A}" type="presParOf" srcId="{0E921E75-818D-4501-B933-36CC608EEBBA}" destId="{C1764109-3240-4429-B1C1-726CA2EE5ED1}" srcOrd="4" destOrd="0" presId="urn:microsoft.com/office/officeart/2005/8/layout/hProcess4"/>
    <dgm:cxn modelId="{816A256B-8B2B-4A5F-8622-7772DD0EB749}" type="presParOf" srcId="{D048DC6C-93A7-445F-9CC8-95BE2871DC83}" destId="{2A6E7F2F-30DF-441A-A393-C4D17A42FAFF}" srcOrd="3" destOrd="0" presId="urn:microsoft.com/office/officeart/2005/8/layout/hProcess4"/>
    <dgm:cxn modelId="{780CF1A2-5D88-47B7-9722-D91F80E3BFC3}" type="presParOf" srcId="{D048DC6C-93A7-445F-9CC8-95BE2871DC83}" destId="{0B08D9A1-0BD1-4CFF-83B2-29C9098D4F06}" srcOrd="4" destOrd="0" presId="urn:microsoft.com/office/officeart/2005/8/layout/hProcess4"/>
    <dgm:cxn modelId="{D55E8916-450E-42DB-B1D6-0CA8890F0AFC}" type="presParOf" srcId="{0B08D9A1-0BD1-4CFF-83B2-29C9098D4F06}" destId="{CFC30D0D-F848-409E-9284-EDEB7F3DAB99}" srcOrd="0" destOrd="0" presId="urn:microsoft.com/office/officeart/2005/8/layout/hProcess4"/>
    <dgm:cxn modelId="{F2D38EC1-0261-4688-A9F9-4798E23565B6}" type="presParOf" srcId="{0B08D9A1-0BD1-4CFF-83B2-29C9098D4F06}" destId="{1305FDC8-793A-4E11-A0A7-7573A24E7310}" srcOrd="1" destOrd="0" presId="urn:microsoft.com/office/officeart/2005/8/layout/hProcess4"/>
    <dgm:cxn modelId="{CE3C9D66-1F01-4B22-827B-6C93ED2EA57E}" type="presParOf" srcId="{0B08D9A1-0BD1-4CFF-83B2-29C9098D4F06}" destId="{EC5EC570-F515-4431-890E-BFE505B3927C}" srcOrd="2" destOrd="0" presId="urn:microsoft.com/office/officeart/2005/8/layout/hProcess4"/>
    <dgm:cxn modelId="{9AB1EA3B-4F54-46A9-AE5A-076698092D08}" type="presParOf" srcId="{0B08D9A1-0BD1-4CFF-83B2-29C9098D4F06}" destId="{4D65EE05-0F10-45BF-8AA6-BAB5BBB2A89B}" srcOrd="3" destOrd="0" presId="urn:microsoft.com/office/officeart/2005/8/layout/hProcess4"/>
    <dgm:cxn modelId="{47D1E95D-65E2-4B9E-B01D-9432E7E53B2D}" type="presParOf" srcId="{0B08D9A1-0BD1-4CFF-83B2-29C9098D4F06}" destId="{1CAAD3D1-F18B-4813-8B7C-6E061562191B}" srcOrd="4" destOrd="0" presId="urn:microsoft.com/office/officeart/2005/8/layout/hProcess4"/>
    <dgm:cxn modelId="{5403AEFF-ABCE-4402-912B-F4B6F5B5D2D8}" type="presParOf" srcId="{D048DC6C-93A7-445F-9CC8-95BE2871DC83}" destId="{C01EE2DD-7B66-4BA1-A5B8-467AC9E86201}" srcOrd="5" destOrd="0" presId="urn:microsoft.com/office/officeart/2005/8/layout/hProcess4"/>
    <dgm:cxn modelId="{5376D575-70C4-474B-A04F-BD751E5F3764}" type="presParOf" srcId="{D048DC6C-93A7-445F-9CC8-95BE2871DC83}" destId="{1C182C10-3935-4E74-8C84-86F9736AF28E}" srcOrd="6" destOrd="0" presId="urn:microsoft.com/office/officeart/2005/8/layout/hProcess4"/>
    <dgm:cxn modelId="{72B155FB-DA1B-4F8C-976D-BA065C5D70CA}" type="presParOf" srcId="{1C182C10-3935-4E74-8C84-86F9736AF28E}" destId="{3CF5459C-3077-454F-AAE1-539108E0D4FA}" srcOrd="0" destOrd="0" presId="urn:microsoft.com/office/officeart/2005/8/layout/hProcess4"/>
    <dgm:cxn modelId="{E96FF88D-86A2-4C12-9489-46AD885216D2}" type="presParOf" srcId="{1C182C10-3935-4E74-8C84-86F9736AF28E}" destId="{B9E71D7D-5173-47E6-8779-27513DA2D319}" srcOrd="1" destOrd="0" presId="urn:microsoft.com/office/officeart/2005/8/layout/hProcess4"/>
    <dgm:cxn modelId="{BFA825DB-149C-43C9-9D24-F9316972F792}" type="presParOf" srcId="{1C182C10-3935-4E74-8C84-86F9736AF28E}" destId="{9AB68ADC-15E1-458A-8C53-48A25DD26403}" srcOrd="2" destOrd="0" presId="urn:microsoft.com/office/officeart/2005/8/layout/hProcess4"/>
    <dgm:cxn modelId="{FA744520-F45E-4C5A-B2FB-3D07E387F80D}" type="presParOf" srcId="{1C182C10-3935-4E74-8C84-86F9736AF28E}" destId="{9203D3BB-86F8-4C18-85B8-F159067C07A5}" srcOrd="3" destOrd="0" presId="urn:microsoft.com/office/officeart/2005/8/layout/hProcess4"/>
    <dgm:cxn modelId="{D8980995-4E30-4442-900E-92E00CE2F5CF}" type="presParOf" srcId="{1C182C10-3935-4E74-8C84-86F9736AF28E}" destId="{2BDEBD94-31A6-4087-9BE2-23FE1CAF0D75}"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F5D34D-F965-4E47-913A-B0CBA7D02B9A}" type="doc">
      <dgm:prSet loTypeId="urn:microsoft.com/office/officeart/2005/8/layout/hProcess9" loCatId="process" qsTypeId="urn:microsoft.com/office/officeart/2005/8/quickstyle/simple1" qsCatId="simple" csTypeId="urn:microsoft.com/office/officeart/2005/8/colors/colorful5" csCatId="colorful" phldr="1"/>
      <dgm:spPr/>
    </dgm:pt>
    <dgm:pt modelId="{6A8F6599-6DFC-4BBC-9D1C-A00815E7C30F}">
      <dgm:prSet phldrT="[Texto]" custT="1"/>
      <dgm:spPr>
        <a:solidFill>
          <a:srgbClr val="9D2449"/>
        </a:solidFill>
      </dgm:spPr>
      <dgm:t>
        <a:bodyPr/>
        <a:lstStyle/>
        <a:p>
          <a:pPr algn="ctr"/>
          <a:r>
            <a:rPr lang="es-ES" sz="1200" dirty="0">
              <a:latin typeface="Montserrat" panose="00000500000000000000" pitchFamily="2" charset="0"/>
            </a:rPr>
            <a:t>Dirección </a:t>
          </a:r>
          <a:r>
            <a:rPr lang="es-ES" sz="1400" dirty="0">
              <a:latin typeface="Montserrat" panose="00000500000000000000" pitchFamily="2" charset="0"/>
            </a:rPr>
            <a:t>administrativa</a:t>
          </a:r>
          <a:r>
            <a:rPr lang="es-ES" sz="1200" dirty="0">
              <a:latin typeface="Montserrat" panose="00000500000000000000" pitchFamily="2" charset="0"/>
            </a:rPr>
            <a:t> recibe una solicitud de acceso a la información que activa una de la hipótesis  del Art. 134 </a:t>
          </a:r>
        </a:p>
      </dgm:t>
    </dgm:pt>
    <dgm:pt modelId="{13EC40EC-FDE3-438A-B975-B521907F856F}" type="parTrans" cxnId="{366B9F5A-7B15-4736-B1F8-90A0598DEB8A}">
      <dgm:prSet/>
      <dgm:spPr/>
      <dgm:t>
        <a:bodyPr/>
        <a:lstStyle/>
        <a:p>
          <a:endParaRPr lang="es-ES"/>
        </a:p>
      </dgm:t>
    </dgm:pt>
    <dgm:pt modelId="{AE08997F-9002-40BF-82E4-42F72EDB9BDC}" type="sibTrans" cxnId="{366B9F5A-7B15-4736-B1F8-90A0598DEB8A}">
      <dgm:prSet/>
      <dgm:spPr/>
      <dgm:t>
        <a:bodyPr/>
        <a:lstStyle/>
        <a:p>
          <a:endParaRPr lang="es-ES"/>
        </a:p>
      </dgm:t>
    </dgm:pt>
    <dgm:pt modelId="{4C080E8A-C417-4BCD-B019-B7A2ABD9B6D1}">
      <dgm:prSet phldrT="[Texto]"/>
      <dgm:spPr>
        <a:solidFill>
          <a:schemeClr val="bg2">
            <a:lumMod val="50000"/>
          </a:schemeClr>
        </a:solidFill>
      </dgm:spPr>
      <dgm:t>
        <a:bodyPr/>
        <a:lstStyle/>
        <a:p>
          <a:r>
            <a:rPr lang="es-ES" b="1" dirty="0">
              <a:latin typeface="Montserrat" panose="00000500000000000000" pitchFamily="2" charset="0"/>
            </a:rPr>
            <a:t>Resolución del comité de transparencia, dando a conocerla resolución</a:t>
          </a:r>
        </a:p>
      </dgm:t>
    </dgm:pt>
    <dgm:pt modelId="{DE86192D-4311-43B1-AB33-9B3273F7AB16}" type="parTrans" cxnId="{88709D48-BA6E-42CF-98C1-29DA7D0D1B57}">
      <dgm:prSet/>
      <dgm:spPr/>
      <dgm:t>
        <a:bodyPr/>
        <a:lstStyle/>
        <a:p>
          <a:endParaRPr lang="es-ES"/>
        </a:p>
      </dgm:t>
    </dgm:pt>
    <dgm:pt modelId="{EC7AC382-DB30-4393-8E4C-5EA44B70C348}" type="sibTrans" cxnId="{88709D48-BA6E-42CF-98C1-29DA7D0D1B57}">
      <dgm:prSet/>
      <dgm:spPr/>
      <dgm:t>
        <a:bodyPr/>
        <a:lstStyle/>
        <a:p>
          <a:endParaRPr lang="es-ES"/>
        </a:p>
      </dgm:t>
    </dgm:pt>
    <dgm:pt modelId="{E4963B39-D891-4447-91A6-3F93A1B5D8CB}">
      <dgm:prSet phldrT="[Texto]" custT="1"/>
      <dgm:spPr>
        <a:solidFill>
          <a:srgbClr val="B38E5D"/>
        </a:solidFill>
      </dgm:spPr>
      <dgm:t>
        <a:bodyPr/>
        <a:lstStyle/>
        <a:p>
          <a:r>
            <a:rPr lang="es-ES" sz="1200" b="1" dirty="0">
              <a:latin typeface="Montserrat" panose="00000500000000000000" pitchFamily="2" charset="0"/>
            </a:rPr>
            <a:t>Comité de transparencia se pronuncia:</a:t>
          </a:r>
        </a:p>
        <a:p>
          <a:r>
            <a:rPr lang="es-ES" sz="1200" b="1" dirty="0">
              <a:latin typeface="Montserrat" panose="00000500000000000000" pitchFamily="2" charset="0"/>
            </a:rPr>
            <a:t>Confirma la clasificación</a:t>
          </a:r>
        </a:p>
        <a:p>
          <a:r>
            <a:rPr lang="es-ES" sz="1200" b="1" dirty="0">
              <a:latin typeface="Montserrat" panose="00000500000000000000" pitchFamily="2" charset="0"/>
            </a:rPr>
            <a:t>Modifica la clasificación y otorga total o parcialmente o </a:t>
          </a:r>
        </a:p>
        <a:p>
          <a:r>
            <a:rPr lang="es-ES" sz="1200" b="1" dirty="0">
              <a:latin typeface="Montserrat" panose="00000500000000000000" pitchFamily="2" charset="0"/>
            </a:rPr>
            <a:t>Revocando y concede el acceso</a:t>
          </a:r>
        </a:p>
      </dgm:t>
    </dgm:pt>
    <dgm:pt modelId="{8E7022F2-9532-4C6A-B15A-F3C32DCF116C}" type="sibTrans" cxnId="{9E0BBC5F-2B8D-4EA8-8BD1-4DEFF7B84CC2}">
      <dgm:prSet/>
      <dgm:spPr/>
      <dgm:t>
        <a:bodyPr/>
        <a:lstStyle/>
        <a:p>
          <a:endParaRPr lang="es-ES"/>
        </a:p>
      </dgm:t>
    </dgm:pt>
    <dgm:pt modelId="{A751BABC-C540-4532-8ADA-A414508B1F07}" type="parTrans" cxnId="{9E0BBC5F-2B8D-4EA8-8BD1-4DEFF7B84CC2}">
      <dgm:prSet/>
      <dgm:spPr/>
      <dgm:t>
        <a:bodyPr/>
        <a:lstStyle/>
        <a:p>
          <a:endParaRPr lang="es-ES"/>
        </a:p>
      </dgm:t>
    </dgm:pt>
    <dgm:pt modelId="{F81ABCE5-FD4A-4C36-A255-FA4587699DDA}">
      <dgm:prSet phldrT="[Texto]"/>
      <dgm:spPr>
        <a:solidFill>
          <a:schemeClr val="bg1">
            <a:lumMod val="75000"/>
          </a:schemeClr>
        </a:solidFill>
      </dgm:spPr>
      <dgm:t>
        <a:bodyPr/>
        <a:lstStyle/>
        <a:p>
          <a:r>
            <a:rPr lang="es-ES" dirty="0">
              <a:solidFill>
                <a:schemeClr val="bg1"/>
              </a:solidFill>
              <a:latin typeface="Montserrat" panose="00000500000000000000" pitchFamily="2" charset="0"/>
              <a:hlinkClick xmlns:r="http://schemas.openxmlformats.org/officeDocument/2006/relationships" r:id="rId1" action="ppaction://hlinksldjump"/>
            </a:rPr>
            <a:t>Índice de expedientes  clasificados como reservados</a:t>
          </a:r>
          <a:endParaRPr lang="es-ES" dirty="0">
            <a:solidFill>
              <a:schemeClr val="bg1"/>
            </a:solidFill>
            <a:latin typeface="Montserrat" panose="00000500000000000000" pitchFamily="2" charset="0"/>
          </a:endParaRPr>
        </a:p>
      </dgm:t>
    </dgm:pt>
    <dgm:pt modelId="{D0A0098A-3E73-4BCA-8074-5C3C3EC2F7A4}" type="parTrans" cxnId="{037C35F2-D5D1-4126-9515-202652C8A9BF}">
      <dgm:prSet/>
      <dgm:spPr/>
      <dgm:t>
        <a:bodyPr/>
        <a:lstStyle/>
        <a:p>
          <a:endParaRPr lang="es-ES"/>
        </a:p>
      </dgm:t>
    </dgm:pt>
    <dgm:pt modelId="{DF3E07D6-222E-4948-94F4-181E410D0614}" type="sibTrans" cxnId="{037C35F2-D5D1-4126-9515-202652C8A9BF}">
      <dgm:prSet/>
      <dgm:spPr/>
      <dgm:t>
        <a:bodyPr/>
        <a:lstStyle/>
        <a:p>
          <a:endParaRPr lang="es-ES"/>
        </a:p>
      </dgm:t>
    </dgm:pt>
    <dgm:pt modelId="{265DD7B7-8A3D-4A9A-9D19-D8A9190F9B0C}" type="pres">
      <dgm:prSet presAssocID="{2EF5D34D-F965-4E47-913A-B0CBA7D02B9A}" presName="CompostProcess" presStyleCnt="0">
        <dgm:presLayoutVars>
          <dgm:dir/>
          <dgm:resizeHandles val="exact"/>
        </dgm:presLayoutVars>
      </dgm:prSet>
      <dgm:spPr/>
    </dgm:pt>
    <dgm:pt modelId="{97F35C3C-AF18-40C9-B0B3-8B9765E8DB92}" type="pres">
      <dgm:prSet presAssocID="{2EF5D34D-F965-4E47-913A-B0CBA7D02B9A}" presName="arrow" presStyleLbl="bgShp" presStyleIdx="0" presStyleCnt="1" custLinFactNeighborX="4140" custLinFactNeighborY="-11484"/>
      <dgm:spPr/>
    </dgm:pt>
    <dgm:pt modelId="{C359DCFD-7845-4816-901A-EC6175F888AF}" type="pres">
      <dgm:prSet presAssocID="{2EF5D34D-F965-4E47-913A-B0CBA7D02B9A}" presName="linearProcess" presStyleCnt="0"/>
      <dgm:spPr/>
    </dgm:pt>
    <dgm:pt modelId="{ECC14425-F657-4FE6-B08B-D0877BC96A32}" type="pres">
      <dgm:prSet presAssocID="{6A8F6599-6DFC-4BBC-9D1C-A00815E7C30F}" presName="textNode" presStyleLbl="node1" presStyleIdx="0" presStyleCnt="4" custScaleX="49271" custScaleY="152644" custLinFactX="-966" custLinFactNeighborX="-100000" custLinFactNeighborY="-2519">
        <dgm:presLayoutVars>
          <dgm:bulletEnabled val="1"/>
        </dgm:presLayoutVars>
      </dgm:prSet>
      <dgm:spPr/>
    </dgm:pt>
    <dgm:pt modelId="{9605F450-5CFF-42E8-9D68-6E51EC269805}" type="pres">
      <dgm:prSet presAssocID="{AE08997F-9002-40BF-82E4-42F72EDB9BDC}" presName="sibTrans" presStyleCnt="0"/>
      <dgm:spPr/>
    </dgm:pt>
    <dgm:pt modelId="{4A90D7E5-0D69-4E15-B3D3-E74EC6CE7479}" type="pres">
      <dgm:prSet presAssocID="{E4963B39-D891-4447-91A6-3F93A1B5D8CB}" presName="textNode" presStyleLbl="node1" presStyleIdx="1" presStyleCnt="4" custScaleX="77506" custScaleY="122759">
        <dgm:presLayoutVars>
          <dgm:bulletEnabled val="1"/>
        </dgm:presLayoutVars>
      </dgm:prSet>
      <dgm:spPr/>
    </dgm:pt>
    <dgm:pt modelId="{F666AFB5-2A03-4A9F-86F4-E70D4AE936FC}" type="pres">
      <dgm:prSet presAssocID="{8E7022F2-9532-4C6A-B15A-F3C32DCF116C}" presName="sibTrans" presStyleCnt="0"/>
      <dgm:spPr/>
    </dgm:pt>
    <dgm:pt modelId="{F9B2FE8D-B6C3-4242-B348-638DF926A4BB}" type="pres">
      <dgm:prSet presAssocID="{4C080E8A-C417-4BCD-B019-B7A2ABD9B6D1}" presName="textNode" presStyleLbl="node1" presStyleIdx="2" presStyleCnt="4" custScaleX="51260" custScaleY="111137">
        <dgm:presLayoutVars>
          <dgm:bulletEnabled val="1"/>
        </dgm:presLayoutVars>
      </dgm:prSet>
      <dgm:spPr/>
    </dgm:pt>
    <dgm:pt modelId="{219047B6-BA0A-4836-BEA8-AFEC629B370D}" type="pres">
      <dgm:prSet presAssocID="{EC7AC382-DB30-4393-8E4C-5EA44B70C348}" presName="sibTrans" presStyleCnt="0"/>
      <dgm:spPr/>
    </dgm:pt>
    <dgm:pt modelId="{000ABCEC-DC3D-45F4-9EB5-A55FE1E276E0}" type="pres">
      <dgm:prSet presAssocID="{F81ABCE5-FD4A-4C36-A255-FA4587699DDA}" presName="textNode" presStyleLbl="node1" presStyleIdx="3" presStyleCnt="4" custScaleX="85613" custLinFactNeighborX="43551" custLinFactNeighborY="1637">
        <dgm:presLayoutVars>
          <dgm:bulletEnabled val="1"/>
        </dgm:presLayoutVars>
      </dgm:prSet>
      <dgm:spPr/>
    </dgm:pt>
  </dgm:ptLst>
  <dgm:cxnLst>
    <dgm:cxn modelId="{9E0BBC5F-2B8D-4EA8-8BD1-4DEFF7B84CC2}" srcId="{2EF5D34D-F965-4E47-913A-B0CBA7D02B9A}" destId="{E4963B39-D891-4447-91A6-3F93A1B5D8CB}" srcOrd="1" destOrd="0" parTransId="{A751BABC-C540-4532-8ADA-A414508B1F07}" sibTransId="{8E7022F2-9532-4C6A-B15A-F3C32DCF116C}"/>
    <dgm:cxn modelId="{88709D48-BA6E-42CF-98C1-29DA7D0D1B57}" srcId="{2EF5D34D-F965-4E47-913A-B0CBA7D02B9A}" destId="{4C080E8A-C417-4BCD-B019-B7A2ABD9B6D1}" srcOrd="2" destOrd="0" parTransId="{DE86192D-4311-43B1-AB33-9B3273F7AB16}" sibTransId="{EC7AC382-DB30-4393-8E4C-5EA44B70C348}"/>
    <dgm:cxn modelId="{8281B857-78D2-4CB6-9D10-6EF80E906300}" type="presOf" srcId="{6A8F6599-6DFC-4BBC-9D1C-A00815E7C30F}" destId="{ECC14425-F657-4FE6-B08B-D0877BC96A32}" srcOrd="0" destOrd="0" presId="urn:microsoft.com/office/officeart/2005/8/layout/hProcess9"/>
    <dgm:cxn modelId="{366B9F5A-7B15-4736-B1F8-90A0598DEB8A}" srcId="{2EF5D34D-F965-4E47-913A-B0CBA7D02B9A}" destId="{6A8F6599-6DFC-4BBC-9D1C-A00815E7C30F}" srcOrd="0" destOrd="0" parTransId="{13EC40EC-FDE3-438A-B975-B521907F856F}" sibTransId="{AE08997F-9002-40BF-82E4-42F72EDB9BDC}"/>
    <dgm:cxn modelId="{8DABDF7D-DD95-4584-97A2-C3803CEE6DAC}" type="presOf" srcId="{4C080E8A-C417-4BCD-B019-B7A2ABD9B6D1}" destId="{F9B2FE8D-B6C3-4242-B348-638DF926A4BB}" srcOrd="0" destOrd="0" presId="urn:microsoft.com/office/officeart/2005/8/layout/hProcess9"/>
    <dgm:cxn modelId="{0B24D5CC-DA50-4F83-9755-FF3F20583CE7}" type="presOf" srcId="{E4963B39-D891-4447-91A6-3F93A1B5D8CB}" destId="{4A90D7E5-0D69-4E15-B3D3-E74EC6CE7479}" srcOrd="0" destOrd="0" presId="urn:microsoft.com/office/officeart/2005/8/layout/hProcess9"/>
    <dgm:cxn modelId="{332E87E5-0190-45D1-B34E-B2B09308824E}" type="presOf" srcId="{2EF5D34D-F965-4E47-913A-B0CBA7D02B9A}" destId="{265DD7B7-8A3D-4A9A-9D19-D8A9190F9B0C}" srcOrd="0" destOrd="0" presId="urn:microsoft.com/office/officeart/2005/8/layout/hProcess9"/>
    <dgm:cxn modelId="{037C35F2-D5D1-4126-9515-202652C8A9BF}" srcId="{2EF5D34D-F965-4E47-913A-B0CBA7D02B9A}" destId="{F81ABCE5-FD4A-4C36-A255-FA4587699DDA}" srcOrd="3" destOrd="0" parTransId="{D0A0098A-3E73-4BCA-8074-5C3C3EC2F7A4}" sibTransId="{DF3E07D6-222E-4948-94F4-181E410D0614}"/>
    <dgm:cxn modelId="{B7E8CCFB-8D52-4AB1-959B-FE7AD0F7F3E2}" type="presOf" srcId="{F81ABCE5-FD4A-4C36-A255-FA4587699DDA}" destId="{000ABCEC-DC3D-45F4-9EB5-A55FE1E276E0}" srcOrd="0" destOrd="0" presId="urn:microsoft.com/office/officeart/2005/8/layout/hProcess9"/>
    <dgm:cxn modelId="{C1A319CE-F14A-4863-8410-44464E112F5D}" type="presParOf" srcId="{265DD7B7-8A3D-4A9A-9D19-D8A9190F9B0C}" destId="{97F35C3C-AF18-40C9-B0B3-8B9765E8DB92}" srcOrd="0" destOrd="0" presId="urn:microsoft.com/office/officeart/2005/8/layout/hProcess9"/>
    <dgm:cxn modelId="{AEAE042D-24E0-475A-9B40-2D4D0B6BAEAD}" type="presParOf" srcId="{265DD7B7-8A3D-4A9A-9D19-D8A9190F9B0C}" destId="{C359DCFD-7845-4816-901A-EC6175F888AF}" srcOrd="1" destOrd="0" presId="urn:microsoft.com/office/officeart/2005/8/layout/hProcess9"/>
    <dgm:cxn modelId="{5E0150FB-B748-4456-8A2A-BD5547213793}" type="presParOf" srcId="{C359DCFD-7845-4816-901A-EC6175F888AF}" destId="{ECC14425-F657-4FE6-B08B-D0877BC96A32}" srcOrd="0" destOrd="0" presId="urn:microsoft.com/office/officeart/2005/8/layout/hProcess9"/>
    <dgm:cxn modelId="{72553DDF-1016-48FA-A441-9E12C1067229}" type="presParOf" srcId="{C359DCFD-7845-4816-901A-EC6175F888AF}" destId="{9605F450-5CFF-42E8-9D68-6E51EC269805}" srcOrd="1" destOrd="0" presId="urn:microsoft.com/office/officeart/2005/8/layout/hProcess9"/>
    <dgm:cxn modelId="{506C07B5-88F4-4425-AFEE-76399E14593E}" type="presParOf" srcId="{C359DCFD-7845-4816-901A-EC6175F888AF}" destId="{4A90D7E5-0D69-4E15-B3D3-E74EC6CE7479}" srcOrd="2" destOrd="0" presId="urn:microsoft.com/office/officeart/2005/8/layout/hProcess9"/>
    <dgm:cxn modelId="{F7F536FF-E66A-4D0E-945A-784E01E262A6}" type="presParOf" srcId="{C359DCFD-7845-4816-901A-EC6175F888AF}" destId="{F666AFB5-2A03-4A9F-86F4-E70D4AE936FC}" srcOrd="3" destOrd="0" presId="urn:microsoft.com/office/officeart/2005/8/layout/hProcess9"/>
    <dgm:cxn modelId="{357A2FEF-9DEE-435D-BB2A-B0B8CBA9C1DA}" type="presParOf" srcId="{C359DCFD-7845-4816-901A-EC6175F888AF}" destId="{F9B2FE8D-B6C3-4242-B348-638DF926A4BB}" srcOrd="4" destOrd="0" presId="urn:microsoft.com/office/officeart/2005/8/layout/hProcess9"/>
    <dgm:cxn modelId="{BA548E61-6A3D-4470-80D0-41D1D0AA52B7}" type="presParOf" srcId="{C359DCFD-7845-4816-901A-EC6175F888AF}" destId="{219047B6-BA0A-4836-BEA8-AFEC629B370D}" srcOrd="5" destOrd="0" presId="urn:microsoft.com/office/officeart/2005/8/layout/hProcess9"/>
    <dgm:cxn modelId="{A8BEB904-7E8B-456E-BA72-B5DCA924EAD2}" type="presParOf" srcId="{C359DCFD-7845-4816-901A-EC6175F888AF}" destId="{000ABCEC-DC3D-45F4-9EB5-A55FE1E276E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EE428-E8F8-4784-95E3-8C0C9220907F}">
      <dsp:nvSpPr>
        <dsp:cNvPr id="0" name=""/>
        <dsp:cNvSpPr/>
      </dsp:nvSpPr>
      <dsp:spPr>
        <a:xfrm>
          <a:off x="3992" y="1043518"/>
          <a:ext cx="2040851" cy="1683275"/>
        </a:xfrm>
        <a:prstGeom prst="roundRect">
          <a:avLst>
            <a:gd name="adj" fmla="val 10000"/>
          </a:avLst>
        </a:prstGeom>
        <a:solidFill>
          <a:schemeClr val="lt1">
            <a:alpha val="90000"/>
            <a:hueOff val="0"/>
            <a:satOff val="0"/>
            <a:lumOff val="0"/>
            <a:alphaOff val="0"/>
          </a:schemeClr>
        </a:solidFill>
        <a:ln w="12700" cap="flat" cmpd="sng" algn="ctr">
          <a:solidFill>
            <a:srgbClr val="B684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s-MX" sz="1300" kern="1200">
              <a:latin typeface="Montserrat" panose="00000500000000000000" pitchFamily="2" charset="0"/>
            </a:rPr>
            <a:t>Conformes  con la Constitución</a:t>
          </a:r>
        </a:p>
        <a:p>
          <a:pPr marL="114300" lvl="1" indent="-114300" algn="l" defTabSz="577850">
            <a:lnSpc>
              <a:spcPct val="90000"/>
            </a:lnSpc>
            <a:spcBef>
              <a:spcPct val="0"/>
            </a:spcBef>
            <a:spcAft>
              <a:spcPct val="15000"/>
            </a:spcAft>
            <a:buChar char="•"/>
          </a:pPr>
          <a:r>
            <a:rPr lang="es-MX" sz="1300" kern="1200">
              <a:latin typeface="Montserrat" panose="00000500000000000000" pitchFamily="2" charset="0"/>
            </a:rPr>
            <a:t>Compatibles con una sociedad democrática</a:t>
          </a:r>
        </a:p>
      </dsp:txBody>
      <dsp:txXfrm>
        <a:off x="42729" y="1082255"/>
        <a:ext cx="1963377" cy="1245099"/>
      </dsp:txXfrm>
    </dsp:sp>
    <dsp:sp modelId="{D7E1A37A-3D83-4773-99C5-411C75CED227}">
      <dsp:nvSpPr>
        <dsp:cNvPr id="0" name=""/>
        <dsp:cNvSpPr/>
      </dsp:nvSpPr>
      <dsp:spPr>
        <a:xfrm>
          <a:off x="1108248" y="1291248"/>
          <a:ext cx="2476962" cy="2476962"/>
        </a:xfrm>
        <a:prstGeom prst="leftCircularArrow">
          <a:avLst>
            <a:gd name="adj1" fmla="val 4061"/>
            <a:gd name="adj2" fmla="val 510790"/>
            <a:gd name="adj3" fmla="val 2286301"/>
            <a:gd name="adj4" fmla="val 9024489"/>
            <a:gd name="adj5" fmla="val 4738"/>
          </a:avLst>
        </a:prstGeom>
        <a:solidFill>
          <a:srgbClr val="FFDD89"/>
        </a:solidFill>
        <a:ln>
          <a:noFill/>
        </a:ln>
        <a:effectLst/>
      </dsp:spPr>
      <dsp:style>
        <a:lnRef idx="0">
          <a:scrgbClr r="0" g="0" b="0"/>
        </a:lnRef>
        <a:fillRef idx="1">
          <a:scrgbClr r="0" g="0" b="0"/>
        </a:fillRef>
        <a:effectRef idx="0">
          <a:scrgbClr r="0" g="0" b="0"/>
        </a:effectRef>
        <a:fontRef idx="minor">
          <a:schemeClr val="lt1"/>
        </a:fontRef>
      </dsp:style>
    </dsp:sp>
    <dsp:sp modelId="{EFC67F19-A1EE-4411-A5CA-DAC7BC25B6A1}">
      <dsp:nvSpPr>
        <dsp:cNvPr id="0" name=""/>
        <dsp:cNvSpPr/>
      </dsp:nvSpPr>
      <dsp:spPr>
        <a:xfrm>
          <a:off x="457514" y="2366092"/>
          <a:ext cx="1814089" cy="721403"/>
        </a:xfrm>
        <a:prstGeom prst="roundRect">
          <a:avLst>
            <a:gd name="adj" fmla="val 10000"/>
          </a:avLst>
        </a:prstGeom>
        <a:solidFill>
          <a:srgbClr val="B68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MX" sz="1500" kern="1200" dirty="0">
              <a:latin typeface="Montserrat" panose="00000500000000000000" pitchFamily="2" charset="0"/>
            </a:rPr>
            <a:t>Fines legítimos</a:t>
          </a:r>
        </a:p>
      </dsp:txBody>
      <dsp:txXfrm>
        <a:off x="478643" y="2387221"/>
        <a:ext cx="1771831" cy="679145"/>
      </dsp:txXfrm>
    </dsp:sp>
    <dsp:sp modelId="{FA588B27-07E7-451C-B89B-3D576E430B9A}">
      <dsp:nvSpPr>
        <dsp:cNvPr id="0" name=""/>
        <dsp:cNvSpPr/>
      </dsp:nvSpPr>
      <dsp:spPr>
        <a:xfrm>
          <a:off x="2750659" y="1043518"/>
          <a:ext cx="2040851" cy="1683275"/>
        </a:xfrm>
        <a:prstGeom prst="roundRect">
          <a:avLst>
            <a:gd name="adj" fmla="val 10000"/>
          </a:avLst>
        </a:prstGeom>
        <a:solidFill>
          <a:schemeClr val="lt1">
            <a:alpha val="90000"/>
            <a:hueOff val="0"/>
            <a:satOff val="0"/>
            <a:lumOff val="0"/>
            <a:alphaOff val="0"/>
          </a:schemeClr>
        </a:solidFill>
        <a:ln w="12700" cap="flat" cmpd="sng" algn="ctr">
          <a:solidFill>
            <a:srgbClr val="B684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s-MX" sz="1300" kern="1200">
              <a:latin typeface="Montserrat" panose="00000500000000000000" pitchFamily="2" charset="0"/>
            </a:rPr>
            <a:t>Sirve para satisfacer el interés público imperativo</a:t>
          </a:r>
        </a:p>
        <a:p>
          <a:pPr marL="114300" lvl="1" indent="-114300" algn="l" defTabSz="577850">
            <a:lnSpc>
              <a:spcPct val="90000"/>
            </a:lnSpc>
            <a:spcBef>
              <a:spcPct val="0"/>
            </a:spcBef>
            <a:spcAft>
              <a:spcPct val="15000"/>
            </a:spcAft>
            <a:buChar char="•"/>
          </a:pPr>
          <a:r>
            <a:rPr lang="es-MX" sz="1300" kern="1200">
              <a:latin typeface="Montserrat" panose="00000500000000000000" pitchFamily="2" charset="0"/>
            </a:rPr>
            <a:t>Derechos de defensa y protección </a:t>
          </a:r>
        </a:p>
      </dsp:txBody>
      <dsp:txXfrm>
        <a:off x="2789396" y="1442957"/>
        <a:ext cx="1963377" cy="1245099"/>
      </dsp:txXfrm>
    </dsp:sp>
    <dsp:sp modelId="{2A6E7F2F-30DF-441A-A393-C4D17A42FAFF}">
      <dsp:nvSpPr>
        <dsp:cNvPr id="0" name=""/>
        <dsp:cNvSpPr/>
      </dsp:nvSpPr>
      <dsp:spPr>
        <a:xfrm>
          <a:off x="3837909" y="-63898"/>
          <a:ext cx="2737738" cy="2737738"/>
        </a:xfrm>
        <a:prstGeom prst="circularArrow">
          <a:avLst>
            <a:gd name="adj1" fmla="val 3675"/>
            <a:gd name="adj2" fmla="val 457845"/>
            <a:gd name="adj3" fmla="val 19366645"/>
            <a:gd name="adj4" fmla="val 12575511"/>
            <a:gd name="adj5" fmla="val 4287"/>
          </a:avLst>
        </a:prstGeom>
        <a:solidFill>
          <a:srgbClr val="FFDD89"/>
        </a:solidFill>
        <a:ln>
          <a:noFill/>
        </a:ln>
        <a:effectLst/>
      </dsp:spPr>
      <dsp:style>
        <a:lnRef idx="0">
          <a:scrgbClr r="0" g="0" b="0"/>
        </a:lnRef>
        <a:fillRef idx="1">
          <a:scrgbClr r="0" g="0" b="0"/>
        </a:fillRef>
        <a:effectRef idx="0">
          <a:scrgbClr r="0" g="0" b="0"/>
        </a:effectRef>
        <a:fontRef idx="minor">
          <a:schemeClr val="lt1"/>
        </a:fontRef>
      </dsp:style>
    </dsp:sp>
    <dsp:sp modelId="{93DBC45F-39CA-4104-BE5B-4EB0BD750181}">
      <dsp:nvSpPr>
        <dsp:cNvPr id="0" name=""/>
        <dsp:cNvSpPr/>
      </dsp:nvSpPr>
      <dsp:spPr>
        <a:xfrm>
          <a:off x="3204182" y="682816"/>
          <a:ext cx="1814089" cy="721403"/>
        </a:xfrm>
        <a:prstGeom prst="roundRect">
          <a:avLst>
            <a:gd name="adj" fmla="val 10000"/>
          </a:avLst>
        </a:prstGeom>
        <a:solidFill>
          <a:srgbClr val="B68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MX" sz="1500" kern="1200">
              <a:latin typeface="Montserrat" panose="00000500000000000000" pitchFamily="2" charset="0"/>
            </a:rPr>
            <a:t>Idoneidad</a:t>
          </a:r>
        </a:p>
      </dsp:txBody>
      <dsp:txXfrm>
        <a:off x="3225311" y="703945"/>
        <a:ext cx="1771831" cy="679145"/>
      </dsp:txXfrm>
    </dsp:sp>
    <dsp:sp modelId="{1305FDC8-793A-4E11-A0A7-7573A24E7310}">
      <dsp:nvSpPr>
        <dsp:cNvPr id="0" name=""/>
        <dsp:cNvSpPr/>
      </dsp:nvSpPr>
      <dsp:spPr>
        <a:xfrm>
          <a:off x="5497327" y="1043518"/>
          <a:ext cx="2040851" cy="1683275"/>
        </a:xfrm>
        <a:prstGeom prst="roundRect">
          <a:avLst>
            <a:gd name="adj" fmla="val 10000"/>
          </a:avLst>
        </a:prstGeom>
        <a:solidFill>
          <a:schemeClr val="lt1">
            <a:alpha val="90000"/>
            <a:hueOff val="0"/>
            <a:satOff val="0"/>
            <a:lumOff val="0"/>
            <a:alphaOff val="0"/>
          </a:schemeClr>
        </a:solidFill>
        <a:ln w="12700" cap="flat" cmpd="sng" algn="ctr">
          <a:solidFill>
            <a:srgbClr val="B684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s-MX" sz="1300" kern="1200">
              <a:latin typeface="Montserrat" panose="00000500000000000000" pitchFamily="2" charset="0"/>
            </a:rPr>
            <a:t>Es la medida menos restrictiva posible y necesaria para alcanzar el fin</a:t>
          </a:r>
        </a:p>
      </dsp:txBody>
      <dsp:txXfrm>
        <a:off x="5536064" y="1082255"/>
        <a:ext cx="1963377" cy="1245099"/>
      </dsp:txXfrm>
    </dsp:sp>
    <dsp:sp modelId="{C01EE2DD-7B66-4BA1-A5B8-467AC9E86201}">
      <dsp:nvSpPr>
        <dsp:cNvPr id="0" name=""/>
        <dsp:cNvSpPr/>
      </dsp:nvSpPr>
      <dsp:spPr>
        <a:xfrm>
          <a:off x="6601584" y="1291248"/>
          <a:ext cx="2476962" cy="2476962"/>
        </a:xfrm>
        <a:prstGeom prst="leftCircularArrow">
          <a:avLst>
            <a:gd name="adj1" fmla="val 4061"/>
            <a:gd name="adj2" fmla="val 510790"/>
            <a:gd name="adj3" fmla="val 2286301"/>
            <a:gd name="adj4" fmla="val 9024489"/>
            <a:gd name="adj5" fmla="val 4738"/>
          </a:avLst>
        </a:prstGeom>
        <a:solidFill>
          <a:srgbClr val="FFDD89"/>
        </a:solidFill>
        <a:ln>
          <a:noFill/>
        </a:ln>
        <a:effectLst/>
      </dsp:spPr>
      <dsp:style>
        <a:lnRef idx="0">
          <a:scrgbClr r="0" g="0" b="0"/>
        </a:lnRef>
        <a:fillRef idx="1">
          <a:scrgbClr r="0" g="0" b="0"/>
        </a:fillRef>
        <a:effectRef idx="0">
          <a:scrgbClr r="0" g="0" b="0"/>
        </a:effectRef>
        <a:fontRef idx="minor">
          <a:schemeClr val="lt1"/>
        </a:fontRef>
      </dsp:style>
    </dsp:sp>
    <dsp:sp modelId="{4D65EE05-0F10-45BF-8AA6-BAB5BBB2A89B}">
      <dsp:nvSpPr>
        <dsp:cNvPr id="0" name=""/>
        <dsp:cNvSpPr/>
      </dsp:nvSpPr>
      <dsp:spPr>
        <a:xfrm>
          <a:off x="5950850" y="2366092"/>
          <a:ext cx="1814089" cy="721403"/>
        </a:xfrm>
        <a:prstGeom prst="roundRect">
          <a:avLst>
            <a:gd name="adj" fmla="val 10000"/>
          </a:avLst>
        </a:prstGeom>
        <a:solidFill>
          <a:srgbClr val="B68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MX" sz="1500" kern="1200">
              <a:latin typeface="Montserrat" panose="00000500000000000000" pitchFamily="2" charset="0"/>
            </a:rPr>
            <a:t>Necesidad</a:t>
          </a:r>
        </a:p>
      </dsp:txBody>
      <dsp:txXfrm>
        <a:off x="5971979" y="2387221"/>
        <a:ext cx="1771831" cy="679145"/>
      </dsp:txXfrm>
    </dsp:sp>
    <dsp:sp modelId="{B9E71D7D-5173-47E6-8779-27513DA2D319}">
      <dsp:nvSpPr>
        <dsp:cNvPr id="0" name=""/>
        <dsp:cNvSpPr/>
      </dsp:nvSpPr>
      <dsp:spPr>
        <a:xfrm>
          <a:off x="8243995" y="1043518"/>
          <a:ext cx="2040851" cy="1683275"/>
        </a:xfrm>
        <a:prstGeom prst="roundRect">
          <a:avLst>
            <a:gd name="adj" fmla="val 10000"/>
          </a:avLst>
        </a:prstGeom>
        <a:solidFill>
          <a:schemeClr val="lt1">
            <a:alpha val="90000"/>
            <a:hueOff val="0"/>
            <a:satOff val="0"/>
            <a:lumOff val="0"/>
            <a:alphaOff val="0"/>
          </a:schemeClr>
        </a:solidFill>
        <a:ln w="12700" cap="flat" cmpd="sng" algn="ctr">
          <a:solidFill>
            <a:srgbClr val="B684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s-MX" sz="1300" kern="1200">
              <a:latin typeface="Montserrat" panose="00000500000000000000" pitchFamily="2" charset="0"/>
            </a:rPr>
            <a:t>Cuanto mayor grado de afectación a un principio, mayor debe ser la importancia de la satisfacción del otro</a:t>
          </a:r>
        </a:p>
      </dsp:txBody>
      <dsp:txXfrm>
        <a:off x="8282732" y="1442957"/>
        <a:ext cx="1963377" cy="1245099"/>
      </dsp:txXfrm>
    </dsp:sp>
    <dsp:sp modelId="{9203D3BB-86F8-4C18-85B8-F159067C07A5}">
      <dsp:nvSpPr>
        <dsp:cNvPr id="0" name=""/>
        <dsp:cNvSpPr/>
      </dsp:nvSpPr>
      <dsp:spPr>
        <a:xfrm>
          <a:off x="8697518" y="682816"/>
          <a:ext cx="1814089" cy="721403"/>
        </a:xfrm>
        <a:prstGeom prst="roundRect">
          <a:avLst>
            <a:gd name="adj" fmla="val 10000"/>
          </a:avLst>
        </a:prstGeom>
        <a:solidFill>
          <a:srgbClr val="B68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MX" sz="1500" kern="1200">
              <a:latin typeface="Montserrat" panose="00000500000000000000" pitchFamily="2" charset="0"/>
            </a:rPr>
            <a:t>Proporcionalidad</a:t>
          </a:r>
        </a:p>
      </dsp:txBody>
      <dsp:txXfrm>
        <a:off x="8718647" y="703945"/>
        <a:ext cx="1771831" cy="679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35C3C-AF18-40C9-B0B3-8B9765E8DB92}">
      <dsp:nvSpPr>
        <dsp:cNvPr id="0" name=""/>
        <dsp:cNvSpPr/>
      </dsp:nvSpPr>
      <dsp:spPr>
        <a:xfrm>
          <a:off x="1207267" y="0"/>
          <a:ext cx="9312802" cy="377031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C14425-F657-4FE6-B08B-D0877BC96A32}">
      <dsp:nvSpPr>
        <dsp:cNvPr id="0" name=""/>
        <dsp:cNvSpPr/>
      </dsp:nvSpPr>
      <dsp:spPr>
        <a:xfrm>
          <a:off x="304355" y="696135"/>
          <a:ext cx="1737561" cy="2302062"/>
        </a:xfrm>
        <a:prstGeom prst="roundRect">
          <a:avLst/>
        </a:prstGeom>
        <a:solidFill>
          <a:srgbClr val="9D24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Montserrat" panose="00000500000000000000" pitchFamily="2" charset="0"/>
            </a:rPr>
            <a:t>Dirección </a:t>
          </a:r>
          <a:r>
            <a:rPr lang="es-ES" sz="1400" kern="1200" dirty="0">
              <a:latin typeface="Montserrat" panose="00000500000000000000" pitchFamily="2" charset="0"/>
            </a:rPr>
            <a:t>administrativa</a:t>
          </a:r>
          <a:r>
            <a:rPr lang="es-ES" sz="1200" kern="1200" dirty="0">
              <a:latin typeface="Montserrat" panose="00000500000000000000" pitchFamily="2" charset="0"/>
            </a:rPr>
            <a:t> recibe una solicitud de acceso a la información que activa una de la hipótesis  del Art. 134 </a:t>
          </a:r>
        </a:p>
      </dsp:txBody>
      <dsp:txXfrm>
        <a:off x="389176" y="780956"/>
        <a:ext cx="1567919" cy="2132420"/>
      </dsp:txXfrm>
    </dsp:sp>
    <dsp:sp modelId="{4A90D7E5-0D69-4E15-B3D3-E74EC6CE7479}">
      <dsp:nvSpPr>
        <dsp:cNvPr id="0" name=""/>
        <dsp:cNvSpPr/>
      </dsp:nvSpPr>
      <dsp:spPr>
        <a:xfrm>
          <a:off x="2468652" y="959476"/>
          <a:ext cx="2733279" cy="1851359"/>
        </a:xfrm>
        <a:prstGeom prst="roundRect">
          <a:avLst/>
        </a:prstGeom>
        <a:solidFill>
          <a:srgbClr val="B38E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Montserrat" panose="00000500000000000000" pitchFamily="2" charset="0"/>
            </a:rPr>
            <a:t>Comité de transparencia se pronuncia:</a:t>
          </a:r>
        </a:p>
        <a:p>
          <a:pPr marL="0" lvl="0" indent="0" algn="ctr" defTabSz="533400">
            <a:lnSpc>
              <a:spcPct val="90000"/>
            </a:lnSpc>
            <a:spcBef>
              <a:spcPct val="0"/>
            </a:spcBef>
            <a:spcAft>
              <a:spcPct val="35000"/>
            </a:spcAft>
            <a:buNone/>
          </a:pPr>
          <a:r>
            <a:rPr lang="es-ES" sz="1200" b="1" kern="1200" dirty="0">
              <a:latin typeface="Montserrat" panose="00000500000000000000" pitchFamily="2" charset="0"/>
            </a:rPr>
            <a:t>Confirma la clasificación</a:t>
          </a:r>
        </a:p>
        <a:p>
          <a:pPr marL="0" lvl="0" indent="0" algn="ctr" defTabSz="533400">
            <a:lnSpc>
              <a:spcPct val="90000"/>
            </a:lnSpc>
            <a:spcBef>
              <a:spcPct val="0"/>
            </a:spcBef>
            <a:spcAft>
              <a:spcPct val="35000"/>
            </a:spcAft>
            <a:buNone/>
          </a:pPr>
          <a:r>
            <a:rPr lang="es-ES" sz="1200" b="1" kern="1200" dirty="0">
              <a:latin typeface="Montserrat" panose="00000500000000000000" pitchFamily="2" charset="0"/>
            </a:rPr>
            <a:t>Modifica la clasificación y otorga total o parcialmente o </a:t>
          </a:r>
        </a:p>
        <a:p>
          <a:pPr marL="0" lvl="0" indent="0" algn="ctr" defTabSz="533400">
            <a:lnSpc>
              <a:spcPct val="90000"/>
            </a:lnSpc>
            <a:spcBef>
              <a:spcPct val="0"/>
            </a:spcBef>
            <a:spcAft>
              <a:spcPct val="35000"/>
            </a:spcAft>
            <a:buNone/>
          </a:pPr>
          <a:r>
            <a:rPr lang="es-ES" sz="1200" b="1" kern="1200" dirty="0">
              <a:latin typeface="Montserrat" panose="00000500000000000000" pitchFamily="2" charset="0"/>
            </a:rPr>
            <a:t>Revocando y concede el acceso</a:t>
          </a:r>
        </a:p>
      </dsp:txBody>
      <dsp:txXfrm>
        <a:off x="2559028" y="1049852"/>
        <a:ext cx="2552527" cy="1670607"/>
      </dsp:txXfrm>
    </dsp:sp>
    <dsp:sp modelId="{F9B2FE8D-B6C3-4242-B348-638DF926A4BB}">
      <dsp:nvSpPr>
        <dsp:cNvPr id="0" name=""/>
        <dsp:cNvSpPr/>
      </dsp:nvSpPr>
      <dsp:spPr>
        <a:xfrm>
          <a:off x="5398266" y="1047113"/>
          <a:ext cx="1807703" cy="1676085"/>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Montserrat" panose="00000500000000000000" pitchFamily="2" charset="0"/>
            </a:rPr>
            <a:t>Resolución del comité de transparencia, dando a conocerla resolución</a:t>
          </a:r>
        </a:p>
      </dsp:txBody>
      <dsp:txXfrm>
        <a:off x="5480086" y="1128933"/>
        <a:ext cx="1644063" cy="1512445"/>
      </dsp:txXfrm>
    </dsp:sp>
    <dsp:sp modelId="{000ABCEC-DC3D-45F4-9EB5-A55FE1E276E0}">
      <dsp:nvSpPr>
        <dsp:cNvPr id="0" name=""/>
        <dsp:cNvSpPr/>
      </dsp:nvSpPr>
      <dsp:spPr>
        <a:xfrm>
          <a:off x="7487811" y="1155781"/>
          <a:ext cx="3019175" cy="1508125"/>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bg1"/>
              </a:solidFill>
              <a:latin typeface="Montserrat" panose="00000500000000000000" pitchFamily="2" charset="0"/>
              <a:hlinkClick xmlns:r="http://schemas.openxmlformats.org/officeDocument/2006/relationships" r:id="" action="ppaction://hlinksldjump"/>
            </a:rPr>
            <a:t>Índice de expedientes  clasificados como reservados</a:t>
          </a:r>
          <a:endParaRPr lang="es-ES" sz="1500" kern="1200" dirty="0">
            <a:solidFill>
              <a:schemeClr val="bg1"/>
            </a:solidFill>
            <a:latin typeface="Montserrat" panose="00000500000000000000" pitchFamily="2" charset="0"/>
          </a:endParaRPr>
        </a:p>
      </dsp:txBody>
      <dsp:txXfrm>
        <a:off x="7561432" y="1229402"/>
        <a:ext cx="2871933" cy="136088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4A7FE252-D022-E41B-24E1-7BFFC5FB3086}"/>
              </a:ext>
            </a:extLst>
          </p:cNvPr>
          <p:cNvSpPr>
            <a:spLocks noGrp="1"/>
          </p:cNvSpPr>
          <p:nvPr>
            <p:ph type="dt" sz="half" idx="10"/>
          </p:nvPr>
        </p:nvSpPr>
        <p:spPr/>
        <p:txBody>
          <a:bodyPr/>
          <a:lstStyle/>
          <a:p>
            <a:fld id="{97F010DA-A70E-418E-912E-DF129B89ABA9}" type="datetimeFigureOut">
              <a:rPr lang="es-MX" smtClean="0"/>
              <a:t>10/10/2024</a:t>
            </a:fld>
            <a:endParaRPr lang="es-MX"/>
          </a:p>
        </p:txBody>
      </p:sp>
      <p:sp>
        <p:nvSpPr>
          <p:cNvPr id="5" name="Marcador de pie de página 4">
            <a:extLst>
              <a:ext uri="{FF2B5EF4-FFF2-40B4-BE49-F238E27FC236}">
                <a16:creationId xmlns:a16="http://schemas.microsoft.com/office/drawing/2014/main" id="{CCAFD72A-E307-EDA1-D7D4-E2850EB132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7E8DDC2-2173-D410-2FCF-3FB64EF933D6}"/>
              </a:ext>
            </a:extLst>
          </p:cNvPr>
          <p:cNvSpPr>
            <a:spLocks noGrp="1"/>
          </p:cNvSpPr>
          <p:nvPr>
            <p:ph type="sldNum" sz="quarter" idx="12"/>
          </p:nvPr>
        </p:nvSpPr>
        <p:spPr/>
        <p:txBody>
          <a:bodyPr/>
          <a:lstStyle/>
          <a:p>
            <a:fld id="{C2D1D721-F477-46C7-AB21-2788A235FB0F}" type="slidenum">
              <a:rPr lang="es-MX" smtClean="0"/>
              <a:t>‹Nº›</a:t>
            </a:fld>
            <a:endParaRPr lang="es-MX"/>
          </a:p>
        </p:txBody>
      </p:sp>
      <p:pic>
        <p:nvPicPr>
          <p:cNvPr id="7" name="Google Shape;50;p1" descr="Manual de Marca_Layouts-01.png">
            <a:extLst>
              <a:ext uri="{FF2B5EF4-FFF2-40B4-BE49-F238E27FC236}">
                <a16:creationId xmlns:a16="http://schemas.microsoft.com/office/drawing/2014/main" id="{9AD48800-D3E4-9605-8BAF-91230D898465}"/>
              </a:ext>
            </a:extLst>
          </p:cNvPr>
          <p:cNvPicPr preferRelativeResize="0"/>
          <p:nvPr userDrawn="1"/>
        </p:nvPicPr>
        <p:blipFill rotWithShape="1">
          <a:blip r:embed="rId2">
            <a:alphaModFix/>
          </a:blip>
          <a:srcRect/>
          <a:stretch/>
        </p:blipFill>
        <p:spPr>
          <a:xfrm>
            <a:off x="0" y="0"/>
            <a:ext cx="12192000" cy="6858000"/>
          </a:xfrm>
          <a:custGeom>
            <a:avLst/>
            <a:gdLst/>
            <a:ahLst/>
            <a:cxnLst/>
            <a:rect l="l" t="t" r="r" b="b"/>
            <a:pathLst>
              <a:path w="21600" h="21600" extrusionOk="0">
                <a:moveTo>
                  <a:pt x="0" y="0"/>
                </a:moveTo>
                <a:lnTo>
                  <a:pt x="0" y="10800"/>
                </a:lnTo>
                <a:lnTo>
                  <a:pt x="0" y="21600"/>
                </a:lnTo>
                <a:lnTo>
                  <a:pt x="10800" y="21600"/>
                </a:lnTo>
                <a:lnTo>
                  <a:pt x="21600" y="21600"/>
                </a:lnTo>
                <a:lnTo>
                  <a:pt x="21600" y="17032"/>
                </a:lnTo>
                <a:lnTo>
                  <a:pt x="21600" y="12465"/>
                </a:lnTo>
                <a:lnTo>
                  <a:pt x="20967" y="12500"/>
                </a:lnTo>
                <a:cubicBezTo>
                  <a:pt x="20086" y="12549"/>
                  <a:pt x="19430" y="12692"/>
                  <a:pt x="18641" y="13005"/>
                </a:cubicBezTo>
                <a:cubicBezTo>
                  <a:pt x="18130" y="13208"/>
                  <a:pt x="17698" y="13451"/>
                  <a:pt x="16832" y="14024"/>
                </a:cubicBezTo>
                <a:cubicBezTo>
                  <a:pt x="13821" y="16014"/>
                  <a:pt x="10868" y="17254"/>
                  <a:pt x="8344" y="17588"/>
                </a:cubicBezTo>
                <a:cubicBezTo>
                  <a:pt x="7747" y="17666"/>
                  <a:pt x="7484" y="17634"/>
                  <a:pt x="6971" y="17421"/>
                </a:cubicBezTo>
                <a:cubicBezTo>
                  <a:pt x="5357" y="16750"/>
                  <a:pt x="3925" y="15345"/>
                  <a:pt x="2773" y="13300"/>
                </a:cubicBezTo>
                <a:cubicBezTo>
                  <a:pt x="1548" y="11125"/>
                  <a:pt x="821" y="8603"/>
                  <a:pt x="558" y="5619"/>
                </a:cubicBezTo>
                <a:cubicBezTo>
                  <a:pt x="484" y="4782"/>
                  <a:pt x="484" y="2761"/>
                  <a:pt x="558" y="1926"/>
                </a:cubicBezTo>
                <a:cubicBezTo>
                  <a:pt x="602" y="1421"/>
                  <a:pt x="723" y="428"/>
                  <a:pt x="781" y="95"/>
                </a:cubicBezTo>
                <a:cubicBezTo>
                  <a:pt x="796" y="8"/>
                  <a:pt x="764" y="0"/>
                  <a:pt x="399" y="0"/>
                </a:cubicBezTo>
                <a:lnTo>
                  <a:pt x="0" y="0"/>
                </a:lnTo>
                <a:close/>
                <a:moveTo>
                  <a:pt x="17352" y="0"/>
                </a:moveTo>
                <a:lnTo>
                  <a:pt x="17368" y="122"/>
                </a:lnTo>
                <a:cubicBezTo>
                  <a:pt x="17377" y="190"/>
                  <a:pt x="17420" y="513"/>
                  <a:pt x="17464" y="841"/>
                </a:cubicBezTo>
                <a:cubicBezTo>
                  <a:pt x="17592" y="1813"/>
                  <a:pt x="17644" y="2641"/>
                  <a:pt x="17645" y="3745"/>
                </a:cubicBezTo>
                <a:cubicBezTo>
                  <a:pt x="17645" y="4297"/>
                  <a:pt x="17628" y="4993"/>
                  <a:pt x="17607" y="5291"/>
                </a:cubicBezTo>
                <a:cubicBezTo>
                  <a:pt x="17416" y="7971"/>
                  <a:pt x="16821" y="10345"/>
                  <a:pt x="15806" y="12479"/>
                </a:cubicBezTo>
                <a:cubicBezTo>
                  <a:pt x="15715" y="12670"/>
                  <a:pt x="15660" y="12812"/>
                  <a:pt x="15684" y="12795"/>
                </a:cubicBezTo>
                <a:cubicBezTo>
                  <a:pt x="17342" y="11592"/>
                  <a:pt x="19003" y="10916"/>
                  <a:pt x="20708" y="10748"/>
                </a:cubicBezTo>
                <a:cubicBezTo>
                  <a:pt x="21006" y="10718"/>
                  <a:pt x="21328" y="10693"/>
                  <a:pt x="21425" y="10692"/>
                </a:cubicBezTo>
                <a:lnTo>
                  <a:pt x="21600" y="10691"/>
                </a:lnTo>
                <a:lnTo>
                  <a:pt x="21600" y="5346"/>
                </a:lnTo>
                <a:lnTo>
                  <a:pt x="21600" y="0"/>
                </a:lnTo>
                <a:lnTo>
                  <a:pt x="19476" y="0"/>
                </a:lnTo>
                <a:lnTo>
                  <a:pt x="17352" y="0"/>
                </a:lnTo>
                <a:close/>
              </a:path>
            </a:pathLst>
          </a:custGeom>
          <a:noFill/>
          <a:ln>
            <a:noFill/>
          </a:ln>
        </p:spPr>
      </p:pic>
      <p:pic>
        <p:nvPicPr>
          <p:cNvPr id="8" name="Google Shape;51;p1" descr="Imagen 8">
            <a:extLst>
              <a:ext uri="{FF2B5EF4-FFF2-40B4-BE49-F238E27FC236}">
                <a16:creationId xmlns:a16="http://schemas.microsoft.com/office/drawing/2014/main" id="{1222E4CD-45F6-141E-8FE9-4D599B07560A}"/>
              </a:ext>
            </a:extLst>
          </p:cNvPr>
          <p:cNvPicPr preferRelativeResize="0"/>
          <p:nvPr userDrawn="1"/>
        </p:nvPicPr>
        <p:blipFill rotWithShape="1">
          <a:blip r:embed="rId3">
            <a:alphaModFix/>
          </a:blip>
          <a:srcRect l="9021" t="32411" r="9894" b="31958"/>
          <a:stretch/>
        </p:blipFill>
        <p:spPr>
          <a:xfrm>
            <a:off x="604370" y="5838874"/>
            <a:ext cx="1770485" cy="601170"/>
          </a:xfrm>
          <a:prstGeom prst="rect">
            <a:avLst/>
          </a:prstGeom>
          <a:noFill/>
          <a:ln>
            <a:noFill/>
          </a:ln>
        </p:spPr>
      </p:pic>
      <p:sp>
        <p:nvSpPr>
          <p:cNvPr id="12" name="Título 1">
            <a:extLst>
              <a:ext uri="{FF2B5EF4-FFF2-40B4-BE49-F238E27FC236}">
                <a16:creationId xmlns:a16="http://schemas.microsoft.com/office/drawing/2014/main" id="{089D9437-39D9-A3D5-3B23-EEDDA05EB912}"/>
              </a:ext>
            </a:extLst>
          </p:cNvPr>
          <p:cNvSpPr>
            <a:spLocks noGrp="1"/>
          </p:cNvSpPr>
          <p:nvPr>
            <p:ph type="ctrTitle" hasCustomPrompt="1"/>
          </p:nvPr>
        </p:nvSpPr>
        <p:spPr>
          <a:xfrm>
            <a:off x="1524000" y="381809"/>
            <a:ext cx="7969135" cy="1218391"/>
          </a:xfrm>
        </p:spPr>
        <p:txBody>
          <a:bodyPr anchor="b">
            <a:normAutofit/>
          </a:bodyPr>
          <a:lstStyle>
            <a:lvl1pPr algn="r">
              <a:defRPr sz="3500" b="1">
                <a:solidFill>
                  <a:srgbClr val="9D2449"/>
                </a:solidFill>
                <a:latin typeface="Montserrat" panose="00000500000000000000" pitchFamily="2" charset="0"/>
              </a:defRPr>
            </a:lvl1pPr>
          </a:lstStyle>
          <a:p>
            <a:r>
              <a:rPr lang="es-ES" dirty="0"/>
              <a:t>&lt;&lt; TÍTULO &gt;&gt;</a:t>
            </a:r>
            <a:endParaRPr lang="es-MX" dirty="0"/>
          </a:p>
        </p:txBody>
      </p:sp>
      <p:sp>
        <p:nvSpPr>
          <p:cNvPr id="13" name="Subtítulo 2">
            <a:extLst>
              <a:ext uri="{FF2B5EF4-FFF2-40B4-BE49-F238E27FC236}">
                <a16:creationId xmlns:a16="http://schemas.microsoft.com/office/drawing/2014/main" id="{5AC7A264-B661-899C-201B-493BEA3A0251}"/>
              </a:ext>
            </a:extLst>
          </p:cNvPr>
          <p:cNvSpPr>
            <a:spLocks noGrp="1"/>
          </p:cNvSpPr>
          <p:nvPr>
            <p:ph type="subTitle" idx="1" hasCustomPrompt="1"/>
          </p:nvPr>
        </p:nvSpPr>
        <p:spPr>
          <a:xfrm>
            <a:off x="1524000" y="1608542"/>
            <a:ext cx="7969135" cy="365125"/>
          </a:xfrm>
        </p:spPr>
        <p:txBody>
          <a:bodyPr>
            <a:normAutofit/>
          </a:bodyPr>
          <a:lstStyle>
            <a:lvl1pPr marL="0" indent="0" algn="r">
              <a:buNone/>
              <a:defRPr sz="2500" b="1">
                <a:solidFill>
                  <a:srgbClr val="B38E5D"/>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&lt;&lt; LUGAR &gt;&gt;</a:t>
            </a:r>
            <a:endParaRPr lang="es-MX" dirty="0"/>
          </a:p>
        </p:txBody>
      </p:sp>
      <p:sp>
        <p:nvSpPr>
          <p:cNvPr id="16" name="Marcador de contenido 15">
            <a:extLst>
              <a:ext uri="{FF2B5EF4-FFF2-40B4-BE49-F238E27FC236}">
                <a16:creationId xmlns:a16="http://schemas.microsoft.com/office/drawing/2014/main" id="{0E56D0D1-2DA6-2828-BFC1-DFB565392EFE}"/>
              </a:ext>
            </a:extLst>
          </p:cNvPr>
          <p:cNvSpPr>
            <a:spLocks noGrp="1"/>
          </p:cNvSpPr>
          <p:nvPr>
            <p:ph sz="quarter" idx="13" hasCustomPrompt="1"/>
          </p:nvPr>
        </p:nvSpPr>
        <p:spPr>
          <a:xfrm>
            <a:off x="1524001" y="1982009"/>
            <a:ext cx="7969134" cy="600075"/>
          </a:xfrm>
        </p:spPr>
        <p:txBody>
          <a:bodyPr>
            <a:normAutofit/>
          </a:bodyPr>
          <a:lstStyle>
            <a:lvl1pPr marL="0" indent="0" algn="r">
              <a:buNone/>
              <a:defRPr sz="2000">
                <a:latin typeface="Montserrat" panose="00000500000000000000" pitchFamily="2" charset="0"/>
              </a:defRPr>
            </a:lvl1pPr>
          </a:lstStyle>
          <a:p>
            <a:pPr lvl="0"/>
            <a:r>
              <a:rPr lang="es-MX" dirty="0"/>
              <a:t>&lt;&lt; Fecha en altas y bajas (Mes año) &gt;&gt;</a:t>
            </a:r>
          </a:p>
        </p:txBody>
      </p:sp>
      <p:pic>
        <p:nvPicPr>
          <p:cNvPr id="18" name="Imagen 17" descr="Imagen que contiene Texto&#10;&#10;Descripción generada automáticamente">
            <a:extLst>
              <a:ext uri="{FF2B5EF4-FFF2-40B4-BE49-F238E27FC236}">
                <a16:creationId xmlns:a16="http://schemas.microsoft.com/office/drawing/2014/main" id="{B59E0677-0891-0151-4BE7-F13829FF1D04}"/>
              </a:ext>
            </a:extLst>
          </p:cNvPr>
          <p:cNvPicPr>
            <a:picLocks noChangeAspect="1"/>
          </p:cNvPicPr>
          <p:nvPr userDrawn="1"/>
        </p:nvPicPr>
        <p:blipFill>
          <a:blip r:embed="rId4"/>
          <a:stretch>
            <a:fillRect/>
          </a:stretch>
        </p:blipFill>
        <p:spPr>
          <a:xfrm>
            <a:off x="8350716" y="5457931"/>
            <a:ext cx="3403639" cy="958842"/>
          </a:xfrm>
          <a:prstGeom prst="rect">
            <a:avLst/>
          </a:prstGeom>
        </p:spPr>
      </p:pic>
    </p:spTree>
    <p:extLst>
      <p:ext uri="{BB962C8B-B14F-4D97-AF65-F5344CB8AC3E}">
        <p14:creationId xmlns:p14="http://schemas.microsoft.com/office/powerpoint/2010/main" val="967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43AC3-C751-BE76-AA69-C4EF578C39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1AAF377-5A0B-B979-BB7A-993A33CC4A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057112DD-0AF2-ABCD-3709-911E39017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3B200A-AC45-FD67-B748-5D95455F16CB}"/>
              </a:ext>
            </a:extLst>
          </p:cNvPr>
          <p:cNvSpPr>
            <a:spLocks noGrp="1"/>
          </p:cNvSpPr>
          <p:nvPr>
            <p:ph type="dt" sz="half" idx="10"/>
          </p:nvPr>
        </p:nvSpPr>
        <p:spPr/>
        <p:txBody>
          <a:bodyPr/>
          <a:lstStyle/>
          <a:p>
            <a:fld id="{97F010DA-A70E-418E-912E-DF129B89ABA9}" type="datetimeFigureOut">
              <a:rPr lang="es-MX" smtClean="0"/>
              <a:t>10/10/2024</a:t>
            </a:fld>
            <a:endParaRPr lang="es-MX"/>
          </a:p>
        </p:txBody>
      </p:sp>
      <p:sp>
        <p:nvSpPr>
          <p:cNvPr id="6" name="Marcador de pie de página 5">
            <a:extLst>
              <a:ext uri="{FF2B5EF4-FFF2-40B4-BE49-F238E27FC236}">
                <a16:creationId xmlns:a16="http://schemas.microsoft.com/office/drawing/2014/main" id="{B53E55BF-8758-9B01-5D09-1EE1F73DDCF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1CF9618-3356-C783-C22D-A716925BC530}"/>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45674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DAF2FA-6BF0-02EF-5811-8F77C3B5C24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6FB3F5E-370E-595E-94A2-ECA7FF5ACF7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BBDBDB0-061C-9C81-1593-E8324FCBC5D0}"/>
              </a:ext>
            </a:extLst>
          </p:cNvPr>
          <p:cNvSpPr>
            <a:spLocks noGrp="1"/>
          </p:cNvSpPr>
          <p:nvPr>
            <p:ph type="dt" sz="half" idx="10"/>
          </p:nvPr>
        </p:nvSpPr>
        <p:spPr/>
        <p:txBody>
          <a:bodyPr/>
          <a:lstStyle/>
          <a:p>
            <a:fld id="{97F010DA-A70E-418E-912E-DF129B89ABA9}" type="datetimeFigureOut">
              <a:rPr lang="es-MX" smtClean="0"/>
              <a:t>10/10/2024</a:t>
            </a:fld>
            <a:endParaRPr lang="es-MX"/>
          </a:p>
        </p:txBody>
      </p:sp>
      <p:sp>
        <p:nvSpPr>
          <p:cNvPr id="5" name="Marcador de pie de página 4">
            <a:extLst>
              <a:ext uri="{FF2B5EF4-FFF2-40B4-BE49-F238E27FC236}">
                <a16:creationId xmlns:a16="http://schemas.microsoft.com/office/drawing/2014/main" id="{4C1757B6-1D20-C486-F013-7E2AAA6ABD2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9787404-4C8B-B740-874D-4A6B8CC9CD71}"/>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1078601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822EBAC-8AA6-ABFE-3834-053BD3D3E01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A55D613-93D7-E30B-1394-A4B745B57BA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8249D06-ACEA-391F-61A2-8C756DA6DD83}"/>
              </a:ext>
            </a:extLst>
          </p:cNvPr>
          <p:cNvSpPr>
            <a:spLocks noGrp="1"/>
          </p:cNvSpPr>
          <p:nvPr>
            <p:ph type="dt" sz="half" idx="10"/>
          </p:nvPr>
        </p:nvSpPr>
        <p:spPr/>
        <p:txBody>
          <a:bodyPr/>
          <a:lstStyle/>
          <a:p>
            <a:fld id="{97F010DA-A70E-418E-912E-DF129B89ABA9}" type="datetimeFigureOut">
              <a:rPr lang="es-MX" smtClean="0"/>
              <a:t>10/10/2024</a:t>
            </a:fld>
            <a:endParaRPr lang="es-MX"/>
          </a:p>
        </p:txBody>
      </p:sp>
      <p:sp>
        <p:nvSpPr>
          <p:cNvPr id="5" name="Marcador de pie de página 4">
            <a:extLst>
              <a:ext uri="{FF2B5EF4-FFF2-40B4-BE49-F238E27FC236}">
                <a16:creationId xmlns:a16="http://schemas.microsoft.com/office/drawing/2014/main" id="{93C82AA6-1DB2-03A3-D30D-51CFC5576E2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BB2A97A-B3A0-CC72-64A7-19FC64905D89}"/>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1613231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291" y="681037"/>
            <a:ext cx="11363419" cy="703880"/>
          </a:xfrm>
        </p:spPr>
        <p:txBody>
          <a:bodyPr>
            <a:normAutofit/>
          </a:bodyPr>
          <a:lstStyle>
            <a:lvl1pPr>
              <a:defRPr sz="2000" b="1">
                <a:solidFill>
                  <a:srgbClr val="B68400"/>
                </a:solidFill>
                <a:latin typeface="Montserrat" panose="00000500000000000000" pitchFamily="2" charset="0"/>
              </a:defRPr>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414291" y="1825625"/>
            <a:ext cx="11363419" cy="4351338"/>
          </a:xfrm>
        </p:spPr>
        <p:txBody>
          <a:bodyPr>
            <a:normAutofit/>
          </a:bodyPr>
          <a:lstStyle>
            <a:lvl1pPr>
              <a:defRPr sz="1400">
                <a:solidFill>
                  <a:srgbClr val="B68400"/>
                </a:solidFill>
                <a:latin typeface="Montserrat" panose="00000500000000000000" pitchFamily="2" charset="0"/>
              </a:defRPr>
            </a:lvl1pPr>
            <a:lvl2pPr>
              <a:defRPr sz="1400">
                <a:solidFill>
                  <a:srgbClr val="B68400"/>
                </a:solidFill>
                <a:latin typeface="Montserrat" panose="00000500000000000000" pitchFamily="2" charset="0"/>
              </a:defRPr>
            </a:lvl2pPr>
            <a:lvl3pPr>
              <a:defRPr sz="1400">
                <a:solidFill>
                  <a:srgbClr val="B68400"/>
                </a:solidFill>
                <a:latin typeface="Montserrat" panose="00000500000000000000" pitchFamily="2" charset="0"/>
              </a:defRPr>
            </a:lvl3pPr>
            <a:lvl4pPr>
              <a:defRPr sz="1400">
                <a:solidFill>
                  <a:srgbClr val="B68400"/>
                </a:solidFill>
                <a:latin typeface="Montserrat" panose="00000500000000000000" pitchFamily="2" charset="0"/>
              </a:defRPr>
            </a:lvl4pPr>
            <a:lvl5pPr>
              <a:defRPr sz="1400">
                <a:solidFill>
                  <a:srgbClr val="B68400"/>
                </a:solidFill>
                <a:latin typeface="Montserrat" panose="00000500000000000000"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414291" y="6480644"/>
            <a:ext cx="2743200" cy="365125"/>
          </a:xfrm>
        </p:spPr>
        <p:txBody>
          <a:bodyPr/>
          <a:lstStyle>
            <a:lvl1pPr>
              <a:defRPr sz="800" b="1">
                <a:solidFill>
                  <a:schemeClr val="bg1"/>
                </a:solidFill>
                <a:latin typeface="Montserrat" panose="00000500000000000000" pitchFamily="2" charset="0"/>
              </a:defRPr>
            </a:lvl1pPr>
          </a:lstStyle>
          <a:p>
            <a:fld id="{EE22B9D3-F442-4084-AC64-496F95D1BBAB}" type="datetime6">
              <a:rPr lang="es-MX" smtClean="0"/>
              <a:t>octubre de 2024</a:t>
            </a:fld>
            <a:endParaRPr lang="es-MX" dirty="0"/>
          </a:p>
        </p:txBody>
      </p:sp>
      <p:sp>
        <p:nvSpPr>
          <p:cNvPr id="5" name="Footer Placeholder 4"/>
          <p:cNvSpPr>
            <a:spLocks noGrp="1"/>
          </p:cNvSpPr>
          <p:nvPr>
            <p:ph type="ftr" sz="quarter" idx="11"/>
          </p:nvPr>
        </p:nvSpPr>
        <p:spPr>
          <a:xfrm>
            <a:off x="4038600" y="6480644"/>
            <a:ext cx="4114800" cy="365125"/>
          </a:xfrm>
        </p:spPr>
        <p:txBody>
          <a:bodyPr/>
          <a:lstStyle>
            <a:lvl1pPr>
              <a:defRPr sz="800" b="1">
                <a:solidFill>
                  <a:schemeClr val="bg1"/>
                </a:solidFill>
                <a:latin typeface="Montserrat" panose="00000500000000000000" pitchFamily="2" charset="0"/>
              </a:defRPr>
            </a:lvl1pPr>
          </a:lstStyle>
          <a:p>
            <a:endParaRPr lang="es-MX"/>
          </a:p>
        </p:txBody>
      </p:sp>
      <p:sp>
        <p:nvSpPr>
          <p:cNvPr id="6" name="Slide Number Placeholder 5"/>
          <p:cNvSpPr>
            <a:spLocks noGrp="1"/>
          </p:cNvSpPr>
          <p:nvPr>
            <p:ph type="sldNum" sz="quarter" idx="12"/>
          </p:nvPr>
        </p:nvSpPr>
        <p:spPr>
          <a:xfrm>
            <a:off x="9034509" y="6480644"/>
            <a:ext cx="2743200" cy="365125"/>
          </a:xfrm>
        </p:spPr>
        <p:txBody>
          <a:bodyPr/>
          <a:lstStyle>
            <a:lvl1pPr>
              <a:defRPr sz="800" b="1">
                <a:solidFill>
                  <a:schemeClr val="bg1"/>
                </a:solidFill>
                <a:latin typeface="Montserrat" panose="00000500000000000000" pitchFamily="2" charset="0"/>
              </a:defRPr>
            </a:lvl1pPr>
          </a:lstStyle>
          <a:p>
            <a:fld id="{0EC1F730-D5CE-436A-B62D-4BC9B71028F4}" type="slidenum">
              <a:rPr lang="es-MX" smtClean="0"/>
              <a:pPr/>
              <a:t>‹Nº›</a:t>
            </a:fld>
            <a:endParaRPr lang="es-MX"/>
          </a:p>
        </p:txBody>
      </p:sp>
    </p:spTree>
    <p:extLst>
      <p:ext uri="{BB962C8B-B14F-4D97-AF65-F5344CB8AC3E}">
        <p14:creationId xmlns:p14="http://schemas.microsoft.com/office/powerpoint/2010/main" val="111147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Google Shape;61;p2" descr="Manual de Marca_Layouts-03.png">
            <a:extLst>
              <a:ext uri="{FF2B5EF4-FFF2-40B4-BE49-F238E27FC236}">
                <a16:creationId xmlns:a16="http://schemas.microsoft.com/office/drawing/2014/main" id="{32964080-15A3-D8DF-7985-34D700E12722}"/>
              </a:ext>
            </a:extLst>
          </p:cNvPr>
          <p:cNvPicPr preferRelativeResize="0"/>
          <p:nvPr userDrawn="1"/>
        </p:nvPicPr>
        <p:blipFill rotWithShape="1">
          <a:blip r:embed="rId2">
            <a:alphaModFix/>
          </a:blip>
          <a:srcRect/>
          <a:stretch/>
        </p:blipFill>
        <p:spPr>
          <a:xfrm>
            <a:off x="1974" y="-1"/>
            <a:ext cx="12188052" cy="6858000"/>
          </a:xfrm>
          <a:prstGeom prst="rect">
            <a:avLst/>
          </a:prstGeom>
          <a:noFill/>
          <a:ln>
            <a:noFill/>
          </a:ln>
        </p:spPr>
      </p:pic>
      <p:sp>
        <p:nvSpPr>
          <p:cNvPr id="2" name="Título 1">
            <a:extLst>
              <a:ext uri="{FF2B5EF4-FFF2-40B4-BE49-F238E27FC236}">
                <a16:creationId xmlns:a16="http://schemas.microsoft.com/office/drawing/2014/main" id="{555911EE-2817-8985-2202-D755658577FF}"/>
              </a:ext>
            </a:extLst>
          </p:cNvPr>
          <p:cNvSpPr>
            <a:spLocks noGrp="1"/>
          </p:cNvSpPr>
          <p:nvPr>
            <p:ph type="title" hasCustomPrompt="1"/>
          </p:nvPr>
        </p:nvSpPr>
        <p:spPr>
          <a:xfrm>
            <a:off x="838200" y="365125"/>
            <a:ext cx="10515600" cy="779464"/>
          </a:xfrm>
        </p:spPr>
        <p:txBody>
          <a:bodyPr anchor="b">
            <a:normAutofit/>
          </a:bodyPr>
          <a:lstStyle>
            <a:lvl1pP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a:extLst>
              <a:ext uri="{FF2B5EF4-FFF2-40B4-BE49-F238E27FC236}">
                <a16:creationId xmlns:a16="http://schemas.microsoft.com/office/drawing/2014/main" id="{124EF4C7-CBA4-FEBC-1275-9B20B0ACEAE9}"/>
              </a:ext>
            </a:extLst>
          </p:cNvPr>
          <p:cNvSpPr>
            <a:spLocks noGrp="1"/>
          </p:cNvSpPr>
          <p:nvPr>
            <p:ph idx="1" hasCustomPrompt="1"/>
          </p:nvPr>
        </p:nvSpPr>
        <p:spPr>
          <a:xfrm>
            <a:off x="838200" y="1825625"/>
            <a:ext cx="10515600" cy="3770652"/>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a:extLst>
              <a:ext uri="{FF2B5EF4-FFF2-40B4-BE49-F238E27FC236}">
                <a16:creationId xmlns:a16="http://schemas.microsoft.com/office/drawing/2014/main" id="{4866E7B6-2E69-3C08-E148-FC1F1E2C331D}"/>
              </a:ext>
            </a:extLst>
          </p:cNvPr>
          <p:cNvSpPr>
            <a:spLocks noGrp="1"/>
          </p:cNvSpPr>
          <p:nvPr>
            <p:ph type="dt" sz="half" idx="10"/>
          </p:nvPr>
        </p:nvSpPr>
        <p:spPr/>
        <p:txBody>
          <a:bodyPr/>
          <a:lstStyle/>
          <a:p>
            <a:fld id="{97F010DA-A70E-418E-912E-DF129B89ABA9}" type="datetimeFigureOut">
              <a:rPr lang="es-MX" smtClean="0"/>
              <a:t>10/10/2024</a:t>
            </a:fld>
            <a:endParaRPr lang="es-MX"/>
          </a:p>
        </p:txBody>
      </p:sp>
      <p:sp>
        <p:nvSpPr>
          <p:cNvPr id="5" name="Marcador de pie de página 4">
            <a:extLst>
              <a:ext uri="{FF2B5EF4-FFF2-40B4-BE49-F238E27FC236}">
                <a16:creationId xmlns:a16="http://schemas.microsoft.com/office/drawing/2014/main" id="{404734AB-2522-C16E-C5F2-6384843364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BD470F7-56F4-A12E-DEC8-B68F65F07E6D}"/>
              </a:ext>
            </a:extLst>
          </p:cNvPr>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a:extLst>
              <a:ext uri="{FF2B5EF4-FFF2-40B4-BE49-F238E27FC236}">
                <a16:creationId xmlns:a16="http://schemas.microsoft.com/office/drawing/2014/main" id="{6CCA0898-9E4D-AD82-6EBD-331603392A4B}"/>
              </a:ext>
            </a:extLst>
          </p:cNvPr>
          <p:cNvSpPr>
            <a:spLocks noGrp="1"/>
          </p:cNvSpPr>
          <p:nvPr>
            <p:ph sz="quarter" idx="13" hasCustomPrompt="1"/>
          </p:nvPr>
        </p:nvSpPr>
        <p:spPr>
          <a:xfrm>
            <a:off x="838200" y="1171522"/>
            <a:ext cx="10515600" cy="461962"/>
          </a:xfrm>
        </p:spPr>
        <p:txBody>
          <a:bodyPr>
            <a:noAutofit/>
          </a:bodyPr>
          <a:lstStyle>
            <a:lvl1pPr marL="0" indent="0">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pic>
        <p:nvPicPr>
          <p:cNvPr id="12" name="Imagen 11" descr="Imagen que contiene Texto&#10;&#10;Descripción generada automáticamente">
            <a:extLst>
              <a:ext uri="{FF2B5EF4-FFF2-40B4-BE49-F238E27FC236}">
                <a16:creationId xmlns:a16="http://schemas.microsoft.com/office/drawing/2014/main" id="{66261537-641A-1E1A-4C37-D594D1AC90A2}"/>
              </a:ext>
            </a:extLst>
          </p:cNvPr>
          <p:cNvPicPr>
            <a:picLocks noChangeAspect="1"/>
          </p:cNvPicPr>
          <p:nvPr userDrawn="1"/>
        </p:nvPicPr>
        <p:blipFill>
          <a:blip r:embed="rId3"/>
          <a:stretch>
            <a:fillRect/>
          </a:stretch>
        </p:blipFill>
        <p:spPr>
          <a:xfrm>
            <a:off x="8672768" y="5732801"/>
            <a:ext cx="2540183" cy="715597"/>
          </a:xfrm>
          <a:prstGeom prst="rect">
            <a:avLst/>
          </a:prstGeom>
        </p:spPr>
      </p:pic>
    </p:spTree>
    <p:extLst>
      <p:ext uri="{BB962C8B-B14F-4D97-AF65-F5344CB8AC3E}">
        <p14:creationId xmlns:p14="http://schemas.microsoft.com/office/powerpoint/2010/main" val="3439448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9" name="Google Shape;69;p3" descr="Manual de Marca_Layouts-02.png">
            <a:extLst>
              <a:ext uri="{FF2B5EF4-FFF2-40B4-BE49-F238E27FC236}">
                <a16:creationId xmlns:a16="http://schemas.microsoft.com/office/drawing/2014/main" id="{1F52339D-629C-C25A-2A4E-C4A75F1EBDA5}"/>
              </a:ext>
            </a:extLst>
          </p:cNvPr>
          <p:cNvPicPr preferRelativeResize="0"/>
          <p:nvPr userDrawn="1"/>
        </p:nvPicPr>
        <p:blipFill rotWithShape="1">
          <a:blip r:embed="rId2">
            <a:alphaModFix/>
          </a:blip>
          <a:srcRect/>
          <a:stretch/>
        </p:blipFill>
        <p:spPr>
          <a:xfrm>
            <a:off x="1974" y="0"/>
            <a:ext cx="12188052" cy="6858001"/>
          </a:xfrm>
          <a:prstGeom prst="rect">
            <a:avLst/>
          </a:prstGeom>
          <a:noFill/>
          <a:ln>
            <a:noFill/>
          </a:ln>
        </p:spPr>
      </p:pic>
      <p:sp>
        <p:nvSpPr>
          <p:cNvPr id="2" name="Título 1">
            <a:extLst>
              <a:ext uri="{FF2B5EF4-FFF2-40B4-BE49-F238E27FC236}">
                <a16:creationId xmlns:a16="http://schemas.microsoft.com/office/drawing/2014/main" id="{555911EE-2817-8985-2202-D755658577FF}"/>
              </a:ext>
            </a:extLst>
          </p:cNvPr>
          <p:cNvSpPr>
            <a:spLocks noGrp="1"/>
          </p:cNvSpPr>
          <p:nvPr>
            <p:ph type="title" hasCustomPrompt="1"/>
          </p:nvPr>
        </p:nvSpPr>
        <p:spPr>
          <a:xfrm>
            <a:off x="3581400" y="365125"/>
            <a:ext cx="7772400" cy="779464"/>
          </a:xfrm>
        </p:spPr>
        <p:txBody>
          <a:bodyPr anchor="b">
            <a:normAutofit/>
          </a:bodyPr>
          <a:lstStyle>
            <a:lvl1pPr algn="r">
              <a:defRPr sz="3200" b="1">
                <a:solidFill>
                  <a:srgbClr val="9D2449"/>
                </a:solidFill>
                <a:latin typeface="Montserrat" panose="00000500000000000000" pitchFamily="2" charset="0"/>
              </a:defRPr>
            </a:lvl1pPr>
          </a:lstStyle>
          <a:p>
            <a:r>
              <a:rPr lang="es-ES" dirty="0"/>
              <a:t>&lt;&lt; TÍTULO &gt;&gt;</a:t>
            </a:r>
            <a:endParaRPr lang="es-MX" dirty="0"/>
          </a:p>
        </p:txBody>
      </p:sp>
      <p:sp>
        <p:nvSpPr>
          <p:cNvPr id="3" name="Marcador de contenido 2">
            <a:extLst>
              <a:ext uri="{FF2B5EF4-FFF2-40B4-BE49-F238E27FC236}">
                <a16:creationId xmlns:a16="http://schemas.microsoft.com/office/drawing/2014/main" id="{124EF4C7-CBA4-FEBC-1275-9B20B0ACEAE9}"/>
              </a:ext>
            </a:extLst>
          </p:cNvPr>
          <p:cNvSpPr>
            <a:spLocks noGrp="1"/>
          </p:cNvSpPr>
          <p:nvPr>
            <p:ph idx="1" hasCustomPrompt="1"/>
          </p:nvPr>
        </p:nvSpPr>
        <p:spPr>
          <a:xfrm>
            <a:off x="3581400" y="1825625"/>
            <a:ext cx="7772400" cy="4351338"/>
          </a:xfrm>
        </p:spPr>
        <p:txBody>
          <a:bodyPr>
            <a:normAutofit/>
          </a:bodyPr>
          <a:lstStyle>
            <a:lvl1pPr marL="0" indent="0" algn="just">
              <a:buNone/>
              <a:defRPr sz="18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vl4pPr>
              <a:defRPr sz="2000">
                <a:latin typeface="Montserrat" panose="00000500000000000000" pitchFamily="2" charset="0"/>
              </a:defRPr>
            </a:lvl4pPr>
            <a:lvl5pPr>
              <a:defRPr sz="2000">
                <a:latin typeface="Montserrat" panose="00000500000000000000" pitchFamily="2" charset="0"/>
              </a:defRPr>
            </a:lvl5pPr>
          </a:lstStyle>
          <a:p>
            <a:pPr lvl="0"/>
            <a:r>
              <a:rPr lang="es-MX" dirty="0"/>
              <a:t>&lt;&lt; Cuerpo &gt;&gt;</a:t>
            </a:r>
          </a:p>
        </p:txBody>
      </p:sp>
      <p:sp>
        <p:nvSpPr>
          <p:cNvPr id="4" name="Marcador de fecha 3">
            <a:extLst>
              <a:ext uri="{FF2B5EF4-FFF2-40B4-BE49-F238E27FC236}">
                <a16:creationId xmlns:a16="http://schemas.microsoft.com/office/drawing/2014/main" id="{4866E7B6-2E69-3C08-E148-FC1F1E2C331D}"/>
              </a:ext>
            </a:extLst>
          </p:cNvPr>
          <p:cNvSpPr>
            <a:spLocks noGrp="1"/>
          </p:cNvSpPr>
          <p:nvPr>
            <p:ph type="dt" sz="half" idx="10"/>
          </p:nvPr>
        </p:nvSpPr>
        <p:spPr/>
        <p:txBody>
          <a:bodyPr/>
          <a:lstStyle/>
          <a:p>
            <a:fld id="{97F010DA-A70E-418E-912E-DF129B89ABA9}" type="datetimeFigureOut">
              <a:rPr lang="es-MX" smtClean="0"/>
              <a:t>10/10/2024</a:t>
            </a:fld>
            <a:endParaRPr lang="es-MX"/>
          </a:p>
        </p:txBody>
      </p:sp>
      <p:sp>
        <p:nvSpPr>
          <p:cNvPr id="5" name="Marcador de pie de página 4">
            <a:extLst>
              <a:ext uri="{FF2B5EF4-FFF2-40B4-BE49-F238E27FC236}">
                <a16:creationId xmlns:a16="http://schemas.microsoft.com/office/drawing/2014/main" id="{404734AB-2522-C16E-C5F2-6384843364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BD470F7-56F4-A12E-DEC8-B68F65F07E6D}"/>
              </a:ext>
            </a:extLst>
          </p:cNvPr>
          <p:cNvSpPr>
            <a:spLocks noGrp="1"/>
          </p:cNvSpPr>
          <p:nvPr>
            <p:ph type="sldNum" sz="quarter" idx="12"/>
          </p:nvPr>
        </p:nvSpPr>
        <p:spPr/>
        <p:txBody>
          <a:bodyPr/>
          <a:lstStyle/>
          <a:p>
            <a:fld id="{C2D1D721-F477-46C7-AB21-2788A235FB0F}" type="slidenum">
              <a:rPr lang="es-MX" smtClean="0"/>
              <a:t>‹Nº›</a:t>
            </a:fld>
            <a:endParaRPr lang="es-MX"/>
          </a:p>
        </p:txBody>
      </p:sp>
      <p:sp>
        <p:nvSpPr>
          <p:cNvPr id="10" name="Marcador de contenido 9">
            <a:extLst>
              <a:ext uri="{FF2B5EF4-FFF2-40B4-BE49-F238E27FC236}">
                <a16:creationId xmlns:a16="http://schemas.microsoft.com/office/drawing/2014/main" id="{6CCA0898-9E4D-AD82-6EBD-331603392A4B}"/>
              </a:ext>
            </a:extLst>
          </p:cNvPr>
          <p:cNvSpPr>
            <a:spLocks noGrp="1"/>
          </p:cNvSpPr>
          <p:nvPr>
            <p:ph sz="quarter" idx="13" hasCustomPrompt="1"/>
          </p:nvPr>
        </p:nvSpPr>
        <p:spPr>
          <a:xfrm>
            <a:off x="3581400" y="1171522"/>
            <a:ext cx="7772400" cy="461962"/>
          </a:xfrm>
        </p:spPr>
        <p:txBody>
          <a:bodyPr>
            <a:noAutofit/>
          </a:bodyPr>
          <a:lstStyle>
            <a:lvl1pPr marL="0" indent="0" algn="r">
              <a:buNone/>
              <a:defRPr sz="2500" b="1">
                <a:solidFill>
                  <a:srgbClr val="B38E5D"/>
                </a:solidFill>
                <a:latin typeface="Montserrat" panose="00000500000000000000" pitchFamily="2" charset="0"/>
              </a:defRPr>
            </a:lvl1pPr>
            <a:lvl2pPr>
              <a:defRPr sz="2500" b="1">
                <a:solidFill>
                  <a:srgbClr val="B38E5D"/>
                </a:solidFill>
                <a:latin typeface="Montserrat" panose="00000500000000000000" pitchFamily="2" charset="0"/>
              </a:defRPr>
            </a:lvl2pPr>
            <a:lvl3pPr>
              <a:defRPr sz="2500" b="1">
                <a:solidFill>
                  <a:srgbClr val="B38E5D"/>
                </a:solidFill>
                <a:latin typeface="Montserrat" panose="00000500000000000000" pitchFamily="2" charset="0"/>
              </a:defRPr>
            </a:lvl3pPr>
            <a:lvl4pPr>
              <a:defRPr sz="2500" b="1">
                <a:solidFill>
                  <a:srgbClr val="B38E5D"/>
                </a:solidFill>
                <a:latin typeface="Montserrat" panose="00000500000000000000" pitchFamily="2" charset="0"/>
              </a:defRPr>
            </a:lvl4pPr>
            <a:lvl5pPr>
              <a:defRPr sz="2500" b="1">
                <a:solidFill>
                  <a:srgbClr val="B38E5D"/>
                </a:solidFill>
                <a:latin typeface="Montserrat" panose="00000500000000000000" pitchFamily="2" charset="0"/>
              </a:defRPr>
            </a:lvl5pPr>
          </a:lstStyle>
          <a:p>
            <a:pPr lvl="0"/>
            <a:r>
              <a:rPr lang="es-MX" dirty="0"/>
              <a:t>&lt;&lt; SUBTÍTULO &gt;&gt;</a:t>
            </a:r>
          </a:p>
        </p:txBody>
      </p:sp>
    </p:spTree>
    <p:extLst>
      <p:ext uri="{BB962C8B-B14F-4D97-AF65-F5344CB8AC3E}">
        <p14:creationId xmlns:p14="http://schemas.microsoft.com/office/powerpoint/2010/main" val="109128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D51AE7-46D9-13C4-996B-F69015CDF74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1788557-7DB7-D474-9B2D-558BDA5CB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54678B-3340-6912-CAAA-5BB2570F9243}"/>
              </a:ext>
            </a:extLst>
          </p:cNvPr>
          <p:cNvSpPr>
            <a:spLocks noGrp="1"/>
          </p:cNvSpPr>
          <p:nvPr>
            <p:ph type="dt" sz="half" idx="10"/>
          </p:nvPr>
        </p:nvSpPr>
        <p:spPr/>
        <p:txBody>
          <a:bodyPr/>
          <a:lstStyle/>
          <a:p>
            <a:fld id="{97F010DA-A70E-418E-912E-DF129B89ABA9}" type="datetimeFigureOut">
              <a:rPr lang="es-MX" smtClean="0"/>
              <a:t>10/10/2024</a:t>
            </a:fld>
            <a:endParaRPr lang="es-MX"/>
          </a:p>
        </p:txBody>
      </p:sp>
      <p:sp>
        <p:nvSpPr>
          <p:cNvPr id="5" name="Marcador de pie de página 4">
            <a:extLst>
              <a:ext uri="{FF2B5EF4-FFF2-40B4-BE49-F238E27FC236}">
                <a16:creationId xmlns:a16="http://schemas.microsoft.com/office/drawing/2014/main" id="{C6785B35-528A-9A08-0EE8-F92293CBCD5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D59454A-1F67-CF6E-71F6-BD06DAFA9E0A}"/>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156979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AB06EA-0B12-F0E9-F560-A7AE133EBA5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51C802D-172C-82C2-633D-9F8A8FDFC85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72DB9952-4301-CD02-8D69-1C28ED0E267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8C924E2-A6E4-F2E8-406E-F5D32C4475B7}"/>
              </a:ext>
            </a:extLst>
          </p:cNvPr>
          <p:cNvSpPr>
            <a:spLocks noGrp="1"/>
          </p:cNvSpPr>
          <p:nvPr>
            <p:ph type="dt" sz="half" idx="10"/>
          </p:nvPr>
        </p:nvSpPr>
        <p:spPr/>
        <p:txBody>
          <a:bodyPr/>
          <a:lstStyle/>
          <a:p>
            <a:fld id="{97F010DA-A70E-418E-912E-DF129B89ABA9}" type="datetimeFigureOut">
              <a:rPr lang="es-MX" smtClean="0"/>
              <a:t>10/10/2024</a:t>
            </a:fld>
            <a:endParaRPr lang="es-MX"/>
          </a:p>
        </p:txBody>
      </p:sp>
      <p:sp>
        <p:nvSpPr>
          <p:cNvPr id="6" name="Marcador de pie de página 5">
            <a:extLst>
              <a:ext uri="{FF2B5EF4-FFF2-40B4-BE49-F238E27FC236}">
                <a16:creationId xmlns:a16="http://schemas.microsoft.com/office/drawing/2014/main" id="{8AB60B9D-40FE-A518-8B2E-4873FB67E8E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12F1CEF-1EB4-2B13-CA8B-3515F75A55FA}"/>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317664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33B1F0-3315-D8C0-3710-16D60EA8407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3DAB5FA-51B3-37FD-DBD2-F7EB7B8DB6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E7CB456-C96A-42A0-8C4C-1EC17216D3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E5F10AF8-FFD2-4FD3-66C7-00D0797ED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9228A4-EBCC-4A7E-985E-505408C0DFA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DEF234EB-F4DE-B17F-E366-B394B13642CB}"/>
              </a:ext>
            </a:extLst>
          </p:cNvPr>
          <p:cNvSpPr>
            <a:spLocks noGrp="1"/>
          </p:cNvSpPr>
          <p:nvPr>
            <p:ph type="dt" sz="half" idx="10"/>
          </p:nvPr>
        </p:nvSpPr>
        <p:spPr/>
        <p:txBody>
          <a:bodyPr/>
          <a:lstStyle/>
          <a:p>
            <a:fld id="{97F010DA-A70E-418E-912E-DF129B89ABA9}" type="datetimeFigureOut">
              <a:rPr lang="es-MX" smtClean="0"/>
              <a:t>10/10/2024</a:t>
            </a:fld>
            <a:endParaRPr lang="es-MX"/>
          </a:p>
        </p:txBody>
      </p:sp>
      <p:sp>
        <p:nvSpPr>
          <p:cNvPr id="8" name="Marcador de pie de página 7">
            <a:extLst>
              <a:ext uri="{FF2B5EF4-FFF2-40B4-BE49-F238E27FC236}">
                <a16:creationId xmlns:a16="http://schemas.microsoft.com/office/drawing/2014/main" id="{62F4857D-C85B-AB5E-2B6F-86716BBDFA1E}"/>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F0BF595-3655-30C5-7951-F3F35F71376E}"/>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309730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7BA25-99F2-C9CA-0FAD-69726E7DBD1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7948CA86-E378-9165-36FB-78989E0FAB61}"/>
              </a:ext>
            </a:extLst>
          </p:cNvPr>
          <p:cNvSpPr>
            <a:spLocks noGrp="1"/>
          </p:cNvSpPr>
          <p:nvPr>
            <p:ph type="dt" sz="half" idx="10"/>
          </p:nvPr>
        </p:nvSpPr>
        <p:spPr/>
        <p:txBody>
          <a:bodyPr/>
          <a:lstStyle/>
          <a:p>
            <a:fld id="{97F010DA-A70E-418E-912E-DF129B89ABA9}" type="datetimeFigureOut">
              <a:rPr lang="es-MX" smtClean="0"/>
              <a:t>10/10/2024</a:t>
            </a:fld>
            <a:endParaRPr lang="es-MX"/>
          </a:p>
        </p:txBody>
      </p:sp>
      <p:sp>
        <p:nvSpPr>
          <p:cNvPr id="4" name="Marcador de pie de página 3">
            <a:extLst>
              <a:ext uri="{FF2B5EF4-FFF2-40B4-BE49-F238E27FC236}">
                <a16:creationId xmlns:a16="http://schemas.microsoft.com/office/drawing/2014/main" id="{FE3F4E40-6A8B-A5E0-3E25-D56F73988EF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8FAEB045-953A-DA8F-E2F5-84C87638E0A0}"/>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459901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8808B9-5D4F-4810-F8E3-E8548D290C70}"/>
              </a:ext>
            </a:extLst>
          </p:cNvPr>
          <p:cNvSpPr>
            <a:spLocks noGrp="1"/>
          </p:cNvSpPr>
          <p:nvPr>
            <p:ph type="dt" sz="half" idx="10"/>
          </p:nvPr>
        </p:nvSpPr>
        <p:spPr/>
        <p:txBody>
          <a:bodyPr/>
          <a:lstStyle/>
          <a:p>
            <a:fld id="{97F010DA-A70E-418E-912E-DF129B89ABA9}" type="datetimeFigureOut">
              <a:rPr lang="es-MX" smtClean="0"/>
              <a:t>10/10/2024</a:t>
            </a:fld>
            <a:endParaRPr lang="es-MX"/>
          </a:p>
        </p:txBody>
      </p:sp>
      <p:sp>
        <p:nvSpPr>
          <p:cNvPr id="3" name="Marcador de pie de página 2">
            <a:extLst>
              <a:ext uri="{FF2B5EF4-FFF2-40B4-BE49-F238E27FC236}">
                <a16:creationId xmlns:a16="http://schemas.microsoft.com/office/drawing/2014/main" id="{23793868-5FE1-D49D-EFAE-6090DF6B9BE8}"/>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CF865B8-A741-5327-472F-C97F9FE7D476}"/>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354118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4EF12B-984B-D9D0-EE70-A0DAD64F85F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7BC5C0C-6372-4B1E-A881-A0AAC2B4A8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1B39034A-E03F-E550-8D6E-EE68915C6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263FFBA-F825-20AB-13FE-DF984EC85161}"/>
              </a:ext>
            </a:extLst>
          </p:cNvPr>
          <p:cNvSpPr>
            <a:spLocks noGrp="1"/>
          </p:cNvSpPr>
          <p:nvPr>
            <p:ph type="dt" sz="half" idx="10"/>
          </p:nvPr>
        </p:nvSpPr>
        <p:spPr/>
        <p:txBody>
          <a:bodyPr/>
          <a:lstStyle/>
          <a:p>
            <a:fld id="{97F010DA-A70E-418E-912E-DF129B89ABA9}" type="datetimeFigureOut">
              <a:rPr lang="es-MX" smtClean="0"/>
              <a:t>10/10/2024</a:t>
            </a:fld>
            <a:endParaRPr lang="es-MX"/>
          </a:p>
        </p:txBody>
      </p:sp>
      <p:sp>
        <p:nvSpPr>
          <p:cNvPr id="6" name="Marcador de pie de página 5">
            <a:extLst>
              <a:ext uri="{FF2B5EF4-FFF2-40B4-BE49-F238E27FC236}">
                <a16:creationId xmlns:a16="http://schemas.microsoft.com/office/drawing/2014/main" id="{C73832BD-5D57-E81A-F56D-94C6C47A7BC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F5FA4B8-CAB0-AF66-480E-9D2933D1EFAB}"/>
              </a:ext>
            </a:extLst>
          </p:cNvPr>
          <p:cNvSpPr>
            <a:spLocks noGrp="1"/>
          </p:cNvSpPr>
          <p:nvPr>
            <p:ph type="sldNum" sz="quarter" idx="12"/>
          </p:nvPr>
        </p:nvSpPr>
        <p:spPr/>
        <p:txBody>
          <a:bodyPr/>
          <a:lstStyle/>
          <a:p>
            <a:fld id="{C2D1D721-F477-46C7-AB21-2788A235FB0F}" type="slidenum">
              <a:rPr lang="es-MX" smtClean="0"/>
              <a:t>‹Nº›</a:t>
            </a:fld>
            <a:endParaRPr lang="es-MX"/>
          </a:p>
        </p:txBody>
      </p:sp>
    </p:spTree>
    <p:extLst>
      <p:ext uri="{BB962C8B-B14F-4D97-AF65-F5344CB8AC3E}">
        <p14:creationId xmlns:p14="http://schemas.microsoft.com/office/powerpoint/2010/main" val="65205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79A979-BB42-32C6-151E-0A4125A60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C6D96CF-B26E-E50E-8EEB-9EEF29EA1E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269CFBF-F266-8642-4A3F-A093A6073F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010DA-A70E-418E-912E-DF129B89ABA9}" type="datetimeFigureOut">
              <a:rPr lang="es-MX" smtClean="0"/>
              <a:t>10/10/2024</a:t>
            </a:fld>
            <a:endParaRPr lang="es-MX"/>
          </a:p>
        </p:txBody>
      </p:sp>
      <p:sp>
        <p:nvSpPr>
          <p:cNvPr id="5" name="Marcador de pie de página 4">
            <a:extLst>
              <a:ext uri="{FF2B5EF4-FFF2-40B4-BE49-F238E27FC236}">
                <a16:creationId xmlns:a16="http://schemas.microsoft.com/office/drawing/2014/main" id="{7B09C67E-11FB-E155-FE3E-B073D3768A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1A52B412-E2DF-DBCD-936D-494885D79D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1D721-F477-46C7-AB21-2788A235FB0F}" type="slidenum">
              <a:rPr lang="es-MX" smtClean="0"/>
              <a:t>‹Nº›</a:t>
            </a:fld>
            <a:endParaRPr lang="es-MX"/>
          </a:p>
        </p:txBody>
      </p:sp>
    </p:spTree>
    <p:extLst>
      <p:ext uri="{BB962C8B-B14F-4D97-AF65-F5344CB8AC3E}">
        <p14:creationId xmlns:p14="http://schemas.microsoft.com/office/powerpoint/2010/main" val="214645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5.jpg"/><Relationship Id="rId13" Type="http://schemas.openxmlformats.org/officeDocument/2006/relationships/image" Target="../media/image30.jpg"/><Relationship Id="rId3" Type="http://schemas.openxmlformats.org/officeDocument/2006/relationships/image" Target="../media/image20.jp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jpg"/><Relationship Id="rId5" Type="http://schemas.openxmlformats.org/officeDocument/2006/relationships/image" Target="../media/image22.jpg"/><Relationship Id="rId15" Type="http://schemas.openxmlformats.org/officeDocument/2006/relationships/image" Target="../media/image32.jpg"/><Relationship Id="rId10" Type="http://schemas.openxmlformats.org/officeDocument/2006/relationships/image" Target="../media/image27.jpg"/><Relationship Id="rId4" Type="http://schemas.openxmlformats.org/officeDocument/2006/relationships/image" Target="../media/image21.jpg"/><Relationship Id="rId9" Type="http://schemas.openxmlformats.org/officeDocument/2006/relationships/image" Target="../media/image26.png"/><Relationship Id="rId14"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jp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jpg"/><Relationship Id="rId2" Type="http://schemas.openxmlformats.org/officeDocument/2006/relationships/image" Target="../media/image35.png"/><Relationship Id="rId16" Type="http://schemas.openxmlformats.org/officeDocument/2006/relationships/image" Target="../media/image49.jpg"/><Relationship Id="rId20" Type="http://schemas.openxmlformats.org/officeDocument/2006/relationships/image" Target="../media/image53.jp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jp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544418" y="555439"/>
            <a:ext cx="6096000" cy="1138773"/>
          </a:xfrm>
          <a:prstGeom prst="rect">
            <a:avLst/>
          </a:prstGeom>
        </p:spPr>
        <p:txBody>
          <a:bodyPr>
            <a:spAutoFit/>
          </a:bodyPr>
          <a:lstStyle/>
          <a:p>
            <a:pPr algn="ctr"/>
            <a:r>
              <a:rPr lang="es-MX" sz="3200" b="1" dirty="0">
                <a:solidFill>
                  <a:srgbClr val="9D2449"/>
                </a:solidFill>
                <a:latin typeface="Montserrat" panose="00000500000000000000" pitchFamily="2" charset="0"/>
              </a:rPr>
              <a:t>LINK DE REGISTRO</a:t>
            </a:r>
            <a:endParaRPr lang="es-MX" sz="3200" dirty="0">
              <a:latin typeface="Montserrat" panose="00000500000000000000" pitchFamily="2" charset="0"/>
            </a:endParaRPr>
          </a:p>
          <a:p>
            <a:br>
              <a:rPr lang="es-MX" dirty="0"/>
            </a:br>
            <a:endParaRPr lang="es-MX" dirty="0"/>
          </a:p>
        </p:txBody>
      </p:sp>
      <p:sp>
        <p:nvSpPr>
          <p:cNvPr id="9" name="Rectángulo 8"/>
          <p:cNvSpPr/>
          <p:nvPr/>
        </p:nvSpPr>
        <p:spPr>
          <a:xfrm>
            <a:off x="2544418" y="1124825"/>
            <a:ext cx="6096000" cy="954107"/>
          </a:xfrm>
          <a:prstGeom prst="rect">
            <a:avLst/>
          </a:prstGeom>
        </p:spPr>
        <p:txBody>
          <a:bodyPr>
            <a:spAutoFit/>
          </a:bodyPr>
          <a:lstStyle/>
          <a:p>
            <a:pPr algn="ctr"/>
            <a:r>
              <a:rPr lang="es-MX" sz="2000" b="1" dirty="0">
                <a:solidFill>
                  <a:srgbClr val="BE8300"/>
                </a:solidFill>
                <a:latin typeface="Montserrat" panose="00000500000000000000" pitchFamily="2" charset="0"/>
              </a:rPr>
              <a:t>https://forms.gle/nDaNqg5XVPAPnpgbA</a:t>
            </a:r>
            <a:endParaRPr lang="es-MX" sz="2000" dirty="0">
              <a:latin typeface="Montserrat" panose="00000500000000000000" pitchFamily="2" charset="0"/>
            </a:endParaRPr>
          </a:p>
          <a:p>
            <a:br>
              <a:rPr lang="es-MX" dirty="0"/>
            </a:br>
            <a:endParaRPr lang="es-MX" dirty="0"/>
          </a:p>
        </p:txBody>
      </p:sp>
      <p:pic>
        <p:nvPicPr>
          <p:cNvPr id="1026" name="Picture 2" descr="Generador de Códigos QR Co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209" y="1530651"/>
            <a:ext cx="3248418" cy="3248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400" dirty="0"/>
              <a:t>Fracción VII Obstruya los procedimientos para fincar responsabilidad a los Servidores Públicos</a:t>
            </a:r>
            <a:endParaRPr lang="en-US" sz="2400" dirty="0"/>
          </a:p>
        </p:txBody>
      </p:sp>
      <p:sp>
        <p:nvSpPr>
          <p:cNvPr id="3" name="Marcador de contenido 2"/>
          <p:cNvSpPr>
            <a:spLocks noGrp="1"/>
          </p:cNvSpPr>
          <p:nvPr>
            <p:ph idx="1"/>
          </p:nvPr>
        </p:nvSpPr>
        <p:spPr>
          <a:xfrm>
            <a:off x="838200" y="1375052"/>
            <a:ext cx="10515600" cy="3770652"/>
          </a:xfrm>
        </p:spPr>
        <p:txBody>
          <a:bodyPr>
            <a:normAutofit/>
          </a:bodyPr>
          <a:lstStyle/>
          <a:p>
            <a:pPr marL="0" indent="0">
              <a:buNone/>
            </a:pPr>
            <a:r>
              <a:rPr lang="es-ES" i="1" dirty="0">
                <a:solidFill>
                  <a:schemeClr val="tx1"/>
                </a:solidFill>
              </a:rPr>
              <a:t>Fracción </a:t>
            </a:r>
            <a:r>
              <a:rPr lang="es-ES" i="1" dirty="0"/>
              <a:t>VII</a:t>
            </a:r>
            <a:r>
              <a:rPr lang="es-ES" i="1" dirty="0">
                <a:solidFill>
                  <a:schemeClr val="tx1"/>
                </a:solidFill>
              </a:rPr>
              <a:t> Obstruya los </a:t>
            </a:r>
            <a:r>
              <a:rPr lang="es-ES" b="1" i="1" dirty="0">
                <a:solidFill>
                  <a:schemeClr val="tx1"/>
                </a:solidFill>
              </a:rPr>
              <a:t>procedimientos para fincar responsabilidad a los Servidores Públicos</a:t>
            </a:r>
            <a:r>
              <a:rPr lang="es-ES" i="1" dirty="0">
                <a:solidFill>
                  <a:schemeClr val="tx1"/>
                </a:solidFill>
              </a:rPr>
              <a:t>, en tanto no se haya dictado la resolución administrativa;</a:t>
            </a:r>
          </a:p>
          <a:p>
            <a:pPr marL="0" indent="0">
              <a:buNone/>
            </a:pPr>
            <a:endParaRPr lang="es-ES" i="1" dirty="0"/>
          </a:p>
          <a:p>
            <a:r>
              <a:rPr lang="es-ES" dirty="0"/>
              <a:t>Podrá considerarse como información reservada, aquella que </a:t>
            </a:r>
            <a:r>
              <a:rPr lang="es-ES" b="1" dirty="0"/>
              <a:t>obstruya los procedimientos para fincar responsabilidad a los servidores públicos</a:t>
            </a:r>
            <a:r>
              <a:rPr lang="es-ES" dirty="0"/>
              <a:t>, en tanto no se haya dictado la resolución administrativa correspondiente; para lo cual, se deberán acreditar los siguientes supuestos:</a:t>
            </a:r>
          </a:p>
          <a:p>
            <a:endParaRPr lang="es-ES" dirty="0"/>
          </a:p>
          <a:p>
            <a:r>
              <a:rPr lang="es-ES" dirty="0"/>
              <a:t>Que exista un procedimiento de responsabilidad administrativa en trámite, y</a:t>
            </a:r>
          </a:p>
          <a:p>
            <a:r>
              <a:rPr lang="es-ES" dirty="0"/>
              <a:t>Que la información </a:t>
            </a:r>
            <a:r>
              <a:rPr lang="es-ES" b="1" dirty="0">
                <a:solidFill>
                  <a:srgbClr val="FF0000"/>
                </a:solidFill>
              </a:rPr>
              <a:t>se refiera </a:t>
            </a:r>
            <a:r>
              <a:rPr lang="es-ES" dirty="0"/>
              <a:t>a </a:t>
            </a:r>
            <a:r>
              <a:rPr lang="es-ES" b="1" u="sng" dirty="0"/>
              <a:t>actuaciones, diligencias y constancias propias del procedimiento de responsabilidad</a:t>
            </a:r>
            <a:r>
              <a:rPr lang="es-ES" dirty="0"/>
              <a:t>.</a:t>
            </a:r>
          </a:p>
          <a:p>
            <a:pPr marL="0" indent="0">
              <a:buNone/>
            </a:pPr>
            <a:endParaRPr lang="en-US" sz="1800" dirty="0"/>
          </a:p>
        </p:txBody>
      </p:sp>
    </p:spTree>
    <p:extLst>
      <p:ext uri="{BB962C8B-B14F-4D97-AF65-F5344CB8AC3E}">
        <p14:creationId xmlns:p14="http://schemas.microsoft.com/office/powerpoint/2010/main" val="2838599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t>Fracción VIII: Debido Proceso </a:t>
            </a:r>
            <a:endParaRPr lang="en-US" sz="3600" dirty="0"/>
          </a:p>
        </p:txBody>
      </p:sp>
      <p:sp>
        <p:nvSpPr>
          <p:cNvPr id="3" name="Marcador de contenido 2"/>
          <p:cNvSpPr>
            <a:spLocks noGrp="1"/>
          </p:cNvSpPr>
          <p:nvPr>
            <p:ph idx="1"/>
          </p:nvPr>
        </p:nvSpPr>
        <p:spPr>
          <a:xfrm>
            <a:off x="838200" y="1348547"/>
            <a:ext cx="10515600" cy="3770652"/>
          </a:xfrm>
        </p:spPr>
        <p:txBody>
          <a:bodyPr>
            <a:normAutofit/>
          </a:bodyPr>
          <a:lstStyle/>
          <a:p>
            <a:pPr marL="0" indent="0">
              <a:buNone/>
            </a:pPr>
            <a:r>
              <a:rPr lang="es-ES" sz="1800" dirty="0"/>
              <a:t>Podrá considerarse como información reservada, </a:t>
            </a:r>
            <a:r>
              <a:rPr lang="es-ES" sz="1800" b="1" dirty="0"/>
              <a:t>aquella que de divulgarse afecte el debido proceso al actualizarse los siguientes elementos</a:t>
            </a:r>
            <a:r>
              <a:rPr lang="es-ES" sz="1800" dirty="0"/>
              <a:t>:</a:t>
            </a:r>
          </a:p>
          <a:p>
            <a:pPr marL="0" indent="0">
              <a:buNone/>
            </a:pPr>
            <a:endParaRPr lang="es-ES" sz="1800" dirty="0"/>
          </a:p>
          <a:p>
            <a:r>
              <a:rPr lang="es-ES" sz="1800" dirty="0">
                <a:solidFill>
                  <a:schemeClr val="tx1"/>
                </a:solidFill>
              </a:rPr>
              <a:t>Que exista un procedimiento judicial, administrativo o arbitral en trámite;</a:t>
            </a:r>
          </a:p>
          <a:p>
            <a:endParaRPr lang="es-ES" sz="1800" dirty="0">
              <a:solidFill>
                <a:schemeClr val="tx1"/>
              </a:solidFill>
            </a:endParaRPr>
          </a:p>
          <a:p>
            <a:r>
              <a:rPr lang="es-ES" sz="1800" dirty="0">
                <a:solidFill>
                  <a:schemeClr val="tx1"/>
                </a:solidFill>
              </a:rPr>
              <a:t>Que el sujeto obligado sea parte en ese procedimiento;</a:t>
            </a:r>
          </a:p>
          <a:p>
            <a:endParaRPr lang="es-ES" sz="1800" dirty="0">
              <a:solidFill>
                <a:schemeClr val="tx1"/>
              </a:solidFill>
            </a:endParaRPr>
          </a:p>
          <a:p>
            <a:pPr marL="0" indent="0">
              <a:buNone/>
            </a:pPr>
            <a:endParaRPr lang="es-ES" sz="1800" dirty="0">
              <a:solidFill>
                <a:schemeClr val="tx1"/>
              </a:solidFill>
            </a:endParaRPr>
          </a:p>
          <a:p>
            <a:r>
              <a:rPr lang="es-ES" sz="1800" dirty="0">
                <a:solidFill>
                  <a:schemeClr val="tx1"/>
                </a:solidFill>
              </a:rPr>
              <a:t>Que con su divulgación se afecte la oportunidad de llevar a cabo alguna de las garantías del debido proceso</a:t>
            </a:r>
          </a:p>
          <a:p>
            <a:pPr marL="0" indent="0">
              <a:buNone/>
            </a:pPr>
            <a:endParaRPr lang="en-US" sz="1800" dirty="0"/>
          </a:p>
        </p:txBody>
      </p:sp>
    </p:spTree>
    <p:extLst>
      <p:ext uri="{BB962C8B-B14F-4D97-AF65-F5344CB8AC3E}">
        <p14:creationId xmlns:p14="http://schemas.microsoft.com/office/powerpoint/2010/main" val="1546915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77159"/>
            <a:ext cx="10515600" cy="779464"/>
          </a:xfrm>
        </p:spPr>
        <p:txBody>
          <a:bodyPr>
            <a:normAutofit fontScale="90000"/>
          </a:bodyPr>
          <a:lstStyle/>
          <a:p>
            <a:r>
              <a:rPr lang="es-MX" sz="2700" dirty="0"/>
              <a:t>Fracción IX: </a:t>
            </a:r>
            <a:r>
              <a:rPr lang="es-ES" sz="2700" i="1" dirty="0"/>
              <a:t>Expedientes judiciales o de los procedimientos administrativos seguidos en forma de juicio</a:t>
            </a:r>
            <a:endParaRPr lang="en-US" sz="2700" dirty="0"/>
          </a:p>
        </p:txBody>
      </p:sp>
      <p:sp>
        <p:nvSpPr>
          <p:cNvPr id="3" name="Marcador de contenido 2"/>
          <p:cNvSpPr>
            <a:spLocks noGrp="1"/>
          </p:cNvSpPr>
          <p:nvPr>
            <p:ph idx="1"/>
          </p:nvPr>
        </p:nvSpPr>
        <p:spPr/>
        <p:txBody>
          <a:bodyPr>
            <a:noAutofit/>
          </a:bodyPr>
          <a:lstStyle/>
          <a:p>
            <a:pPr marL="0" indent="0" algn="just">
              <a:buNone/>
            </a:pPr>
            <a:r>
              <a:rPr lang="es-ES" sz="1800" b="1" i="1" dirty="0">
                <a:solidFill>
                  <a:schemeClr val="tx1"/>
                </a:solidFill>
              </a:rPr>
              <a:t>Vulnere la conducción de los Expedientes judiciales o de los procedimientos administrativos seguidos en forma de juicio, en tanto no hayan causado estado</a:t>
            </a:r>
            <a:r>
              <a:rPr lang="es-ES" sz="1800" b="1" dirty="0">
                <a:solidFill>
                  <a:schemeClr val="tx1"/>
                </a:solidFill>
              </a:rPr>
              <a:t>, </a:t>
            </a:r>
            <a:r>
              <a:rPr lang="es-ES" sz="1800" b="1" u="sng" dirty="0">
                <a:solidFill>
                  <a:schemeClr val="accent1">
                    <a:lumMod val="75000"/>
                  </a:schemeClr>
                </a:solidFill>
              </a:rPr>
              <a:t>siempre y cuando se acrediten los siguientes elementos</a:t>
            </a:r>
            <a:r>
              <a:rPr lang="es-ES" sz="1800" b="1" dirty="0"/>
              <a:t>:</a:t>
            </a:r>
          </a:p>
          <a:p>
            <a:pPr algn="just"/>
            <a:endParaRPr lang="es-ES" sz="1800" b="1" dirty="0"/>
          </a:p>
          <a:p>
            <a:pPr algn="just"/>
            <a:r>
              <a:rPr lang="es-ES" sz="1800" b="1" dirty="0">
                <a:solidFill>
                  <a:schemeClr val="tx1"/>
                </a:solidFill>
              </a:rPr>
              <a:t>Que exista un juicio o procedimiento administrativo materialmente jurisdiccional, que se encuentre en trámite, y</a:t>
            </a:r>
          </a:p>
          <a:p>
            <a:pPr algn="just"/>
            <a:endParaRPr lang="es-ES" sz="1800" b="1" dirty="0">
              <a:solidFill>
                <a:schemeClr val="tx1"/>
              </a:solidFill>
            </a:endParaRPr>
          </a:p>
          <a:p>
            <a:pPr algn="just"/>
            <a:r>
              <a:rPr lang="es-ES" sz="1800" b="1" dirty="0">
                <a:solidFill>
                  <a:schemeClr val="tx1"/>
                </a:solidFill>
              </a:rPr>
              <a:t>Que la información solicitada se refiera a actuaciones, diligencias o constancias propias del procedimiento</a:t>
            </a:r>
          </a:p>
          <a:p>
            <a:pPr marL="0" indent="0" algn="just">
              <a:buNone/>
            </a:pPr>
            <a:endParaRPr lang="en-US" sz="1800" b="1" dirty="0"/>
          </a:p>
        </p:txBody>
      </p:sp>
    </p:spTree>
    <p:extLst>
      <p:ext uri="{BB962C8B-B14F-4D97-AF65-F5344CB8AC3E}">
        <p14:creationId xmlns:p14="http://schemas.microsoft.com/office/powerpoint/2010/main" val="1900955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3614" y="407642"/>
            <a:ext cx="10515600" cy="4866723"/>
          </a:xfrm>
        </p:spPr>
        <p:txBody>
          <a:bodyPr>
            <a:noAutofit/>
          </a:bodyPr>
          <a:lstStyle/>
          <a:p>
            <a:pPr marL="0" indent="0" algn="just">
              <a:buNone/>
            </a:pPr>
            <a:r>
              <a:rPr lang="es-ES" sz="1600" dirty="0"/>
              <a:t>De esta manera, la </a:t>
            </a:r>
            <a:r>
              <a:rPr lang="es-ES" sz="1600" b="1" dirty="0"/>
              <a:t>prueba de daño</a:t>
            </a:r>
            <a:r>
              <a:rPr lang="es-ES" sz="1600" dirty="0"/>
              <a:t> se define </a:t>
            </a:r>
            <a:r>
              <a:rPr lang="es-ES" sz="1600" u="sng" dirty="0"/>
              <a:t>como la argumentación fundada y motivada que deben realizar los sujetos obligados</a:t>
            </a:r>
            <a:r>
              <a:rPr lang="es-ES" sz="1600" dirty="0"/>
              <a:t> </a:t>
            </a:r>
            <a:r>
              <a:rPr lang="es-ES" sz="1600" b="1" dirty="0"/>
              <a:t>tendiente a acreditar que la divulgación de información lesiona el interés jurídicamente protegido por la normativa aplicable y que el daño que puede producirse con la publicidad de la información es mayor que el interés de conocerla</a:t>
            </a:r>
            <a:r>
              <a:rPr lang="es-ES" sz="1600" dirty="0"/>
              <a:t>.</a:t>
            </a:r>
          </a:p>
          <a:p>
            <a:pPr marL="0" indent="0" algn="just">
              <a:buNone/>
            </a:pPr>
            <a:endParaRPr lang="es-ES" sz="1600" dirty="0"/>
          </a:p>
          <a:p>
            <a:pPr marL="0" indent="0" algn="just">
              <a:buNone/>
            </a:pPr>
            <a:r>
              <a:rPr lang="es-ES" sz="1600" dirty="0"/>
              <a:t>Para la aplicación de la prueba de daño, los sujetos obligados atenderán lo siguiente:</a:t>
            </a:r>
          </a:p>
          <a:p>
            <a:pPr algn="just"/>
            <a:endParaRPr lang="en-US" sz="1600" dirty="0"/>
          </a:p>
        </p:txBody>
      </p:sp>
      <p:sp>
        <p:nvSpPr>
          <p:cNvPr id="4" name="Rectángulo 3"/>
          <p:cNvSpPr/>
          <p:nvPr/>
        </p:nvSpPr>
        <p:spPr>
          <a:xfrm>
            <a:off x="693614" y="2256228"/>
            <a:ext cx="10515600" cy="584775"/>
          </a:xfrm>
          <a:prstGeom prst="rect">
            <a:avLst/>
          </a:prstGeom>
        </p:spPr>
        <p:txBody>
          <a:bodyPr wrap="square">
            <a:spAutoFit/>
          </a:bodyPr>
          <a:lstStyle/>
          <a:p>
            <a:pPr algn="just"/>
            <a:r>
              <a:rPr lang="es-ES" sz="1600" b="1" dirty="0">
                <a:solidFill>
                  <a:srgbClr val="B38E5D"/>
                </a:solidFill>
                <a:latin typeface="Montserrat" panose="00000500000000000000" pitchFamily="2" charset="0"/>
              </a:rPr>
              <a:t>Paso 1:</a:t>
            </a:r>
            <a:r>
              <a:rPr lang="es-ES" sz="1600" b="1" dirty="0">
                <a:latin typeface="Montserrat" panose="00000500000000000000" pitchFamily="2" charset="0"/>
              </a:rPr>
              <a:t> </a:t>
            </a:r>
            <a:r>
              <a:rPr lang="es-ES" sz="1600" dirty="0">
                <a:latin typeface="Montserrat" panose="00000500000000000000" pitchFamily="2" charset="0"/>
              </a:rPr>
              <a:t>Citar artículo y fracción de la </a:t>
            </a:r>
            <a:r>
              <a:rPr lang="es-ES" sz="1600" b="1" dirty="0">
                <a:latin typeface="Montserrat" panose="00000500000000000000" pitchFamily="2" charset="0"/>
              </a:rPr>
              <a:t>Ley General</a:t>
            </a:r>
            <a:r>
              <a:rPr lang="es-ES" sz="1600" dirty="0">
                <a:latin typeface="Montserrat" panose="00000500000000000000" pitchFamily="2" charset="0"/>
              </a:rPr>
              <a:t>, </a:t>
            </a:r>
            <a:r>
              <a:rPr lang="es-ES" sz="1600" b="1" dirty="0">
                <a:latin typeface="Montserrat" panose="00000500000000000000" pitchFamily="2" charset="0"/>
              </a:rPr>
              <a:t>Ley Federal</a:t>
            </a:r>
            <a:r>
              <a:rPr lang="es-ES" sz="1600" dirty="0">
                <a:latin typeface="Montserrat" panose="00000500000000000000" pitchFamily="2" charset="0"/>
              </a:rPr>
              <a:t> y </a:t>
            </a:r>
            <a:r>
              <a:rPr lang="es-ES" sz="1600" b="1" dirty="0">
                <a:latin typeface="Montserrat" panose="00000500000000000000" pitchFamily="2" charset="0"/>
              </a:rPr>
              <a:t>Lineamiento de Clasificación</a:t>
            </a:r>
            <a:r>
              <a:rPr lang="es-ES" sz="1600" dirty="0">
                <a:latin typeface="Montserrat" panose="00000500000000000000" pitchFamily="2" charset="0"/>
              </a:rPr>
              <a:t>, que resulte aplicable.</a:t>
            </a:r>
          </a:p>
        </p:txBody>
      </p:sp>
      <p:sp>
        <p:nvSpPr>
          <p:cNvPr id="5" name="Rectángulo 4"/>
          <p:cNvSpPr/>
          <p:nvPr/>
        </p:nvSpPr>
        <p:spPr>
          <a:xfrm>
            <a:off x="693614" y="2980466"/>
            <a:ext cx="10515600" cy="830997"/>
          </a:xfrm>
          <a:prstGeom prst="rect">
            <a:avLst/>
          </a:prstGeom>
        </p:spPr>
        <p:txBody>
          <a:bodyPr wrap="square">
            <a:spAutoFit/>
          </a:bodyPr>
          <a:lstStyle/>
          <a:p>
            <a:pPr algn="just"/>
            <a:r>
              <a:rPr lang="es-ES" sz="1600" b="1" dirty="0">
                <a:solidFill>
                  <a:srgbClr val="B38E5D"/>
                </a:solidFill>
                <a:latin typeface="Montserrat" panose="00000500000000000000" pitchFamily="2" charset="0"/>
              </a:rPr>
              <a:t>Paso 2: </a:t>
            </a:r>
            <a:r>
              <a:rPr lang="es-ES" sz="1600" dirty="0">
                <a:latin typeface="Montserrat" panose="00000500000000000000" pitchFamily="2" charset="0"/>
              </a:rPr>
              <a:t>Mediante la ponderación de los intereses en conflicto, los sujetos obligados deberán demostrar que la publicidad de la información solicitada generaría un riesgo de perjuicio y, por lo tanto, tendrán que acreditar que este último rebasa el interés público protegido por la reserva;</a:t>
            </a:r>
          </a:p>
        </p:txBody>
      </p:sp>
      <p:sp>
        <p:nvSpPr>
          <p:cNvPr id="6" name="Rectángulo 5"/>
          <p:cNvSpPr/>
          <p:nvPr/>
        </p:nvSpPr>
        <p:spPr>
          <a:xfrm>
            <a:off x="693613" y="4128787"/>
            <a:ext cx="10515601" cy="584775"/>
          </a:xfrm>
          <a:prstGeom prst="rect">
            <a:avLst/>
          </a:prstGeom>
        </p:spPr>
        <p:txBody>
          <a:bodyPr wrap="square">
            <a:spAutoFit/>
          </a:bodyPr>
          <a:lstStyle/>
          <a:p>
            <a:pPr algn="just"/>
            <a:r>
              <a:rPr lang="es-ES" sz="1600" b="1" dirty="0">
                <a:solidFill>
                  <a:srgbClr val="B38E5D"/>
                </a:solidFill>
                <a:latin typeface="Montserrat" panose="00000500000000000000" pitchFamily="2" charset="0"/>
              </a:rPr>
              <a:t>Paso 3: </a:t>
            </a:r>
            <a:r>
              <a:rPr lang="es-ES" sz="1600" dirty="0">
                <a:latin typeface="Montserrat" panose="00000500000000000000" pitchFamily="2" charset="0"/>
              </a:rPr>
              <a:t>Se debe de acreditar el nexo causal entre la difusión de la información y la afectación del interés jurídico tutelado de que se trate;</a:t>
            </a:r>
          </a:p>
        </p:txBody>
      </p:sp>
    </p:spTree>
    <p:extLst>
      <p:ext uri="{BB962C8B-B14F-4D97-AF65-F5344CB8AC3E}">
        <p14:creationId xmlns:p14="http://schemas.microsoft.com/office/powerpoint/2010/main" val="1931816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2669" y="367886"/>
            <a:ext cx="10452653" cy="4641436"/>
          </a:xfrm>
        </p:spPr>
        <p:txBody>
          <a:bodyPr>
            <a:normAutofit lnSpcReduction="10000"/>
          </a:bodyPr>
          <a:lstStyle/>
          <a:p>
            <a:r>
              <a:rPr lang="es-ES" sz="1600" b="1" dirty="0">
                <a:solidFill>
                  <a:srgbClr val="B38E5D"/>
                </a:solidFill>
              </a:rPr>
              <a:t>Paso 4: </a:t>
            </a:r>
            <a:r>
              <a:rPr lang="es-ES" sz="1600" dirty="0">
                <a:solidFill>
                  <a:schemeClr val="tx1"/>
                </a:solidFill>
              </a:rPr>
              <a:t>Precisar las razones objetivas por las que la apertura de la información generaría una afectación, a través de los elementos de un riesgo real, demostrable e identificable:</a:t>
            </a:r>
          </a:p>
          <a:p>
            <a:r>
              <a:rPr lang="es-ES" sz="1600" b="1" dirty="0"/>
              <a:t>REAL:</a:t>
            </a:r>
            <a:r>
              <a:rPr lang="es-ES" sz="1600" dirty="0"/>
              <a:t> Existen circunstancias de modo tiempo y lugar directas con la información.</a:t>
            </a:r>
          </a:p>
          <a:p>
            <a:r>
              <a:rPr lang="es-ES" sz="1600" b="1" dirty="0"/>
              <a:t>DEMOSTRABLE:</a:t>
            </a:r>
            <a:r>
              <a:rPr lang="es-ES" sz="1600" dirty="0"/>
              <a:t> Se cuenta con evidencia que permite establecer causalidad entre la difusión y el perjuicio.</a:t>
            </a:r>
          </a:p>
          <a:p>
            <a:r>
              <a:rPr lang="es-ES" sz="1600" b="1" dirty="0"/>
              <a:t>IDENTIFICABLE:</a:t>
            </a:r>
            <a:r>
              <a:rPr lang="es-ES" sz="1600" dirty="0"/>
              <a:t> Existe un vínculo directo entre personas, funciones y la documentación</a:t>
            </a:r>
          </a:p>
          <a:p>
            <a:pPr marL="0" indent="0">
              <a:buNone/>
            </a:pPr>
            <a:endParaRPr lang="es-MX" sz="1600" dirty="0"/>
          </a:p>
          <a:p>
            <a:r>
              <a:rPr lang="es-ES" sz="1600" b="1" dirty="0">
                <a:solidFill>
                  <a:srgbClr val="B38E5D"/>
                </a:solidFill>
              </a:rPr>
              <a:t>Paso 5: </a:t>
            </a:r>
            <a:r>
              <a:rPr lang="es-ES" sz="1600" dirty="0">
                <a:solidFill>
                  <a:schemeClr val="tx1"/>
                </a:solidFill>
              </a:rPr>
              <a:t>En la motivación de la clasificación, el sujeto obligado deberá acreditar las </a:t>
            </a:r>
            <a:r>
              <a:rPr lang="es-ES" sz="1600" b="1" dirty="0">
                <a:solidFill>
                  <a:schemeClr val="tx1"/>
                </a:solidFill>
              </a:rPr>
              <a:t>circunstancias de modo, tiempo y lugar del daño</a:t>
            </a:r>
            <a:r>
              <a:rPr lang="es-ES" sz="1600" dirty="0">
                <a:solidFill>
                  <a:schemeClr val="tx1"/>
                </a:solidFill>
              </a:rPr>
              <a:t>, y</a:t>
            </a:r>
          </a:p>
          <a:p>
            <a:endParaRPr lang="es-ES" sz="1600" dirty="0">
              <a:solidFill>
                <a:schemeClr val="tx1"/>
              </a:solidFill>
            </a:endParaRPr>
          </a:p>
          <a:p>
            <a:r>
              <a:rPr lang="es-ES" sz="1800" b="1" dirty="0">
                <a:solidFill>
                  <a:srgbClr val="B38E5D"/>
                </a:solidFill>
              </a:rPr>
              <a:t>Paso 6: </a:t>
            </a:r>
            <a:r>
              <a:rPr lang="es-ES" sz="1600" dirty="0">
                <a:solidFill>
                  <a:schemeClr val="tx1"/>
                </a:solidFill>
              </a:rPr>
              <a:t>Deberán elegir la opción de excepción al acceso a la información que menos lo restrinja, la cual será adecuada y proporcional para la </a:t>
            </a:r>
            <a:r>
              <a:rPr lang="es-ES" sz="1600" b="1" dirty="0">
                <a:solidFill>
                  <a:schemeClr val="tx1"/>
                </a:solidFill>
              </a:rPr>
              <a:t>protección del interés público</a:t>
            </a:r>
            <a:r>
              <a:rPr lang="es-ES" sz="1600" dirty="0">
                <a:solidFill>
                  <a:schemeClr val="tx1"/>
                </a:solidFill>
              </a:rPr>
              <a:t>, y deberá interferir lo menos posible en el ejercicio efectivo del derecho de acceso a la información </a:t>
            </a:r>
            <a:r>
              <a:rPr lang="es-ES" sz="1600" i="1" dirty="0">
                <a:solidFill>
                  <a:schemeClr val="tx1"/>
                </a:solidFill>
              </a:rPr>
              <a:t>(Aplicación del principio Pro Persona)</a:t>
            </a:r>
            <a:r>
              <a:rPr lang="es-ES" sz="1600" dirty="0">
                <a:solidFill>
                  <a:schemeClr val="tx1"/>
                </a:solidFill>
              </a:rPr>
              <a:t>.</a:t>
            </a:r>
          </a:p>
          <a:p>
            <a:endParaRPr lang="es-ES" sz="1600" dirty="0">
              <a:solidFill>
                <a:schemeClr val="tx1"/>
              </a:solidFill>
            </a:endParaRPr>
          </a:p>
          <a:p>
            <a:r>
              <a:rPr lang="es-ES" sz="1600" b="1" dirty="0">
                <a:solidFill>
                  <a:srgbClr val="B38E5D"/>
                </a:solidFill>
              </a:rPr>
              <a:t>Paso 7: </a:t>
            </a:r>
            <a:r>
              <a:rPr lang="es-ES" sz="1600" dirty="0">
                <a:solidFill>
                  <a:schemeClr val="tx1"/>
                </a:solidFill>
              </a:rPr>
              <a:t>Determinar el periodo por el cual la información debe ser clasificada; es decir, precisar el periodo de reserva.</a:t>
            </a:r>
          </a:p>
          <a:p>
            <a:endParaRPr lang="es-ES" sz="1600" dirty="0"/>
          </a:p>
          <a:p>
            <a:endParaRPr lang="es-ES" dirty="0"/>
          </a:p>
          <a:p>
            <a:pPr marL="0" indent="0">
              <a:buNone/>
            </a:pPr>
            <a:endParaRPr lang="en-US" dirty="0"/>
          </a:p>
        </p:txBody>
      </p:sp>
    </p:spTree>
    <p:extLst>
      <p:ext uri="{BB962C8B-B14F-4D97-AF65-F5344CB8AC3E}">
        <p14:creationId xmlns:p14="http://schemas.microsoft.com/office/powerpoint/2010/main" val="2239626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5131" y="275578"/>
            <a:ext cx="10515600" cy="779464"/>
          </a:xfrm>
        </p:spPr>
        <p:txBody>
          <a:bodyPr>
            <a:normAutofit fontScale="90000"/>
          </a:bodyPr>
          <a:lstStyle/>
          <a:p>
            <a:pPr algn="ctr"/>
            <a:r>
              <a:rPr lang="es-MX" b="1" dirty="0"/>
              <a:t>Procedimiento para realizar la reserva de información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25959618"/>
              </p:ext>
            </p:extLst>
          </p:nvPr>
        </p:nvGraphicFramePr>
        <p:xfrm>
          <a:off x="43066" y="1056997"/>
          <a:ext cx="10956238" cy="377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341063" y="4279008"/>
            <a:ext cx="2190750" cy="762724"/>
          </a:xfrm>
          <a:prstGeom prst="roundRect">
            <a:avLst/>
          </a:prstGeom>
          <a:solidFill>
            <a:srgbClr val="E917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solidFill>
                <a:latin typeface="Montserrat" panose="00000500000000000000" pitchFamily="2" charset="0"/>
              </a:rPr>
              <a:t>Esta dirección solicita al comité de transparencia pronunciarse </a:t>
            </a:r>
            <a:endParaRPr lang="es-MX" sz="1100" b="1" dirty="0">
              <a:latin typeface="Montserrat" panose="00000500000000000000" pitchFamily="2" charset="0"/>
            </a:endParaRPr>
          </a:p>
        </p:txBody>
      </p:sp>
      <p:sp>
        <p:nvSpPr>
          <p:cNvPr id="7" name="Rectángulo redondeado 6"/>
          <p:cNvSpPr/>
          <p:nvPr/>
        </p:nvSpPr>
        <p:spPr>
          <a:xfrm>
            <a:off x="3099509" y="4988066"/>
            <a:ext cx="1552574" cy="669965"/>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8" name="CuadroTexto 7"/>
          <p:cNvSpPr txBox="1"/>
          <p:nvPr/>
        </p:nvSpPr>
        <p:spPr>
          <a:xfrm>
            <a:off x="3250955" y="5007374"/>
            <a:ext cx="1401128" cy="646331"/>
          </a:xfrm>
          <a:prstGeom prst="rect">
            <a:avLst/>
          </a:prstGeom>
          <a:noFill/>
        </p:spPr>
        <p:txBody>
          <a:bodyPr wrap="square" rtlCol="0">
            <a:spAutoFit/>
          </a:bodyPr>
          <a:lstStyle/>
          <a:p>
            <a:r>
              <a:rPr lang="es-MX" sz="1200" b="1" dirty="0">
                <a:solidFill>
                  <a:schemeClr val="bg1"/>
                </a:solidFill>
                <a:latin typeface="Montserrat" panose="00000500000000000000" pitchFamily="2" charset="0"/>
              </a:rPr>
              <a:t>Realiza una </a:t>
            </a:r>
            <a:r>
              <a:rPr lang="es-MX" sz="1200" b="1" dirty="0">
                <a:solidFill>
                  <a:schemeClr val="bg1"/>
                </a:solidFill>
                <a:latin typeface="Montserrat" panose="00000500000000000000" pitchFamily="2" charset="0"/>
                <a:hlinkClick r:id="" action="ppaction://hlinkshowjump?jump=nextslide"/>
              </a:rPr>
              <a:t>PRUEBA DEL DAÑO</a:t>
            </a:r>
            <a:endParaRPr lang="es-MX" sz="1200" b="1" dirty="0">
              <a:solidFill>
                <a:schemeClr val="bg1"/>
              </a:solidFill>
              <a:latin typeface="Montserrat" panose="00000500000000000000" pitchFamily="2" charset="0"/>
            </a:endParaRPr>
          </a:p>
        </p:txBody>
      </p:sp>
      <p:sp>
        <p:nvSpPr>
          <p:cNvPr id="11" name="Flecha doblada hacia arriba 10"/>
          <p:cNvSpPr/>
          <p:nvPr/>
        </p:nvSpPr>
        <p:spPr>
          <a:xfrm rot="5400000">
            <a:off x="2329515" y="4845023"/>
            <a:ext cx="338017" cy="857909"/>
          </a:xfrm>
          <a:prstGeom prst="bentUpArrow">
            <a:avLst>
              <a:gd name="adj1" fmla="val 27818"/>
              <a:gd name="adj2" fmla="val 40498"/>
              <a:gd name="adj3" fmla="val 50000"/>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2" name="Flecha abajo 11"/>
          <p:cNvSpPr/>
          <p:nvPr/>
        </p:nvSpPr>
        <p:spPr>
          <a:xfrm>
            <a:off x="1026581" y="4048487"/>
            <a:ext cx="266700" cy="334568"/>
          </a:xfrm>
          <a:prstGeom prst="down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3" name="Nube 12"/>
          <p:cNvSpPr/>
          <p:nvPr/>
        </p:nvSpPr>
        <p:spPr>
          <a:xfrm>
            <a:off x="8240364" y="3431283"/>
            <a:ext cx="1600200" cy="847725"/>
          </a:xfrm>
          <a:prstGeom prst="cloud">
            <a:avLst/>
          </a:prstGeom>
          <a:solidFill>
            <a:srgbClr val="B81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latin typeface="Montserrat" panose="00000500000000000000" pitchFamily="2" charset="0"/>
              </a:rPr>
              <a:t>SEMESTRAL</a:t>
            </a:r>
          </a:p>
        </p:txBody>
      </p:sp>
      <p:sp>
        <p:nvSpPr>
          <p:cNvPr id="15" name="Cilindro 14">
            <a:hlinkClick r:id="" action="ppaction://noaction"/>
          </p:cNvPr>
          <p:cNvSpPr/>
          <p:nvPr/>
        </p:nvSpPr>
        <p:spPr>
          <a:xfrm>
            <a:off x="10304390" y="4616591"/>
            <a:ext cx="323850" cy="371475"/>
          </a:xfrm>
          <a:prstGeom prst="can">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4" name="Flecha abajo 11"/>
          <p:cNvSpPr/>
          <p:nvPr/>
        </p:nvSpPr>
        <p:spPr>
          <a:xfrm rot="10800000">
            <a:off x="3875796" y="3942998"/>
            <a:ext cx="266700" cy="1035414"/>
          </a:xfrm>
          <a:prstGeom prst="down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3" name="2 Rectángulo redondeado"/>
          <p:cNvSpPr/>
          <p:nvPr/>
        </p:nvSpPr>
        <p:spPr>
          <a:xfrm>
            <a:off x="431269" y="745688"/>
            <a:ext cx="1457325" cy="561975"/>
          </a:xfrm>
          <a:prstGeom prst="roundRect">
            <a:avLst/>
          </a:prstGeom>
          <a:solidFill>
            <a:srgbClr val="8017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a:t>UT</a:t>
            </a:r>
          </a:p>
        </p:txBody>
      </p:sp>
      <p:sp>
        <p:nvSpPr>
          <p:cNvPr id="17" name="Flecha abajo 11"/>
          <p:cNvSpPr/>
          <p:nvPr/>
        </p:nvSpPr>
        <p:spPr>
          <a:xfrm>
            <a:off x="1026581" y="1357868"/>
            <a:ext cx="266700" cy="334568"/>
          </a:xfrm>
          <a:prstGeom prst="downArrow">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Tree>
    <p:extLst>
      <p:ext uri="{BB962C8B-B14F-4D97-AF65-F5344CB8AC3E}">
        <p14:creationId xmlns:p14="http://schemas.microsoft.com/office/powerpoint/2010/main" val="119614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2700" dirty="0"/>
              <a:t>1. Periodo de reserva Art. 124 de la Ley de Transparencia, Acceso a la Información Pública del Estado de Quintana Roo.</a:t>
            </a:r>
            <a:endParaRPr lang="en-US" sz="2700" dirty="0"/>
          </a:p>
        </p:txBody>
      </p:sp>
      <p:sp>
        <p:nvSpPr>
          <p:cNvPr id="3" name="Marcador de contenido 2"/>
          <p:cNvSpPr>
            <a:spLocks noGrp="1"/>
          </p:cNvSpPr>
          <p:nvPr>
            <p:ph idx="1"/>
          </p:nvPr>
        </p:nvSpPr>
        <p:spPr>
          <a:xfrm>
            <a:off x="705678" y="1361799"/>
            <a:ext cx="10515600" cy="3770652"/>
          </a:xfrm>
        </p:spPr>
        <p:txBody>
          <a:bodyPr>
            <a:normAutofit/>
          </a:bodyPr>
          <a:lstStyle/>
          <a:p>
            <a:pPr algn="just"/>
            <a:r>
              <a:rPr lang="es-ES" sz="1800" dirty="0">
                <a:solidFill>
                  <a:schemeClr val="tx1"/>
                </a:solidFill>
              </a:rPr>
              <a:t>El periodo máximo por el que podría reservarse la información será de </a:t>
            </a:r>
            <a:r>
              <a:rPr lang="es-ES" sz="1800" b="1" dirty="0">
                <a:solidFill>
                  <a:schemeClr val="tx1"/>
                </a:solidFill>
              </a:rPr>
              <a:t>cinco años</a:t>
            </a:r>
            <a:r>
              <a:rPr lang="es-ES" sz="1800" dirty="0">
                <a:solidFill>
                  <a:schemeClr val="tx1"/>
                </a:solidFill>
              </a:rPr>
              <a:t>. El periodo de reserva </a:t>
            </a:r>
            <a:r>
              <a:rPr lang="es-ES" sz="1800" b="1" dirty="0">
                <a:solidFill>
                  <a:schemeClr val="tx1"/>
                </a:solidFill>
              </a:rPr>
              <a:t>correrá a partir de la fecha en que el Comité de Transparencia confirme la clasificación del expediente o documento</a:t>
            </a:r>
            <a:r>
              <a:rPr lang="es-ES" sz="1800" dirty="0">
                <a:solidFill>
                  <a:schemeClr val="tx1"/>
                </a:solidFill>
              </a:rPr>
              <a:t>.</a:t>
            </a:r>
          </a:p>
          <a:p>
            <a:pPr algn="just"/>
            <a:endParaRPr lang="es-ES" sz="1800" dirty="0"/>
          </a:p>
          <a:p>
            <a:pPr algn="just"/>
            <a:endParaRPr lang="es-ES" sz="1800" dirty="0"/>
          </a:p>
          <a:p>
            <a:pPr marL="0" indent="0" algn="just">
              <a:buNone/>
            </a:pPr>
            <a:r>
              <a:rPr lang="es-ES" b="1" i="1" dirty="0"/>
              <a:t>Del Trigésimo cuarto de los LGMCDI)</a:t>
            </a:r>
            <a:endParaRPr lang="es-ES" sz="1950" b="1" dirty="0"/>
          </a:p>
          <a:p>
            <a:pPr algn="just"/>
            <a:r>
              <a:rPr lang="es-ES" sz="1950" dirty="0">
                <a:solidFill>
                  <a:schemeClr val="tx1"/>
                </a:solidFill>
              </a:rPr>
              <a:t>Los titulares de las áreas deberán determinar que el plazo de reserva sea el </a:t>
            </a:r>
            <a:r>
              <a:rPr lang="es-ES" sz="1950" b="1" dirty="0">
                <a:solidFill>
                  <a:schemeClr val="tx1"/>
                </a:solidFill>
              </a:rPr>
              <a:t>estrictamente necesario</a:t>
            </a:r>
            <a:r>
              <a:rPr lang="es-ES" sz="1950" dirty="0">
                <a:solidFill>
                  <a:schemeClr val="tx1"/>
                </a:solidFill>
              </a:rPr>
              <a:t> para proteger la información mientras subsistan las causas que dieron origen a la clasificación, salvaguardando el interés público protegido y tomarán en cuenta las razones que justifican el periodo de reserva establecido. Asimismo, deberán señalar las razones por las cuales se estableció el plazo de reserva determinado.</a:t>
            </a:r>
          </a:p>
          <a:p>
            <a:pPr marL="0" indent="0" algn="just">
              <a:buNone/>
            </a:pPr>
            <a:endParaRPr lang="en-US"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6526" y="2134151"/>
            <a:ext cx="3234752" cy="1112974"/>
          </a:xfrm>
          <a:prstGeom prst="rect">
            <a:avLst/>
          </a:prstGeom>
        </p:spPr>
      </p:pic>
    </p:spTree>
    <p:extLst>
      <p:ext uri="{BB962C8B-B14F-4D97-AF65-F5344CB8AC3E}">
        <p14:creationId xmlns:p14="http://schemas.microsoft.com/office/powerpoint/2010/main" val="2219692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dirty="0"/>
              <a:t> Ampliación </a:t>
            </a:r>
            <a:r>
              <a:rPr lang="es-ES" dirty="0"/>
              <a:t>del</a:t>
            </a:r>
            <a:r>
              <a:rPr lang="es-ES" sz="2400" dirty="0"/>
              <a:t> periodo de reservan Art.124    Fr. IV</a:t>
            </a:r>
            <a:endParaRPr lang="en-US" sz="2400" dirty="0"/>
          </a:p>
        </p:txBody>
      </p:sp>
      <p:sp>
        <p:nvSpPr>
          <p:cNvPr id="3" name="Marcador de contenido 2"/>
          <p:cNvSpPr>
            <a:spLocks noGrp="1"/>
          </p:cNvSpPr>
          <p:nvPr>
            <p:ph idx="1"/>
          </p:nvPr>
        </p:nvSpPr>
        <p:spPr>
          <a:xfrm>
            <a:off x="838200" y="1401555"/>
            <a:ext cx="10515600" cy="3770652"/>
          </a:xfrm>
        </p:spPr>
        <p:txBody>
          <a:bodyPr>
            <a:normAutofit/>
          </a:bodyPr>
          <a:lstStyle/>
          <a:p>
            <a:pPr algn="just"/>
            <a:r>
              <a:rPr lang="es-ES" sz="1600" dirty="0">
                <a:solidFill>
                  <a:schemeClr val="tx1"/>
                </a:solidFill>
              </a:rPr>
              <a:t>El Comité de Transparencia </a:t>
            </a:r>
            <a:r>
              <a:rPr lang="es-ES" sz="1600" b="1" dirty="0">
                <a:solidFill>
                  <a:schemeClr val="tx1"/>
                </a:solidFill>
              </a:rPr>
              <a:t>solicita la ampliación al organismo garante, tres meses antes del vencimiento del primer plazo de reserva</a:t>
            </a:r>
            <a:r>
              <a:rPr lang="es-ES" sz="1600" dirty="0">
                <a:solidFill>
                  <a:schemeClr val="tx1"/>
                </a:solidFill>
              </a:rPr>
              <a:t>.</a:t>
            </a:r>
          </a:p>
          <a:p>
            <a:pPr algn="just"/>
            <a:endParaRPr lang="es-ES" sz="1600" dirty="0">
              <a:solidFill>
                <a:schemeClr val="tx1"/>
              </a:solidFill>
            </a:endParaRPr>
          </a:p>
          <a:p>
            <a:pPr algn="just"/>
            <a:r>
              <a:rPr lang="es-ES" sz="1600" dirty="0">
                <a:solidFill>
                  <a:schemeClr val="tx1"/>
                </a:solidFill>
              </a:rPr>
              <a:t>El Organismo Garante cuenta con un plazo de 60 días para resolver sobre la ampliación.</a:t>
            </a:r>
          </a:p>
          <a:p>
            <a:pPr algn="just"/>
            <a:endParaRPr lang="es-ES" sz="1600" dirty="0">
              <a:solidFill>
                <a:schemeClr val="tx1"/>
              </a:solidFill>
            </a:endParaRPr>
          </a:p>
          <a:p>
            <a:pPr algn="just"/>
            <a:r>
              <a:rPr lang="es-ES" sz="1600" dirty="0">
                <a:solidFill>
                  <a:schemeClr val="tx1"/>
                </a:solidFill>
              </a:rPr>
              <a:t>El Organismo Garante puede requerir al Comité de Transparencia la información adicional que requiera, en este caso, el Comité cuenta con 5 días para contestar.</a:t>
            </a:r>
          </a:p>
          <a:p>
            <a:pPr algn="just"/>
            <a:endParaRPr lang="es-ES" sz="1600" dirty="0">
              <a:solidFill>
                <a:schemeClr val="tx1"/>
              </a:solidFill>
            </a:endParaRPr>
          </a:p>
          <a:p>
            <a:pPr algn="just"/>
            <a:r>
              <a:rPr lang="es-ES" sz="1600" dirty="0">
                <a:solidFill>
                  <a:schemeClr val="tx1"/>
                </a:solidFill>
              </a:rPr>
              <a:t>Una vez que se cuente con todos los elementos necesarios, el Organismo Garante aprueba o niega la ampliación, en caso de que no se resuelva dentro del plazo establecido, se entenderá que se aprobó la ampliación (afirmativa ficta).</a:t>
            </a:r>
          </a:p>
          <a:p>
            <a:pPr marL="0" indent="0" algn="just">
              <a:buNone/>
            </a:pPr>
            <a:endParaRPr lang="en-US" sz="1600" dirty="0"/>
          </a:p>
        </p:txBody>
      </p:sp>
    </p:spTree>
    <p:extLst>
      <p:ext uri="{BB962C8B-B14F-4D97-AF65-F5344CB8AC3E}">
        <p14:creationId xmlns:p14="http://schemas.microsoft.com/office/powerpoint/2010/main" val="2278093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2800" dirty="0"/>
              <a:t>Las causales de reserva no podrán ser invocadas en los siguientes casos:</a:t>
            </a:r>
            <a:endParaRPr lang="en-US" sz="2800" dirty="0"/>
          </a:p>
        </p:txBody>
      </p:sp>
      <p:sp>
        <p:nvSpPr>
          <p:cNvPr id="3" name="Marcador de contenido 2"/>
          <p:cNvSpPr>
            <a:spLocks noGrp="1"/>
          </p:cNvSpPr>
          <p:nvPr>
            <p:ph idx="1"/>
          </p:nvPr>
        </p:nvSpPr>
        <p:spPr/>
        <p:txBody>
          <a:bodyPr>
            <a:normAutofit/>
          </a:bodyPr>
          <a:lstStyle/>
          <a:p>
            <a:r>
              <a:rPr lang="en-US" sz="2000" dirty="0">
                <a:solidFill>
                  <a:schemeClr val="tx1"/>
                </a:solidFill>
              </a:rPr>
              <a:t>Se </a:t>
            </a:r>
            <a:r>
              <a:rPr lang="es-MX" sz="2000" dirty="0">
                <a:solidFill>
                  <a:schemeClr val="tx1"/>
                </a:solidFill>
              </a:rPr>
              <a:t>trate</a:t>
            </a:r>
            <a:r>
              <a:rPr lang="en-US" sz="2000" dirty="0">
                <a:solidFill>
                  <a:schemeClr val="tx1"/>
                </a:solidFill>
              </a:rPr>
              <a:t> de </a:t>
            </a:r>
            <a:r>
              <a:rPr lang="es-MX" sz="2000" b="1" dirty="0">
                <a:solidFill>
                  <a:schemeClr val="tx1"/>
                </a:solidFill>
              </a:rPr>
              <a:t>violaciones</a:t>
            </a:r>
            <a:r>
              <a:rPr lang="en-US" sz="2000" b="1" dirty="0">
                <a:solidFill>
                  <a:schemeClr val="tx1"/>
                </a:solidFill>
              </a:rPr>
              <a:t> graves de derechos humanos</a:t>
            </a:r>
            <a:r>
              <a:rPr lang="en-US" sz="2000" dirty="0">
                <a:solidFill>
                  <a:schemeClr val="tx1"/>
                </a:solidFill>
              </a:rPr>
              <a:t>;</a:t>
            </a:r>
          </a:p>
          <a:p>
            <a:endParaRPr lang="en-US" sz="2000" dirty="0">
              <a:solidFill>
                <a:schemeClr val="tx1"/>
              </a:solidFill>
            </a:endParaRPr>
          </a:p>
          <a:p>
            <a:r>
              <a:rPr lang="es-ES" sz="2000" dirty="0">
                <a:solidFill>
                  <a:schemeClr val="tx1"/>
                </a:solidFill>
              </a:rPr>
              <a:t>Se trate de </a:t>
            </a:r>
            <a:r>
              <a:rPr lang="es-ES" sz="2000" b="1" dirty="0">
                <a:solidFill>
                  <a:schemeClr val="tx1"/>
                </a:solidFill>
              </a:rPr>
              <a:t>delitos de lesa humanidad</a:t>
            </a:r>
            <a:r>
              <a:rPr lang="es-ES" sz="2000" dirty="0">
                <a:solidFill>
                  <a:schemeClr val="tx1"/>
                </a:solidFill>
              </a:rPr>
              <a:t> conforme a los tratados internacionales ratificados por el Estado mexicano, las resoluciones emitidas por organismos internacionales cuya competencia sea reconocida por el Estado mexicano, así como en las disposiciones legales aplicables;</a:t>
            </a:r>
          </a:p>
          <a:p>
            <a:endParaRPr lang="es-ES" sz="2000" dirty="0">
              <a:solidFill>
                <a:schemeClr val="tx1"/>
              </a:solidFill>
            </a:endParaRPr>
          </a:p>
          <a:p>
            <a:r>
              <a:rPr lang="es-ES" sz="2000" dirty="0">
                <a:solidFill>
                  <a:schemeClr val="tx1"/>
                </a:solidFill>
              </a:rPr>
              <a:t>Se trate de </a:t>
            </a:r>
            <a:r>
              <a:rPr lang="es-ES" sz="2000" b="1" dirty="0">
                <a:solidFill>
                  <a:schemeClr val="tx1"/>
                </a:solidFill>
              </a:rPr>
              <a:t>información relacionada con actos de corrupción</a:t>
            </a:r>
            <a:r>
              <a:rPr lang="es-ES" sz="2000" dirty="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817914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779464"/>
          </a:xfrm>
        </p:spPr>
        <p:txBody>
          <a:bodyPr>
            <a:normAutofit/>
          </a:bodyPr>
          <a:lstStyle/>
          <a:p>
            <a:pPr algn="ctr"/>
            <a:r>
              <a:rPr lang="es-MX" sz="2400" dirty="0"/>
              <a:t>ÍNDICE DE EXPEDIENTES CLASIFICADOS</a:t>
            </a:r>
          </a:p>
        </p:txBody>
      </p:sp>
      <p:sp>
        <p:nvSpPr>
          <p:cNvPr id="4" name="Redondear rectángulo de esquina diagonal 3"/>
          <p:cNvSpPr/>
          <p:nvPr/>
        </p:nvSpPr>
        <p:spPr>
          <a:xfrm>
            <a:off x="603943" y="1031781"/>
            <a:ext cx="4163300" cy="3503210"/>
          </a:xfrm>
          <a:prstGeom prst="round2DiagRect">
            <a:avLst>
              <a:gd name="adj1" fmla="val 16667"/>
              <a:gd name="adj2" fmla="val 2821"/>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500" b="1" dirty="0">
                <a:latin typeface="Montserrat" panose="00000500000000000000" pitchFamily="2" charset="0"/>
              </a:rPr>
              <a:t>Indicara:</a:t>
            </a:r>
          </a:p>
          <a:p>
            <a:pPr marL="257175" indent="-257175">
              <a:buAutoNum type="arabicPeriod"/>
            </a:pPr>
            <a:r>
              <a:rPr lang="es-MX" sz="1500" b="1" dirty="0">
                <a:latin typeface="Montserrat" panose="00000500000000000000" pitchFamily="2" charset="0"/>
              </a:rPr>
              <a:t>El área que género la información.</a:t>
            </a:r>
          </a:p>
          <a:p>
            <a:pPr marL="257175" indent="-257175">
              <a:buAutoNum type="arabicPeriod"/>
            </a:pPr>
            <a:r>
              <a:rPr lang="es-MX" sz="1500" b="1" dirty="0">
                <a:latin typeface="Montserrat" panose="00000500000000000000" pitchFamily="2" charset="0"/>
              </a:rPr>
              <a:t>Nombre del documento.</a:t>
            </a:r>
          </a:p>
          <a:p>
            <a:pPr marL="257175" indent="-257175">
              <a:buAutoNum type="arabicPeriod"/>
            </a:pPr>
            <a:r>
              <a:rPr lang="es-MX" sz="1500" b="1" dirty="0">
                <a:latin typeface="Montserrat" panose="00000500000000000000" pitchFamily="2" charset="0"/>
              </a:rPr>
              <a:t>Si se trata de una reserva total o parcial</a:t>
            </a:r>
          </a:p>
          <a:p>
            <a:pPr marL="257175" indent="-257175">
              <a:buAutoNum type="arabicPeriod"/>
            </a:pPr>
            <a:r>
              <a:rPr lang="es-MX" sz="1500" b="1" dirty="0">
                <a:latin typeface="Montserrat" panose="00000500000000000000" pitchFamily="2" charset="0"/>
              </a:rPr>
              <a:t>Fecha que inicia y finaliza la reserva.</a:t>
            </a:r>
          </a:p>
          <a:p>
            <a:pPr marL="257175" indent="-257175">
              <a:buAutoNum type="arabicPeriod"/>
            </a:pPr>
            <a:r>
              <a:rPr lang="es-MX" sz="1500" b="1" dirty="0">
                <a:latin typeface="Montserrat" panose="00000500000000000000" pitchFamily="2" charset="0"/>
              </a:rPr>
              <a:t>Justificación, debidamente motivada y fundada.</a:t>
            </a:r>
          </a:p>
          <a:p>
            <a:pPr marL="257175" indent="-257175">
              <a:buAutoNum type="arabicPeriod"/>
            </a:pPr>
            <a:r>
              <a:rPr lang="es-MX" sz="1500" b="1" dirty="0">
                <a:latin typeface="Montserrat" panose="00000500000000000000" pitchFamily="2" charset="0"/>
              </a:rPr>
              <a:t>El plazo de reserva.</a:t>
            </a:r>
          </a:p>
          <a:p>
            <a:pPr marL="257175" indent="-257175">
              <a:buAutoNum type="arabicPeriod"/>
            </a:pPr>
            <a:r>
              <a:rPr lang="es-MX" sz="1500" b="1" dirty="0">
                <a:latin typeface="Montserrat" panose="00000500000000000000" pitchFamily="2" charset="0"/>
              </a:rPr>
              <a:t>Las partes del documento que se reservan (si es el caso).</a:t>
            </a:r>
          </a:p>
          <a:p>
            <a:pPr marL="257175" indent="-257175">
              <a:buAutoNum type="arabicPeriod"/>
            </a:pPr>
            <a:r>
              <a:rPr lang="es-MX" sz="1500" b="1" dirty="0">
                <a:latin typeface="Montserrat" panose="00000500000000000000" pitchFamily="2" charset="0"/>
              </a:rPr>
              <a:t>Y si se encuentra en prorroga.</a:t>
            </a:r>
          </a:p>
        </p:txBody>
      </p:sp>
      <p:sp>
        <p:nvSpPr>
          <p:cNvPr id="5" name="Cilindro 4">
            <a:hlinkClick r:id="rId2" action="ppaction://hlinksldjump"/>
          </p:cNvPr>
          <p:cNvSpPr/>
          <p:nvPr/>
        </p:nvSpPr>
        <p:spPr>
          <a:xfrm>
            <a:off x="7653318" y="3774386"/>
            <a:ext cx="323850" cy="371475"/>
          </a:xfrm>
          <a:prstGeom prst="can">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6" name="Nube 5"/>
          <p:cNvSpPr/>
          <p:nvPr/>
        </p:nvSpPr>
        <p:spPr>
          <a:xfrm>
            <a:off x="5024419" y="1526485"/>
            <a:ext cx="2371725" cy="1257300"/>
          </a:xfrm>
          <a:prstGeom prst="cloud">
            <a:avLst/>
          </a:prstGeom>
          <a:solidFill>
            <a:srgbClr val="B38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latin typeface="Montserrat" panose="00000500000000000000" pitchFamily="2" charset="0"/>
              </a:rPr>
              <a:t>Por ningún motivo el Índice se clasificará como reservado.</a:t>
            </a:r>
          </a:p>
        </p:txBody>
      </p:sp>
      <p:sp>
        <p:nvSpPr>
          <p:cNvPr id="7" name="Datos 6"/>
          <p:cNvSpPr/>
          <p:nvPr/>
        </p:nvSpPr>
        <p:spPr>
          <a:xfrm>
            <a:off x="5030974" y="3402910"/>
            <a:ext cx="2510132" cy="1485900"/>
          </a:xfrm>
          <a:prstGeom prst="flowChartInputOutp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latin typeface="Montserrat" panose="00000500000000000000" pitchFamily="2" charset="0"/>
              </a:rPr>
              <a:t>Cuando se trate de violaciones graves a derechos humanos o delitos contra la humanidad.</a:t>
            </a:r>
          </a:p>
        </p:txBody>
      </p:sp>
      <p:sp>
        <p:nvSpPr>
          <p:cNvPr id="8" name="CuadroTexto 7"/>
          <p:cNvSpPr txBox="1"/>
          <p:nvPr/>
        </p:nvSpPr>
        <p:spPr>
          <a:xfrm rot="17328635">
            <a:off x="4346049" y="3860966"/>
            <a:ext cx="1430303" cy="507831"/>
          </a:xfrm>
          <a:prstGeom prst="rect">
            <a:avLst/>
          </a:prstGeom>
          <a:noFill/>
        </p:spPr>
        <p:txBody>
          <a:bodyPr wrap="square" rtlCol="0">
            <a:spAutoFit/>
          </a:bodyPr>
          <a:lstStyle/>
          <a:p>
            <a:r>
              <a:rPr lang="es-MX" sz="1350" b="1">
                <a:latin typeface="Futura Bk BT" panose="020B0502020204020303"/>
              </a:rPr>
              <a:t>NO RESERVADO</a:t>
            </a:r>
          </a:p>
        </p:txBody>
      </p:sp>
      <p:sp>
        <p:nvSpPr>
          <p:cNvPr id="3" name="CuadroTexto 2">
            <a:extLst>
              <a:ext uri="{FF2B5EF4-FFF2-40B4-BE49-F238E27FC236}">
                <a16:creationId xmlns:a16="http://schemas.microsoft.com/office/drawing/2014/main" id="{D9670286-4DF0-0B80-6538-FBA27448F08E}"/>
              </a:ext>
            </a:extLst>
          </p:cNvPr>
          <p:cNvSpPr txBox="1"/>
          <p:nvPr/>
        </p:nvSpPr>
        <p:spPr>
          <a:xfrm>
            <a:off x="8753552" y="3278238"/>
            <a:ext cx="2949383" cy="784830"/>
          </a:xfrm>
          <a:prstGeom prst="rect">
            <a:avLst/>
          </a:prstGeom>
          <a:noFill/>
        </p:spPr>
        <p:txBody>
          <a:bodyPr wrap="square" rtlCol="0">
            <a:spAutoFit/>
          </a:bodyPr>
          <a:lstStyle/>
          <a:p>
            <a:r>
              <a:rPr lang="es-MX" sz="900" b="1" dirty="0">
                <a:solidFill>
                  <a:schemeClr val="accent4">
                    <a:lumMod val="50000"/>
                  </a:schemeClr>
                </a:solidFill>
                <a:latin typeface="Montserrat" panose="00000500000000000000" pitchFamily="2" charset="0"/>
              </a:rPr>
              <a:t>ÍNDICES DE EXPEDIENTES CLASIFICADOS DE LAS INSTITUCIONES DEL PODER EJECUTIVO DEL ESTADO: </a:t>
            </a:r>
            <a:r>
              <a:rPr lang="es-MX" sz="900" b="1" dirty="0">
                <a:solidFill>
                  <a:schemeClr val="tx1">
                    <a:lumMod val="75000"/>
                    <a:lumOff val="25000"/>
                  </a:schemeClr>
                </a:solidFill>
                <a:latin typeface="Montserrat" panose="00000500000000000000" pitchFamily="2" charset="0"/>
              </a:rPr>
              <a:t>https://preview.qroo.gob.mx/transparencia/articulo-131</a:t>
            </a:r>
          </a:p>
        </p:txBody>
      </p:sp>
      <p:pic>
        <p:nvPicPr>
          <p:cNvPr id="10" name="Imagen 9" descr="Código QR&#10;&#10;Descripción generada automáticamente">
            <a:extLst>
              <a:ext uri="{FF2B5EF4-FFF2-40B4-BE49-F238E27FC236}">
                <a16:creationId xmlns:a16="http://schemas.microsoft.com/office/drawing/2014/main" id="{62F67B36-3191-A0DA-536C-4D9DE548B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5962" y="1022068"/>
            <a:ext cx="2245595" cy="2245595"/>
          </a:xfrm>
          <a:prstGeom prst="rect">
            <a:avLst/>
          </a:prstGeom>
        </p:spPr>
      </p:pic>
    </p:spTree>
    <p:extLst>
      <p:ext uri="{BB962C8B-B14F-4D97-AF65-F5344CB8AC3E}">
        <p14:creationId xmlns:p14="http://schemas.microsoft.com/office/powerpoint/2010/main" val="1859454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507D57EE-E4D3-8642-5D97-8736B742836E}"/>
              </a:ext>
            </a:extLst>
          </p:cNvPr>
          <p:cNvSpPr>
            <a:spLocks noGrp="1"/>
          </p:cNvSpPr>
          <p:nvPr>
            <p:ph type="ctrTitle"/>
          </p:nvPr>
        </p:nvSpPr>
        <p:spPr>
          <a:xfrm>
            <a:off x="1575984" y="408313"/>
            <a:ext cx="7969135" cy="1218391"/>
          </a:xfrm>
        </p:spPr>
        <p:txBody>
          <a:bodyPr>
            <a:normAutofit/>
          </a:bodyPr>
          <a:lstStyle/>
          <a:p>
            <a:pPr algn="ctr"/>
            <a:r>
              <a:rPr lang="es-MX" sz="4000" dirty="0"/>
              <a:t>SECRETARÍA DE LA CONTRALORÍA</a:t>
            </a:r>
            <a:endParaRPr lang="es-MX" dirty="0"/>
          </a:p>
        </p:txBody>
      </p:sp>
      <p:sp>
        <p:nvSpPr>
          <p:cNvPr id="10" name="Subtítulo 9">
            <a:extLst>
              <a:ext uri="{FF2B5EF4-FFF2-40B4-BE49-F238E27FC236}">
                <a16:creationId xmlns:a16="http://schemas.microsoft.com/office/drawing/2014/main" id="{29F287C8-0B21-B8B7-3FA4-B6B71A78A734}"/>
              </a:ext>
            </a:extLst>
          </p:cNvPr>
          <p:cNvSpPr>
            <a:spLocks noGrp="1"/>
          </p:cNvSpPr>
          <p:nvPr>
            <p:ph type="subTitle" idx="1"/>
          </p:nvPr>
        </p:nvSpPr>
        <p:spPr>
          <a:xfrm>
            <a:off x="2131552" y="2656599"/>
            <a:ext cx="6858000" cy="1655762"/>
          </a:xfrm>
        </p:spPr>
        <p:txBody>
          <a:bodyPr>
            <a:normAutofit/>
          </a:bodyPr>
          <a:lstStyle/>
          <a:p>
            <a:pPr algn="ctr"/>
            <a:r>
              <a:rPr lang="es-MX" sz="3200" dirty="0"/>
              <a:t>Acceso a la Información, Clasificación de Información y Versiones Públicas</a:t>
            </a:r>
          </a:p>
        </p:txBody>
      </p:sp>
      <p:sp>
        <p:nvSpPr>
          <p:cNvPr id="3" name="CuadroTexto 2">
            <a:extLst>
              <a:ext uri="{FF2B5EF4-FFF2-40B4-BE49-F238E27FC236}">
                <a16:creationId xmlns:a16="http://schemas.microsoft.com/office/drawing/2014/main" id="{4BDBB9B4-5949-2B68-7BBF-7DCC0A9CC216}"/>
              </a:ext>
            </a:extLst>
          </p:cNvPr>
          <p:cNvSpPr txBox="1"/>
          <p:nvPr/>
        </p:nvSpPr>
        <p:spPr>
          <a:xfrm>
            <a:off x="2022488" y="1809219"/>
            <a:ext cx="7404904" cy="664865"/>
          </a:xfrm>
          <a:prstGeom prst="rect">
            <a:avLst/>
          </a:prstGeom>
        </p:spPr>
        <p:txBody>
          <a:bodyPr vert="horz" lIns="91440" tIns="45720" rIns="91440" bIns="45720" rtlCol="0" anchor="b">
            <a:normAutofit fontScale="92500"/>
          </a:bodyPr>
          <a:lstStyle>
            <a:lvl1pPr algn="ctr" defTabSz="914400">
              <a:lnSpc>
                <a:spcPct val="90000"/>
              </a:lnSpc>
              <a:spcBef>
                <a:spcPct val="0"/>
              </a:spcBef>
              <a:buNone/>
              <a:defRPr sz="4000" b="1">
                <a:solidFill>
                  <a:srgbClr val="B68400"/>
                </a:solidFill>
                <a:latin typeface="Futura Bk BT" panose="020B0502020204020303" pitchFamily="34" charset="0"/>
                <a:ea typeface="+mj-ea"/>
                <a:cs typeface="+mj-cs"/>
              </a:defRPr>
            </a:lvl1pPr>
          </a:lstStyle>
          <a:p>
            <a:r>
              <a:rPr lang="es-MX" sz="2000" dirty="0">
                <a:latin typeface="Montserrat" panose="00000500000000000000" pitchFamily="2" charset="0"/>
              </a:rPr>
              <a:t>Coordinación General de Transparencia, Acceso a la información Pública y Protección de Datos Personales</a:t>
            </a:r>
          </a:p>
        </p:txBody>
      </p:sp>
    </p:spTree>
    <p:extLst>
      <p:ext uri="{BB962C8B-B14F-4D97-AF65-F5344CB8AC3E}">
        <p14:creationId xmlns:p14="http://schemas.microsoft.com/office/powerpoint/2010/main" val="1231594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800" dirty="0"/>
              <a:t>VERSIONES PÚBLICAS</a:t>
            </a:r>
          </a:p>
        </p:txBody>
      </p:sp>
      <p:sp>
        <p:nvSpPr>
          <p:cNvPr id="3" name="Marcador de contenido 2"/>
          <p:cNvSpPr>
            <a:spLocks noGrp="1"/>
          </p:cNvSpPr>
          <p:nvPr>
            <p:ph idx="1"/>
          </p:nvPr>
        </p:nvSpPr>
        <p:spPr>
          <a:xfrm>
            <a:off x="630176" y="1896823"/>
            <a:ext cx="11171584" cy="3770652"/>
          </a:xfrm>
        </p:spPr>
        <p:txBody>
          <a:bodyPr>
            <a:normAutofit/>
          </a:bodyPr>
          <a:lstStyle/>
          <a:p>
            <a:r>
              <a:rPr lang="es-MX" sz="1600" b="1" dirty="0"/>
              <a:t>Quincuagésimo séptimo: Se considera, en principio, como información pública y no podrá omitirse de las versiones públicas la siguiente:</a:t>
            </a:r>
          </a:p>
          <a:p>
            <a:r>
              <a:rPr lang="es-MX" sz="1600" dirty="0"/>
              <a:t> </a:t>
            </a:r>
            <a:r>
              <a:rPr lang="es-MX" sz="1400" dirty="0"/>
              <a:t>I. La relativa a las Obligaciones de Transparencia que contempla el Título V de la Ley General y las demás disposiciones legales aplicables; </a:t>
            </a:r>
          </a:p>
          <a:p>
            <a:r>
              <a:rPr lang="es-MX" sz="1400" dirty="0"/>
              <a:t>II. El nombre de los servidores públicos en los documentos, y sus firmas autógrafas, cuando sean utilizados en el ejercicio de las facultades conferidas para el desempeño del servicio público, y</a:t>
            </a:r>
          </a:p>
          <a:p>
            <a:r>
              <a:rPr lang="es-MX" sz="1400" dirty="0"/>
              <a:t>III. La información que documente decisiones y los actos de autoridad concluidos de los sujetos obligados, así como el ejercicio de las facultades o actividades de los servidores públicos, de manera que se pueda valorar el desempeño de los mismos. Lo anterior, siempre y cuando no se acredite alguna causal de clasificación, prevista en las leyes o en los tratados internacionales suscritos por el Estado mexicano. </a:t>
            </a:r>
          </a:p>
        </p:txBody>
      </p:sp>
      <p:sp>
        <p:nvSpPr>
          <p:cNvPr id="4" name="Marcador de contenido 3"/>
          <p:cNvSpPr>
            <a:spLocks noGrp="1"/>
          </p:cNvSpPr>
          <p:nvPr>
            <p:ph sz="quarter" idx="13"/>
          </p:nvPr>
        </p:nvSpPr>
        <p:spPr>
          <a:xfrm>
            <a:off x="838200" y="1144589"/>
            <a:ext cx="10515600" cy="723968"/>
          </a:xfrm>
        </p:spPr>
        <p:txBody>
          <a:bodyPr/>
          <a:lstStyle/>
          <a:p>
            <a:pPr marL="285750" indent="-285750" algn="just">
              <a:buFont typeface="Arial" panose="020B0604020202020204" pitchFamily="34" charset="0"/>
              <a:buChar char="•"/>
            </a:pPr>
            <a:r>
              <a:rPr lang="es-MX" sz="1600" dirty="0"/>
              <a:t>La versión pública del documento o expediente que contenga partes o secciones reservadas o confidenciales será elaborada por los sujetos obligados, previo pago de los costos de reproducción, a través de sus áreas y deberá ser aprobada por su Comité de Transparencia.</a:t>
            </a:r>
          </a:p>
        </p:txBody>
      </p:sp>
      <p:sp>
        <p:nvSpPr>
          <p:cNvPr id="5" name="CuadroTexto 4"/>
          <p:cNvSpPr txBox="1"/>
          <p:nvPr/>
        </p:nvSpPr>
        <p:spPr>
          <a:xfrm>
            <a:off x="196517" y="5505673"/>
            <a:ext cx="3621505" cy="461665"/>
          </a:xfrm>
          <a:prstGeom prst="rect">
            <a:avLst/>
          </a:prstGeom>
          <a:noFill/>
        </p:spPr>
        <p:txBody>
          <a:bodyPr wrap="square" rtlCol="0">
            <a:spAutoFit/>
          </a:bodyPr>
          <a:lstStyle/>
          <a:p>
            <a:pPr algn="ctr"/>
            <a:r>
              <a:rPr lang="es-MX" sz="800" b="1" dirty="0">
                <a:solidFill>
                  <a:srgbClr val="B68400"/>
                </a:solidFill>
                <a:latin typeface="Montserrat" panose="00000500000000000000" pitchFamily="2" charset="0"/>
              </a:rPr>
              <a:t>LOS LINEAMIENTOS GENERALES EN MATERIA DE CLASIFICACIÓN Y DESCLASIFICACIÓN DE LA INFORMACIÓN, ASÍ COMO PARA LA ELABORACIÓN DE VERSIONES PÚBLICAS. </a:t>
            </a:r>
          </a:p>
        </p:txBody>
      </p:sp>
      <p:pic>
        <p:nvPicPr>
          <p:cNvPr id="6" name="Imagen 5" descr="Código QR&#10;&#10;Descripción generada automáticamente">
            <a:extLst>
              <a:ext uri="{FF2B5EF4-FFF2-40B4-BE49-F238E27FC236}">
                <a16:creationId xmlns:a16="http://schemas.microsoft.com/office/drawing/2014/main" id="{99CE066A-F8E6-CCC7-FE0C-E8D8881DD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428" y="4333991"/>
            <a:ext cx="1171682" cy="1171682"/>
          </a:xfrm>
          <a:prstGeom prst="rect">
            <a:avLst/>
          </a:prstGeom>
        </p:spPr>
      </p:pic>
    </p:spTree>
    <p:extLst>
      <p:ext uri="{BB962C8B-B14F-4D97-AF65-F5344CB8AC3E}">
        <p14:creationId xmlns:p14="http://schemas.microsoft.com/office/powerpoint/2010/main" val="61351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24151"/>
            <a:ext cx="10515600" cy="779464"/>
          </a:xfrm>
        </p:spPr>
        <p:txBody>
          <a:bodyPr>
            <a:normAutofit/>
          </a:bodyPr>
          <a:lstStyle/>
          <a:p>
            <a:pPr algn="ctr"/>
            <a:r>
              <a:rPr lang="es-MX" sz="2800" dirty="0"/>
              <a:t>DOCUMENTOS IMPRESOS </a:t>
            </a:r>
          </a:p>
        </p:txBody>
      </p:sp>
      <p:sp>
        <p:nvSpPr>
          <p:cNvPr id="3" name="Marcador de contenido 2"/>
          <p:cNvSpPr>
            <a:spLocks noGrp="1"/>
          </p:cNvSpPr>
          <p:nvPr>
            <p:ph idx="1"/>
          </p:nvPr>
        </p:nvSpPr>
        <p:spPr>
          <a:xfrm>
            <a:off x="838200" y="1494322"/>
            <a:ext cx="10515600" cy="3770652"/>
          </a:xfrm>
        </p:spPr>
        <p:txBody>
          <a:bodyPr/>
          <a:lstStyle/>
          <a:p>
            <a:r>
              <a:rPr lang="es-MX" b="1" dirty="0"/>
              <a:t>Quincuagésimo noveno</a:t>
            </a:r>
            <a:r>
              <a:rPr lang="es-MX" dirty="0"/>
              <a:t>. En caso de que el documento únicamente se posea en versión impresa, deberá fotocopiarse y sobre éste deberán testarse las palabras, párrafos o renglones que sean clasificados, debiendo anotar al lado del texto omitido, una referencia numérica tal y como se puede observar en el modelo para testar documentos impresos contenido en el Anexo 1 de los Lineamientos, “Modelo para testar documentos impresos”. </a:t>
            </a:r>
          </a:p>
          <a:p>
            <a:endParaRPr lang="es-MX" dirty="0"/>
          </a:p>
          <a:p>
            <a:r>
              <a:rPr lang="es-MX" b="1" dirty="0">
                <a:solidFill>
                  <a:srgbClr val="B38E5D"/>
                </a:solidFill>
              </a:rPr>
              <a:t>La información deberá protegerse con los medios idóneos con que se cuente, de tal forma que no permita la revelación de la información clasificada. </a:t>
            </a:r>
          </a:p>
        </p:txBody>
      </p:sp>
      <p:sp>
        <p:nvSpPr>
          <p:cNvPr id="5" name="CuadroTexto 4"/>
          <p:cNvSpPr txBox="1"/>
          <p:nvPr/>
        </p:nvSpPr>
        <p:spPr>
          <a:xfrm>
            <a:off x="60157" y="5264974"/>
            <a:ext cx="4691270" cy="507831"/>
          </a:xfrm>
          <a:prstGeom prst="rect">
            <a:avLst/>
          </a:prstGeom>
          <a:noFill/>
        </p:spPr>
        <p:txBody>
          <a:bodyPr wrap="square" rtlCol="0">
            <a:spAutoFit/>
          </a:bodyPr>
          <a:lstStyle/>
          <a:p>
            <a:pPr algn="just"/>
            <a:r>
              <a:rPr lang="es-MX" sz="900" b="1" dirty="0">
                <a:solidFill>
                  <a:srgbClr val="B68400"/>
                </a:solidFill>
                <a:latin typeface="Montserrat" panose="00000500000000000000" pitchFamily="2" charset="0"/>
              </a:rPr>
              <a:t>LOS LINEAMIENTOS GENERALES EN MATERIA DE CLASIFICACIÓN Y DESCLASIFICACIÓN DE LA INFORMACIÓN, ASÍ COMO PARA LA ELABORACIÓN DE VERSIONES PÚBLICAS. </a:t>
            </a:r>
          </a:p>
        </p:txBody>
      </p:sp>
      <p:pic>
        <p:nvPicPr>
          <p:cNvPr id="6" name="Imagen 5" descr="Código QR&#10;&#10;Descripción generada automáticamente">
            <a:extLst>
              <a:ext uri="{FF2B5EF4-FFF2-40B4-BE49-F238E27FC236}">
                <a16:creationId xmlns:a16="http://schemas.microsoft.com/office/drawing/2014/main" id="{26841D7D-BA4D-296B-F149-5E3BBFB9E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781" y="3874751"/>
            <a:ext cx="1396881" cy="1396881"/>
          </a:xfrm>
          <a:prstGeom prst="rect">
            <a:avLst/>
          </a:prstGeom>
        </p:spPr>
      </p:pic>
    </p:spTree>
    <p:extLst>
      <p:ext uri="{BB962C8B-B14F-4D97-AF65-F5344CB8AC3E}">
        <p14:creationId xmlns:p14="http://schemas.microsoft.com/office/powerpoint/2010/main" val="3189113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91548"/>
            <a:ext cx="10515600" cy="601250"/>
          </a:xfrm>
        </p:spPr>
        <p:txBody>
          <a:bodyPr>
            <a:normAutofit/>
          </a:bodyPr>
          <a:lstStyle/>
          <a:p>
            <a:pPr algn="ctr"/>
            <a:r>
              <a:rPr lang="es-MX" sz="2800" dirty="0"/>
              <a:t>DOCUMENTOS ELECTRÓNICOS</a:t>
            </a:r>
          </a:p>
        </p:txBody>
      </p:sp>
      <p:sp>
        <p:nvSpPr>
          <p:cNvPr id="3" name="Marcador de contenido 2"/>
          <p:cNvSpPr>
            <a:spLocks noGrp="1"/>
          </p:cNvSpPr>
          <p:nvPr>
            <p:ph idx="1"/>
          </p:nvPr>
        </p:nvSpPr>
        <p:spPr>
          <a:xfrm>
            <a:off x="838200" y="1025320"/>
            <a:ext cx="10515600" cy="3387654"/>
          </a:xfrm>
        </p:spPr>
        <p:txBody>
          <a:bodyPr>
            <a:noAutofit/>
          </a:bodyPr>
          <a:lstStyle/>
          <a:p>
            <a:pPr marL="285750" indent="-285750">
              <a:buFont typeface="Arial" panose="020B0604020202020204" pitchFamily="34" charset="0"/>
              <a:buChar char="•"/>
            </a:pPr>
            <a:r>
              <a:rPr lang="es-MX" sz="1600" b="1" dirty="0"/>
              <a:t>Sexagésimo. </a:t>
            </a:r>
            <a:r>
              <a:rPr lang="es-MX" sz="1600" dirty="0"/>
              <a:t>En caso de que el documento se posea en formato electrónico, deberá crearse un nuevo archivo electrónico para que sobre el mismo se elabore la versión pública, eliminando las partes o secciones clasificadas, de acuerdo con el modelo para testar documentos electrónicos contenido en el Anexo 2 de los Lineamientos, </a:t>
            </a:r>
            <a:r>
              <a:rPr lang="es-MX" sz="1600" b="1" dirty="0"/>
              <a:t>“Modelos para testar documentos electrónicos”</a:t>
            </a:r>
            <a:r>
              <a:rPr lang="es-MX" sz="1600" dirty="0"/>
              <a:t>.</a:t>
            </a:r>
          </a:p>
          <a:p>
            <a:endParaRPr lang="es-MX" sz="1600" dirty="0"/>
          </a:p>
          <a:p>
            <a:pPr marL="285750" indent="-285750">
              <a:buFont typeface="Arial" panose="020B0604020202020204" pitchFamily="34" charset="0"/>
              <a:buChar char="•"/>
            </a:pPr>
            <a:r>
              <a:rPr lang="es-MX" sz="1600" dirty="0"/>
              <a:t> </a:t>
            </a:r>
            <a:r>
              <a:rPr lang="es-MX" sz="1600" b="1" dirty="0"/>
              <a:t>Sexagésimo primero.</a:t>
            </a:r>
            <a:r>
              <a:rPr lang="es-MX" sz="1600" dirty="0"/>
              <a:t> En la parte del documento donde se hubiese ubicado originalmente el texto eliminado, deberá insertarse un cuadro de texto en color distinto al utilizado en el resto del documento con la palabra “Eliminado”, el tipo de dato o información cancelado y señalarse si la omisión es una palabra(s), renglón(es) o párrafo(s).</a:t>
            </a:r>
          </a:p>
          <a:p>
            <a:endParaRPr lang="es-MX" sz="1400" dirty="0"/>
          </a:p>
          <a:p>
            <a:r>
              <a:rPr lang="es-MX" sz="1400" dirty="0"/>
              <a:t>    En el cuadro de texto mencionado en el párrafo anterior, deberá señalarse el fundamento legal de la clasificación, incluyendo las siglas del o los ordenamientos jurídicos, artículo, fracción y párrafo que fundan  la eliminación respectiva, así como la motivación de la clasificación y, por tanto, de la eliminación respectiva. </a:t>
            </a:r>
          </a:p>
          <a:p>
            <a:r>
              <a:rPr lang="es-MX" sz="1400" dirty="0"/>
              <a:t>    En caso de que el documento, se hubiere solicitado impreso, se realizará la impresión respectiva. </a:t>
            </a:r>
          </a:p>
        </p:txBody>
      </p:sp>
      <p:sp>
        <p:nvSpPr>
          <p:cNvPr id="5" name="CuadroTexto 4"/>
          <p:cNvSpPr txBox="1"/>
          <p:nvPr/>
        </p:nvSpPr>
        <p:spPr>
          <a:xfrm>
            <a:off x="144379" y="5193754"/>
            <a:ext cx="4691270" cy="507831"/>
          </a:xfrm>
          <a:prstGeom prst="rect">
            <a:avLst/>
          </a:prstGeom>
          <a:noFill/>
        </p:spPr>
        <p:txBody>
          <a:bodyPr wrap="square" rtlCol="0">
            <a:spAutoFit/>
          </a:bodyPr>
          <a:lstStyle/>
          <a:p>
            <a:pPr algn="just"/>
            <a:r>
              <a:rPr lang="es-MX" sz="900" b="1" dirty="0">
                <a:solidFill>
                  <a:srgbClr val="B68400"/>
                </a:solidFill>
                <a:latin typeface="Montserrat" panose="00000500000000000000" pitchFamily="2" charset="0"/>
              </a:rPr>
              <a:t>LOS LINEAMIENTOS GENERALES EN MATERIA DE CLASIFICACIÓN Y DESCLASIFICACIÓN DE LA INFORMACIÓN, ASÍ COMO PARA LA ELABORACIÓN DE VERSIONES PÚBLICAS. </a:t>
            </a:r>
          </a:p>
        </p:txBody>
      </p:sp>
    </p:spTree>
    <p:extLst>
      <p:ext uri="{BB962C8B-B14F-4D97-AF65-F5344CB8AC3E}">
        <p14:creationId xmlns:p14="http://schemas.microsoft.com/office/powerpoint/2010/main" val="2675625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43677"/>
            <a:ext cx="10515600" cy="1144589"/>
          </a:xfrm>
        </p:spPr>
        <p:txBody>
          <a:bodyPr>
            <a:normAutofit/>
          </a:bodyPr>
          <a:lstStyle/>
          <a:p>
            <a:pPr algn="ctr"/>
            <a:r>
              <a:rPr lang="es-MX" sz="2200" dirty="0"/>
              <a:t>DE LA ELABORACIÓN DE VERSIONES PÚBLICAS DE LA INFORMACIÓN CONTENIDA EN LAS OBLIGACIONES DE TRANSPARENCIA, EN CASOS DE EXCEPCIÓN </a:t>
            </a:r>
          </a:p>
        </p:txBody>
      </p:sp>
      <p:sp>
        <p:nvSpPr>
          <p:cNvPr id="3" name="Marcador de contenido 2"/>
          <p:cNvSpPr>
            <a:spLocks noGrp="1"/>
          </p:cNvSpPr>
          <p:nvPr>
            <p:ph idx="1"/>
          </p:nvPr>
        </p:nvSpPr>
        <p:spPr/>
        <p:txBody>
          <a:bodyPr/>
          <a:lstStyle/>
          <a:p>
            <a:r>
              <a:rPr lang="es-MX" b="1" dirty="0"/>
              <a:t>Sexagésimo segundo</a:t>
            </a:r>
            <a:r>
              <a:rPr lang="es-MX" dirty="0"/>
              <a:t>. Además de los requisitos establecidos con anterioridad, no se podrán omitir de las versiones públicas, los elementos esenciales que muestren la información contenida en las obligaciones de transparencia y deberán ser aprobadas por el Comité de Transparencia respectivo.</a:t>
            </a:r>
          </a:p>
          <a:p>
            <a:r>
              <a:rPr lang="es-MX" b="1" dirty="0"/>
              <a:t>Sexagésimo tercero. </a:t>
            </a:r>
            <a:r>
              <a:rPr lang="es-MX" dirty="0"/>
              <a:t>La información contenida en las obligaciones de transparencia se regirá por lo dispuesto en la Ley General y en las leyes aplicables que deberán observar los sujetos obligados. </a:t>
            </a:r>
          </a:p>
        </p:txBody>
      </p:sp>
      <p:sp>
        <p:nvSpPr>
          <p:cNvPr id="5" name="CuadroTexto 4"/>
          <p:cNvSpPr txBox="1"/>
          <p:nvPr/>
        </p:nvSpPr>
        <p:spPr>
          <a:xfrm>
            <a:off x="176463" y="5199443"/>
            <a:ext cx="4691270" cy="507831"/>
          </a:xfrm>
          <a:prstGeom prst="rect">
            <a:avLst/>
          </a:prstGeom>
          <a:noFill/>
        </p:spPr>
        <p:txBody>
          <a:bodyPr wrap="square" rtlCol="0">
            <a:spAutoFit/>
          </a:bodyPr>
          <a:lstStyle/>
          <a:p>
            <a:pPr algn="just"/>
            <a:r>
              <a:rPr lang="es-MX" sz="900" b="1" dirty="0">
                <a:solidFill>
                  <a:srgbClr val="B68400"/>
                </a:solidFill>
                <a:latin typeface="Montserrat" panose="00000500000000000000" pitchFamily="2" charset="0"/>
              </a:rPr>
              <a:t>LOS LINEAMIENTOS GENERALES EN MATERIA DE CLASIFICACIÓN Y DESCLASIFICACIÓN DE LA INFORMACIÓN, ASÍ COMO PARA LA ELABORACIÓN DE VERSIONES PÚBLICAS. </a:t>
            </a:r>
          </a:p>
        </p:txBody>
      </p:sp>
      <p:pic>
        <p:nvPicPr>
          <p:cNvPr id="4" name="Imagen 3" descr="Código QR&#10;&#10;Descripción generada automáticamente">
            <a:extLst>
              <a:ext uri="{FF2B5EF4-FFF2-40B4-BE49-F238E27FC236}">
                <a16:creationId xmlns:a16="http://schemas.microsoft.com/office/drawing/2014/main" id="{44E7566D-2757-6FA7-B3A7-F857559CA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3044" y="3802562"/>
            <a:ext cx="1396881" cy="1396881"/>
          </a:xfrm>
          <a:prstGeom prst="rect">
            <a:avLst/>
          </a:prstGeom>
        </p:spPr>
      </p:pic>
    </p:spTree>
    <p:extLst>
      <p:ext uri="{BB962C8B-B14F-4D97-AF65-F5344CB8AC3E}">
        <p14:creationId xmlns:p14="http://schemas.microsoft.com/office/powerpoint/2010/main" val="971716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397564" y="117940"/>
            <a:ext cx="6599583" cy="4160444"/>
          </a:xfrm>
          <a:prstGeom prst="rect">
            <a:avLst/>
          </a:prstGeom>
        </p:spPr>
      </p:pic>
      <p:sp>
        <p:nvSpPr>
          <p:cNvPr id="12" name="object 12"/>
          <p:cNvSpPr txBox="1"/>
          <p:nvPr/>
        </p:nvSpPr>
        <p:spPr>
          <a:xfrm>
            <a:off x="3733960" y="1797505"/>
            <a:ext cx="1784605" cy="109645"/>
          </a:xfrm>
          <a:prstGeom prst="rect">
            <a:avLst/>
          </a:prstGeom>
          <a:solidFill>
            <a:srgbClr val="000000"/>
          </a:solidFill>
        </p:spPr>
        <p:txBody>
          <a:bodyPr vert="horz" wrap="square" lIns="0" tIns="17145" rIns="0" bIns="0" rtlCol="0">
            <a:spAutoFit/>
          </a:bodyPr>
          <a:lstStyle/>
          <a:p>
            <a:pPr algn="ctr">
              <a:spcBef>
                <a:spcPts val="135"/>
              </a:spcBef>
            </a:pPr>
            <a:r>
              <a:rPr sz="600">
                <a:solidFill>
                  <a:srgbClr val="FFFFFF"/>
                </a:solidFill>
                <a:latin typeface="Arial"/>
                <a:cs typeface="Arial"/>
              </a:rPr>
              <a:t>1</a:t>
            </a:r>
            <a:endParaRPr sz="600">
              <a:latin typeface="Arial"/>
              <a:cs typeface="Arial"/>
            </a:endParaRPr>
          </a:p>
        </p:txBody>
      </p:sp>
      <p:pic>
        <p:nvPicPr>
          <p:cNvPr id="13" name="object 13"/>
          <p:cNvPicPr/>
          <p:nvPr/>
        </p:nvPicPr>
        <p:blipFill>
          <a:blip r:embed="rId3" cstate="print"/>
          <a:stretch>
            <a:fillRect/>
          </a:stretch>
        </p:blipFill>
        <p:spPr>
          <a:xfrm>
            <a:off x="4052338" y="1928285"/>
            <a:ext cx="832119" cy="164591"/>
          </a:xfrm>
          <a:prstGeom prst="rect">
            <a:avLst/>
          </a:prstGeom>
        </p:spPr>
      </p:pic>
      <p:sp>
        <p:nvSpPr>
          <p:cNvPr id="14" name="object 14"/>
          <p:cNvSpPr txBox="1"/>
          <p:nvPr/>
        </p:nvSpPr>
        <p:spPr>
          <a:xfrm>
            <a:off x="4052338" y="2050201"/>
            <a:ext cx="832119" cy="102592"/>
          </a:xfrm>
          <a:prstGeom prst="rect">
            <a:avLst/>
          </a:prstGeom>
          <a:solidFill>
            <a:srgbClr val="000000"/>
          </a:solidFill>
        </p:spPr>
        <p:txBody>
          <a:bodyPr vert="horz" wrap="square" lIns="0" tIns="0" rIns="0" bIns="0" rtlCol="0">
            <a:spAutoFit/>
          </a:bodyPr>
          <a:lstStyle/>
          <a:p>
            <a:pPr marL="1905" algn="ctr">
              <a:lnSpc>
                <a:spcPts val="799"/>
              </a:lnSpc>
            </a:pPr>
            <a:r>
              <a:rPr sz="675">
                <a:solidFill>
                  <a:srgbClr val="FFFFFF"/>
                </a:solidFill>
                <a:latin typeface="Arial"/>
                <a:cs typeface="Arial"/>
              </a:rPr>
              <a:t>3</a:t>
            </a:r>
            <a:endParaRPr sz="675">
              <a:latin typeface="Arial"/>
              <a:cs typeface="Arial"/>
            </a:endParaRPr>
          </a:p>
        </p:txBody>
      </p:sp>
      <p:sp>
        <p:nvSpPr>
          <p:cNvPr id="15" name="object 15"/>
          <p:cNvSpPr/>
          <p:nvPr/>
        </p:nvSpPr>
        <p:spPr>
          <a:xfrm>
            <a:off x="3733960" y="2661527"/>
            <a:ext cx="2663190" cy="114300"/>
          </a:xfrm>
          <a:custGeom>
            <a:avLst/>
            <a:gdLst/>
            <a:ahLst/>
            <a:cxnLst/>
            <a:rect l="l" t="t" r="r" b="b"/>
            <a:pathLst>
              <a:path w="3550920" h="152400">
                <a:moveTo>
                  <a:pt x="3525520" y="0"/>
                </a:moveTo>
                <a:lnTo>
                  <a:pt x="25400" y="0"/>
                </a:lnTo>
                <a:lnTo>
                  <a:pt x="15537" y="2004"/>
                </a:lnTo>
                <a:lnTo>
                  <a:pt x="7461" y="7461"/>
                </a:lnTo>
                <a:lnTo>
                  <a:pt x="2004" y="15537"/>
                </a:lnTo>
                <a:lnTo>
                  <a:pt x="0" y="25400"/>
                </a:lnTo>
                <a:lnTo>
                  <a:pt x="0" y="127000"/>
                </a:lnTo>
                <a:lnTo>
                  <a:pt x="2004" y="136862"/>
                </a:lnTo>
                <a:lnTo>
                  <a:pt x="7461" y="144938"/>
                </a:lnTo>
                <a:lnTo>
                  <a:pt x="15537" y="150395"/>
                </a:lnTo>
                <a:lnTo>
                  <a:pt x="25400" y="152400"/>
                </a:lnTo>
                <a:lnTo>
                  <a:pt x="3525520" y="152400"/>
                </a:lnTo>
                <a:lnTo>
                  <a:pt x="3535382" y="150395"/>
                </a:lnTo>
                <a:lnTo>
                  <a:pt x="3543458" y="144938"/>
                </a:lnTo>
                <a:lnTo>
                  <a:pt x="3548915" y="136862"/>
                </a:lnTo>
                <a:lnTo>
                  <a:pt x="3550920" y="127000"/>
                </a:lnTo>
                <a:lnTo>
                  <a:pt x="3550920" y="25400"/>
                </a:lnTo>
                <a:lnTo>
                  <a:pt x="3548915" y="15537"/>
                </a:lnTo>
                <a:lnTo>
                  <a:pt x="3543458" y="7461"/>
                </a:lnTo>
                <a:lnTo>
                  <a:pt x="3535382" y="2004"/>
                </a:lnTo>
                <a:lnTo>
                  <a:pt x="3525520" y="0"/>
                </a:lnTo>
                <a:close/>
              </a:path>
            </a:pathLst>
          </a:custGeom>
          <a:solidFill>
            <a:srgbClr val="000000"/>
          </a:solidFill>
        </p:spPr>
        <p:txBody>
          <a:bodyPr wrap="square" lIns="0" tIns="0" rIns="0" bIns="0" rtlCol="0"/>
          <a:lstStyle/>
          <a:p>
            <a:r>
              <a:rPr lang="es-MX" sz="300" dirty="0">
                <a:solidFill>
                  <a:schemeClr val="bg1"/>
                </a:solidFill>
              </a:rPr>
              <a:t>4</a:t>
            </a:r>
            <a:r>
              <a:rPr lang="es-MX" sz="900" dirty="0">
                <a:solidFill>
                  <a:schemeClr val="bg1"/>
                </a:solidFill>
              </a:rPr>
              <a:t>4 </a:t>
            </a:r>
            <a:endParaRPr sz="1350" dirty="0">
              <a:solidFill>
                <a:schemeClr val="bg1"/>
              </a:solidFill>
            </a:endParaRPr>
          </a:p>
        </p:txBody>
      </p:sp>
      <p:sp>
        <p:nvSpPr>
          <p:cNvPr id="17" name="object 17"/>
          <p:cNvSpPr txBox="1"/>
          <p:nvPr/>
        </p:nvSpPr>
        <p:spPr>
          <a:xfrm>
            <a:off x="0" y="4278384"/>
            <a:ext cx="6891130" cy="717504"/>
          </a:xfrm>
          <a:prstGeom prst="rect">
            <a:avLst/>
          </a:prstGeom>
          <a:solidFill>
            <a:schemeClr val="tx1"/>
          </a:solidFill>
        </p:spPr>
        <p:txBody>
          <a:bodyPr vert="horz" wrap="square" lIns="0" tIns="9525" rIns="0" bIns="0" rtlCol="0">
            <a:spAutoFit/>
          </a:bodyPr>
          <a:lstStyle/>
          <a:p>
            <a:pPr marL="9525" marR="3810" algn="just">
              <a:spcBef>
                <a:spcPts val="75"/>
              </a:spcBef>
            </a:pPr>
            <a:r>
              <a:rPr lang="es-MX" sz="900" b="1" spc="-4" dirty="0">
                <a:solidFill>
                  <a:schemeClr val="bg1"/>
                </a:solidFill>
                <a:latin typeface="Montserrat" panose="00000500000000000000" pitchFamily="2" charset="0"/>
                <a:cs typeface="Arial Narrow"/>
              </a:rPr>
              <a:t>CONFIDENCIAL: </a:t>
            </a:r>
            <a:r>
              <a:rPr lang="es-MX" sz="900" b="1" dirty="0">
                <a:solidFill>
                  <a:schemeClr val="bg1"/>
                </a:solidFill>
                <a:latin typeface="Montserrat" panose="00000500000000000000" pitchFamily="2" charset="0"/>
                <a:cs typeface="Arial Narrow"/>
              </a:rPr>
              <a:t>Se </a:t>
            </a:r>
            <a:r>
              <a:rPr lang="es-MX" sz="900" b="1" spc="-4" dirty="0">
                <a:solidFill>
                  <a:schemeClr val="bg1"/>
                </a:solidFill>
                <a:latin typeface="Montserrat" panose="00000500000000000000" pitchFamily="2" charset="0"/>
                <a:cs typeface="Arial Narrow"/>
              </a:rPr>
              <a:t>eliminaron 1-4 por contener </a:t>
            </a:r>
            <a:r>
              <a:rPr lang="es-MX" sz="900" b="1" dirty="0">
                <a:solidFill>
                  <a:schemeClr val="bg1"/>
                </a:solidFill>
                <a:latin typeface="Montserrat" panose="00000500000000000000" pitchFamily="2" charset="0"/>
                <a:cs typeface="Arial Narrow"/>
              </a:rPr>
              <a:t>datos </a:t>
            </a:r>
            <a:r>
              <a:rPr lang="es-MX" sz="900" b="1" spc="-4" dirty="0">
                <a:solidFill>
                  <a:schemeClr val="bg1"/>
                </a:solidFill>
                <a:latin typeface="Montserrat" panose="00000500000000000000" pitchFamily="2" charset="0"/>
                <a:cs typeface="Arial Narrow"/>
              </a:rPr>
              <a:t>personales </a:t>
            </a:r>
            <a:r>
              <a:rPr lang="es-MX" sz="900" b="1" dirty="0">
                <a:solidFill>
                  <a:schemeClr val="bg1"/>
                </a:solidFill>
                <a:latin typeface="Montserrat" panose="00000500000000000000" pitchFamily="2" charset="0"/>
                <a:cs typeface="Arial Narrow"/>
              </a:rPr>
              <a:t>como: RFC, CURP, NSS y </a:t>
            </a:r>
            <a:r>
              <a:rPr lang="es-MX" sz="900" b="1" spc="-4" dirty="0">
                <a:solidFill>
                  <a:schemeClr val="bg1"/>
                </a:solidFill>
                <a:latin typeface="Montserrat" panose="00000500000000000000" pitchFamily="2" charset="0"/>
                <a:cs typeface="Arial Narrow"/>
              </a:rPr>
              <a:t>Descuentos Personales, en términos de lo dispuesto </a:t>
            </a:r>
            <a:r>
              <a:rPr lang="es-MX" sz="900" b="1" dirty="0">
                <a:solidFill>
                  <a:schemeClr val="bg1"/>
                </a:solidFill>
                <a:latin typeface="Montserrat" panose="00000500000000000000" pitchFamily="2" charset="0"/>
                <a:cs typeface="Arial Narrow"/>
              </a:rPr>
              <a:t>en </a:t>
            </a:r>
            <a:r>
              <a:rPr lang="es-MX" sz="900" b="1" spc="-4" dirty="0">
                <a:solidFill>
                  <a:schemeClr val="bg1"/>
                </a:solidFill>
                <a:latin typeface="Montserrat" panose="00000500000000000000" pitchFamily="2" charset="0"/>
                <a:cs typeface="Arial Narrow"/>
              </a:rPr>
              <a:t>los artículos 44 fracción </a:t>
            </a:r>
            <a:r>
              <a:rPr lang="es-MX" sz="900" b="1" dirty="0">
                <a:solidFill>
                  <a:schemeClr val="bg1"/>
                </a:solidFill>
                <a:latin typeface="Montserrat" panose="00000500000000000000" pitchFamily="2" charset="0"/>
                <a:cs typeface="Arial Narrow"/>
              </a:rPr>
              <a:t>II, </a:t>
            </a:r>
            <a:r>
              <a:rPr lang="es-MX" sz="900" b="1" spc="-4" dirty="0">
                <a:solidFill>
                  <a:schemeClr val="bg1"/>
                </a:solidFill>
                <a:latin typeface="Montserrat" panose="00000500000000000000" pitchFamily="2" charset="0"/>
                <a:cs typeface="Arial Narrow"/>
              </a:rPr>
              <a:t>art. </a:t>
            </a:r>
            <a:r>
              <a:rPr lang="es-MX" sz="900" b="1" spc="4" dirty="0">
                <a:solidFill>
                  <a:schemeClr val="bg1"/>
                </a:solidFill>
                <a:latin typeface="Montserrat" panose="00000500000000000000" pitchFamily="2" charset="0"/>
                <a:cs typeface="Arial Narrow"/>
              </a:rPr>
              <a:t>116 </a:t>
            </a:r>
            <a:r>
              <a:rPr lang="es-MX" sz="900" b="1" spc="-4" dirty="0">
                <a:solidFill>
                  <a:schemeClr val="bg1"/>
                </a:solidFill>
                <a:latin typeface="Montserrat" panose="00000500000000000000" pitchFamily="2" charset="0"/>
                <a:cs typeface="Arial Narrow"/>
              </a:rPr>
              <a:t>de la LGTAIP; art. </a:t>
            </a:r>
            <a:r>
              <a:rPr lang="es-MX" sz="900" b="1" spc="4" dirty="0">
                <a:solidFill>
                  <a:schemeClr val="bg1"/>
                </a:solidFill>
                <a:latin typeface="Montserrat" panose="00000500000000000000" pitchFamily="2" charset="0"/>
                <a:cs typeface="Arial Narrow"/>
              </a:rPr>
              <a:t>137 </a:t>
            </a:r>
            <a:r>
              <a:rPr lang="es-MX" sz="900" b="1" dirty="0">
                <a:solidFill>
                  <a:schemeClr val="bg1"/>
                </a:solidFill>
                <a:latin typeface="Montserrat" panose="00000500000000000000" pitchFamily="2" charset="0"/>
                <a:cs typeface="Arial Narrow"/>
              </a:rPr>
              <a:t>LTAIPQROO; </a:t>
            </a:r>
            <a:r>
              <a:rPr lang="es-MX" sz="900" b="1" spc="-4" dirty="0">
                <a:solidFill>
                  <a:schemeClr val="bg1"/>
                </a:solidFill>
                <a:latin typeface="Montserrat" panose="00000500000000000000" pitchFamily="2" charset="0"/>
                <a:cs typeface="Arial Narrow"/>
              </a:rPr>
              <a:t>los numerales </a:t>
            </a:r>
            <a:r>
              <a:rPr lang="es-MX" sz="900" b="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Quincuagésimo</a:t>
            </a:r>
            <a:r>
              <a:rPr lang="es-MX" sz="900" b="1" spc="19"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sexto,</a:t>
            </a:r>
            <a:r>
              <a:rPr lang="es-MX" sz="900" b="1" spc="11"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el</a:t>
            </a:r>
            <a:r>
              <a:rPr lang="es-MX" sz="900" b="1" spc="11" dirty="0">
                <a:solidFill>
                  <a:schemeClr val="bg1"/>
                </a:solidFill>
                <a:latin typeface="Montserrat" panose="00000500000000000000" pitchFamily="2" charset="0"/>
                <a:cs typeface="Arial Narrow"/>
              </a:rPr>
              <a:t> </a:t>
            </a:r>
            <a:r>
              <a:rPr lang="es-MX" sz="900" b="1" spc="-8" dirty="0">
                <a:solidFill>
                  <a:schemeClr val="bg1"/>
                </a:solidFill>
                <a:latin typeface="Montserrat" panose="00000500000000000000" pitchFamily="2" charset="0"/>
                <a:cs typeface="Arial Narrow"/>
              </a:rPr>
              <a:t>sexagésimo</a:t>
            </a:r>
            <a:r>
              <a:rPr lang="es-MX" sz="900" b="1" spc="23"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y</a:t>
            </a:r>
            <a:r>
              <a:rPr lang="es-MX" sz="900" b="1" spc="8"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sexagésimo</a:t>
            </a:r>
            <a:r>
              <a:rPr lang="es-MX" sz="900" b="1" spc="19" dirty="0">
                <a:solidFill>
                  <a:schemeClr val="bg1"/>
                </a:solidFill>
                <a:latin typeface="Montserrat" panose="00000500000000000000" pitchFamily="2" charset="0"/>
                <a:cs typeface="Arial Narrow"/>
              </a:rPr>
              <a:t> </a:t>
            </a:r>
            <a:r>
              <a:rPr lang="es-MX" sz="900" b="1" spc="-8" dirty="0">
                <a:solidFill>
                  <a:schemeClr val="bg1"/>
                </a:solidFill>
                <a:latin typeface="Montserrat" panose="00000500000000000000" pitchFamily="2" charset="0"/>
                <a:cs typeface="Arial Narrow"/>
              </a:rPr>
              <a:t>segundo</a:t>
            </a:r>
            <a:r>
              <a:rPr lang="es-MX" sz="900" b="1" spc="23"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de</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los</a:t>
            </a:r>
            <a:r>
              <a:rPr lang="es-MX" sz="900" b="1" spc="8"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Lineamientos</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Generales</a:t>
            </a:r>
            <a:r>
              <a:rPr lang="es-MX" sz="900" b="1" spc="1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en</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Materia</a:t>
            </a:r>
            <a:r>
              <a:rPr lang="es-MX" sz="900" b="1" spc="23"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de</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Clasificación</a:t>
            </a:r>
            <a:r>
              <a:rPr lang="es-MX" sz="900" b="1" spc="19"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y</a:t>
            </a:r>
            <a:r>
              <a:rPr lang="es-MX" sz="900" b="1" spc="1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Desclasificación</a:t>
            </a:r>
            <a:r>
              <a:rPr lang="es-MX" sz="900" b="1" spc="1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de</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la</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Información,</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así</a:t>
            </a:r>
            <a:r>
              <a:rPr lang="es-MX" sz="900" b="1" spc="1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como</a:t>
            </a:r>
            <a:r>
              <a:rPr lang="es-MX" sz="900" b="1" spc="19"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para</a:t>
            </a:r>
            <a:r>
              <a:rPr lang="es-MX" sz="900" b="1" spc="19"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la</a:t>
            </a:r>
            <a:r>
              <a:rPr lang="es-MX" sz="900" b="1" spc="15"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Elaboración</a:t>
            </a:r>
            <a:r>
              <a:rPr lang="es-MX" sz="900" b="1" spc="1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de</a:t>
            </a:r>
            <a:r>
              <a:rPr lang="es-MX" sz="900" b="1" spc="19"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Versiones</a:t>
            </a:r>
            <a:r>
              <a:rPr lang="es-MX" sz="900" b="1" spc="1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Públicas</a:t>
            </a:r>
            <a:r>
              <a:rPr lang="es-MX" sz="900" b="1" spc="11"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y</a:t>
            </a:r>
            <a:r>
              <a:rPr lang="es-MX" sz="900" b="1" spc="11"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al</a:t>
            </a:r>
            <a:r>
              <a:rPr lang="es-MX" sz="900" b="1" spc="1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acuerdo</a:t>
            </a:r>
            <a:r>
              <a:rPr lang="es-MX" sz="900" b="1" spc="19"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EXT-2/CT/30/01/19.02 </a:t>
            </a:r>
            <a:r>
              <a:rPr lang="es-MX" sz="900" b="1" dirty="0">
                <a:solidFill>
                  <a:schemeClr val="bg1"/>
                </a:solidFill>
                <a:latin typeface="Montserrat" panose="00000500000000000000" pitchFamily="2" charset="0"/>
                <a:cs typeface="Arial Narrow"/>
              </a:rPr>
              <a:t> de</a:t>
            </a:r>
            <a:r>
              <a:rPr lang="es-MX" sz="900" b="1" spc="-8"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la</a:t>
            </a:r>
            <a:r>
              <a:rPr lang="es-MX" sz="900" b="1"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segunda</a:t>
            </a:r>
            <a:r>
              <a:rPr lang="es-MX" sz="900" b="1" spc="-26"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sesión</a:t>
            </a:r>
            <a:r>
              <a:rPr lang="es-MX" sz="900" b="1" spc="-8"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extraordinaria</a:t>
            </a:r>
            <a:r>
              <a:rPr lang="es-MX" sz="900" b="1" spc="-26"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del</a:t>
            </a:r>
            <a:r>
              <a:rPr lang="es-MX" sz="900" b="1" spc="-4" dirty="0">
                <a:solidFill>
                  <a:schemeClr val="bg1"/>
                </a:solidFill>
                <a:latin typeface="Montserrat" panose="00000500000000000000" pitchFamily="2" charset="0"/>
                <a:cs typeface="Arial Narrow"/>
              </a:rPr>
              <a:t> comité</a:t>
            </a:r>
            <a:r>
              <a:rPr lang="es-MX" sz="900" b="1" dirty="0">
                <a:solidFill>
                  <a:schemeClr val="bg1"/>
                </a:solidFill>
                <a:latin typeface="Montserrat" panose="00000500000000000000" pitchFamily="2" charset="0"/>
                <a:cs typeface="Arial Narrow"/>
              </a:rPr>
              <a:t> de</a:t>
            </a:r>
            <a:r>
              <a:rPr lang="es-MX" sz="900" b="1" spc="-8" dirty="0">
                <a:solidFill>
                  <a:schemeClr val="bg1"/>
                </a:solidFill>
                <a:latin typeface="Montserrat" panose="00000500000000000000" pitchFamily="2" charset="0"/>
                <a:cs typeface="Arial Narrow"/>
              </a:rPr>
              <a:t> </a:t>
            </a:r>
            <a:r>
              <a:rPr lang="es-MX" sz="900" b="1" spc="-4" dirty="0">
                <a:solidFill>
                  <a:schemeClr val="bg1"/>
                </a:solidFill>
                <a:latin typeface="Montserrat" panose="00000500000000000000" pitchFamily="2" charset="0"/>
                <a:cs typeface="Arial Narrow"/>
              </a:rPr>
              <a:t>transparencia</a:t>
            </a:r>
            <a:r>
              <a:rPr lang="es-MX" sz="900" b="1" spc="-15"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del</a:t>
            </a:r>
            <a:r>
              <a:rPr lang="es-MX" sz="900" b="1" spc="-15" dirty="0">
                <a:solidFill>
                  <a:schemeClr val="bg1"/>
                </a:solidFill>
                <a:latin typeface="Montserrat" panose="00000500000000000000" pitchFamily="2" charset="0"/>
                <a:cs typeface="Arial Narrow"/>
              </a:rPr>
              <a:t> </a:t>
            </a:r>
            <a:r>
              <a:rPr lang="es-MX" sz="900" b="1" dirty="0">
                <a:solidFill>
                  <a:schemeClr val="bg1"/>
                </a:solidFill>
                <a:latin typeface="Montserrat" panose="00000500000000000000" pitchFamily="2" charset="0"/>
                <a:cs typeface="Arial Narrow"/>
              </a:rPr>
              <a:t>IDAIPQROO</a:t>
            </a:r>
            <a:r>
              <a:rPr lang="es-MX" sz="1000" b="1" dirty="0">
                <a:solidFill>
                  <a:schemeClr val="bg1"/>
                </a:solidFill>
                <a:latin typeface="Montserrat" panose="00000500000000000000" pitchFamily="2" charset="0"/>
                <a:cs typeface="Arial Narrow"/>
              </a:rPr>
              <a:t>.</a:t>
            </a:r>
          </a:p>
        </p:txBody>
      </p:sp>
      <p:sp>
        <p:nvSpPr>
          <p:cNvPr id="20" name="Rectángulo 19"/>
          <p:cNvSpPr/>
          <p:nvPr/>
        </p:nvSpPr>
        <p:spPr>
          <a:xfrm>
            <a:off x="8012366" y="80022"/>
            <a:ext cx="2954227" cy="4778231"/>
          </a:xfrm>
          <a:prstGeom prst="rect">
            <a:avLst/>
          </a:prstGeom>
        </p:spPr>
        <p:txBody>
          <a:bodyPr wrap="square">
            <a:spAutoFit/>
          </a:bodyPr>
          <a:lstStyle/>
          <a:p>
            <a:r>
              <a:rPr lang="es-MX" sz="1450" b="1" dirty="0">
                <a:solidFill>
                  <a:srgbClr val="B68400"/>
                </a:solidFill>
                <a:latin typeface="Montserrat" panose="00000500000000000000" pitchFamily="2" charset="0"/>
              </a:rPr>
              <a:t>Quincuagésimo primero. </a:t>
            </a:r>
          </a:p>
          <a:p>
            <a:endParaRPr lang="es-MX" sz="1450" dirty="0">
              <a:solidFill>
                <a:srgbClr val="B68400"/>
              </a:solidFill>
              <a:latin typeface="Montserrat" panose="00000500000000000000" pitchFamily="2" charset="0"/>
            </a:endParaRPr>
          </a:p>
          <a:p>
            <a:r>
              <a:rPr lang="es-MX" sz="1450" b="1" dirty="0">
                <a:solidFill>
                  <a:srgbClr val="B68400"/>
                </a:solidFill>
                <a:latin typeface="Montserrat" panose="00000500000000000000" pitchFamily="2" charset="0"/>
              </a:rPr>
              <a:t>La leyenda en los documentos clasificados indicará: </a:t>
            </a:r>
          </a:p>
          <a:p>
            <a:endParaRPr lang="es-MX" sz="1450" dirty="0">
              <a:solidFill>
                <a:srgbClr val="B68400"/>
              </a:solidFill>
              <a:latin typeface="Montserrat" panose="00000500000000000000" pitchFamily="2" charset="0"/>
            </a:endParaRPr>
          </a:p>
          <a:p>
            <a:pPr marL="400050" indent="-400050">
              <a:buAutoNum type="romanUcPeriod"/>
            </a:pPr>
            <a:r>
              <a:rPr lang="es-MX" sz="1450" dirty="0">
                <a:solidFill>
                  <a:srgbClr val="B68400"/>
                </a:solidFill>
                <a:latin typeface="Montserrat" panose="00000500000000000000" pitchFamily="2" charset="0"/>
              </a:rPr>
              <a:t>La fecha de sesión del Comité de Transparencia en donde se confirmó la clasificación, en su caso; </a:t>
            </a:r>
          </a:p>
          <a:p>
            <a:pPr marL="400050" indent="-400050">
              <a:buAutoNum type="romanUcPeriod"/>
            </a:pPr>
            <a:r>
              <a:rPr lang="es-MX" sz="1450" dirty="0">
                <a:solidFill>
                  <a:srgbClr val="B68400"/>
                </a:solidFill>
                <a:latin typeface="Montserrat" panose="00000500000000000000" pitchFamily="2" charset="0"/>
              </a:rPr>
              <a:t>El nombre del área; </a:t>
            </a:r>
          </a:p>
          <a:p>
            <a:pPr marL="400050" indent="-400050">
              <a:buAutoNum type="romanUcPeriod"/>
            </a:pPr>
            <a:r>
              <a:rPr lang="es-MX" sz="1450" dirty="0">
                <a:solidFill>
                  <a:srgbClr val="B68400"/>
                </a:solidFill>
                <a:latin typeface="Montserrat" panose="00000500000000000000" pitchFamily="2" charset="0"/>
              </a:rPr>
              <a:t>La palabra reservado o confidencial; </a:t>
            </a:r>
          </a:p>
          <a:p>
            <a:pPr marL="400050" indent="-400050">
              <a:buAutoNum type="romanUcPeriod"/>
            </a:pPr>
            <a:r>
              <a:rPr lang="es-MX" sz="1450" dirty="0">
                <a:solidFill>
                  <a:srgbClr val="B68400"/>
                </a:solidFill>
                <a:latin typeface="Montserrat" panose="00000500000000000000" pitchFamily="2" charset="0"/>
              </a:rPr>
              <a:t>Las partes o secciones reservadas o confidenciales, en su caso; </a:t>
            </a:r>
          </a:p>
          <a:p>
            <a:pPr marL="400050" indent="-400050">
              <a:buAutoNum type="romanUcPeriod"/>
            </a:pPr>
            <a:r>
              <a:rPr lang="es-MX" sz="1450" dirty="0">
                <a:solidFill>
                  <a:srgbClr val="B68400"/>
                </a:solidFill>
                <a:latin typeface="Montserrat" panose="00000500000000000000" pitchFamily="2" charset="0"/>
              </a:rPr>
              <a:t>El fundamento legal; </a:t>
            </a:r>
          </a:p>
          <a:p>
            <a:pPr marL="400050" indent="-400050">
              <a:buAutoNum type="romanUcPeriod"/>
            </a:pPr>
            <a:r>
              <a:rPr lang="es-MX" sz="1450" dirty="0">
                <a:solidFill>
                  <a:srgbClr val="B68400"/>
                </a:solidFill>
                <a:latin typeface="Montserrat" panose="00000500000000000000" pitchFamily="2" charset="0"/>
              </a:rPr>
              <a:t>El periodo de reserva, y </a:t>
            </a:r>
          </a:p>
          <a:p>
            <a:pPr marL="400050" indent="-400050">
              <a:buAutoNum type="romanUcPeriod"/>
            </a:pPr>
            <a:r>
              <a:rPr lang="es-MX" sz="1450" dirty="0">
                <a:solidFill>
                  <a:srgbClr val="B68400"/>
                </a:solidFill>
                <a:latin typeface="Montserrat" panose="00000500000000000000" pitchFamily="2" charset="0"/>
              </a:rPr>
              <a:t>La rúbrica del titular del área</a:t>
            </a:r>
          </a:p>
        </p:txBody>
      </p:sp>
    </p:spTree>
    <p:extLst>
      <p:ext uri="{BB962C8B-B14F-4D97-AF65-F5344CB8AC3E}">
        <p14:creationId xmlns:p14="http://schemas.microsoft.com/office/powerpoint/2010/main" val="448502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2111" t="12853" r="33194" b="22702"/>
          <a:stretch/>
        </p:blipFill>
        <p:spPr>
          <a:xfrm>
            <a:off x="129319" y="53320"/>
            <a:ext cx="5158297" cy="5389456"/>
          </a:xfrm>
          <a:prstGeom prst="rect">
            <a:avLst/>
          </a:prstGeom>
        </p:spPr>
      </p:pic>
      <p:sp>
        <p:nvSpPr>
          <p:cNvPr id="5" name="Rectángulo 4"/>
          <p:cNvSpPr/>
          <p:nvPr/>
        </p:nvSpPr>
        <p:spPr>
          <a:xfrm>
            <a:off x="5963480" y="795442"/>
            <a:ext cx="5393633" cy="2169825"/>
          </a:xfrm>
          <a:prstGeom prst="rect">
            <a:avLst/>
          </a:prstGeom>
        </p:spPr>
        <p:txBody>
          <a:bodyPr wrap="square">
            <a:spAutoFit/>
          </a:bodyPr>
          <a:lstStyle/>
          <a:p>
            <a:pPr algn="just"/>
            <a:r>
              <a:rPr lang="es-MX" sz="1500" dirty="0">
                <a:solidFill>
                  <a:srgbClr val="B68400"/>
                </a:solidFill>
                <a:latin typeface="Montserrat" panose="00000500000000000000" pitchFamily="2" charset="0"/>
              </a:rPr>
              <a:t>ACUERDO DEL CONSEJO NACIONAL DEL SISTEMA NACIONAL DE TRANSPARENCIA, ACCESO A LA INFORMACIÓN PÚBLICA Y PROTECCIÓN DE DATOS PERSONALES, POR EL QUE SE APRUEBAN:</a:t>
            </a:r>
          </a:p>
          <a:p>
            <a:pPr algn="just"/>
            <a:endParaRPr lang="es-MX" sz="1500" b="1" dirty="0">
              <a:solidFill>
                <a:srgbClr val="B68400"/>
              </a:solidFill>
              <a:latin typeface="Montserrat" panose="00000500000000000000" pitchFamily="2" charset="0"/>
            </a:endParaRPr>
          </a:p>
          <a:p>
            <a:pPr algn="just"/>
            <a:r>
              <a:rPr lang="es-MX" sz="1500" b="1" dirty="0">
                <a:solidFill>
                  <a:srgbClr val="B68400"/>
                </a:solidFill>
                <a:latin typeface="Montserrat" panose="00000500000000000000" pitchFamily="2" charset="0"/>
              </a:rPr>
              <a:t>LOS LINEAMIENTOS GENERALES EN MATERIA DE CLASIFICACIÓN Y DESCLASIFICACIÓN DE LA INFORMACIÓN, ASÍ COMO PARA LA ELABORACIÓN DE VERSIONES PÚBLICAS. </a:t>
            </a:r>
          </a:p>
        </p:txBody>
      </p:sp>
      <p:pic>
        <p:nvPicPr>
          <p:cNvPr id="2" name="Imagen 1" descr="Código QR&#10;&#10;Descripción generada automáticamente">
            <a:extLst>
              <a:ext uri="{FF2B5EF4-FFF2-40B4-BE49-F238E27FC236}">
                <a16:creationId xmlns:a16="http://schemas.microsoft.com/office/drawing/2014/main" id="{148396BD-D930-A1FD-5053-0EA11009B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001" y="2844952"/>
            <a:ext cx="1878146" cy="1878146"/>
          </a:xfrm>
          <a:prstGeom prst="rect">
            <a:avLst/>
          </a:prstGeom>
        </p:spPr>
      </p:pic>
    </p:spTree>
    <p:extLst>
      <p:ext uri="{BB962C8B-B14F-4D97-AF65-F5344CB8AC3E}">
        <p14:creationId xmlns:p14="http://schemas.microsoft.com/office/powerpoint/2010/main" val="1479886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ctr"/>
            <a:r>
              <a:rPr lang="es-MX" sz="2400" dirty="0"/>
              <a:t>¿Cuándo se harán públicos los </a:t>
            </a:r>
            <a:br>
              <a:rPr lang="es-MX" sz="2400" dirty="0"/>
            </a:br>
            <a:r>
              <a:rPr lang="es-MX" sz="2400" dirty="0"/>
              <a:t>documentos clasificados como reservados?</a:t>
            </a:r>
          </a:p>
        </p:txBody>
      </p:sp>
      <p:sp>
        <p:nvSpPr>
          <p:cNvPr id="7" name="Cinta perforada 6"/>
          <p:cNvSpPr/>
          <p:nvPr/>
        </p:nvSpPr>
        <p:spPr>
          <a:xfrm>
            <a:off x="1767456" y="1803422"/>
            <a:ext cx="1863639" cy="1247278"/>
          </a:xfrm>
          <a:prstGeom prst="flowChartPunchedTape">
            <a:avLst/>
          </a:prstGeom>
          <a:solidFill>
            <a:srgbClr val="9D24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50" dirty="0">
                <a:latin typeface="Montserrat" panose="00000500000000000000" pitchFamily="2" charset="0"/>
              </a:rPr>
              <a:t>Se extingan las causas que dieron origen a su clasificación</a:t>
            </a:r>
          </a:p>
        </p:txBody>
      </p:sp>
      <p:sp>
        <p:nvSpPr>
          <p:cNvPr id="8" name="Cinta perforada 7"/>
          <p:cNvSpPr/>
          <p:nvPr/>
        </p:nvSpPr>
        <p:spPr>
          <a:xfrm>
            <a:off x="4009243" y="1803422"/>
            <a:ext cx="1793081" cy="1281698"/>
          </a:xfrm>
          <a:prstGeom prst="flowChartPunchedTape">
            <a:avLst/>
          </a:prstGeom>
          <a:solidFill>
            <a:srgbClr val="B38E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dirty="0">
                <a:latin typeface="Montserrat" panose="00000500000000000000" pitchFamily="2" charset="0"/>
              </a:rPr>
              <a:t>Expire el plazo de clasificación.</a:t>
            </a:r>
          </a:p>
        </p:txBody>
      </p:sp>
      <p:sp>
        <p:nvSpPr>
          <p:cNvPr id="9" name="Cinta perforada 8"/>
          <p:cNvSpPr/>
          <p:nvPr/>
        </p:nvSpPr>
        <p:spPr>
          <a:xfrm>
            <a:off x="8484392" y="1807499"/>
            <a:ext cx="1578770" cy="1281698"/>
          </a:xfrm>
          <a:prstGeom prst="flowChartPunchedTap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50" dirty="0">
                <a:latin typeface="Montserrat" panose="00000500000000000000" pitchFamily="2" charset="0"/>
              </a:rPr>
              <a:t>Comité de transparencia considere la desclasificación</a:t>
            </a:r>
          </a:p>
        </p:txBody>
      </p:sp>
      <p:sp>
        <p:nvSpPr>
          <p:cNvPr id="10" name="Cinta perforada 9"/>
          <p:cNvSpPr/>
          <p:nvPr/>
        </p:nvSpPr>
        <p:spPr>
          <a:xfrm>
            <a:off x="6273403" y="1803423"/>
            <a:ext cx="1693069" cy="1281698"/>
          </a:xfrm>
          <a:prstGeom prst="flowChartPunchedTap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a:latin typeface="Montserrat" panose="00000500000000000000" pitchFamily="2" charset="0"/>
              </a:rPr>
              <a:t>Exista resolución de una autoridad competente  </a:t>
            </a:r>
          </a:p>
        </p:txBody>
      </p:sp>
      <p:sp>
        <p:nvSpPr>
          <p:cNvPr id="11" name="Hexágono 10"/>
          <p:cNvSpPr/>
          <p:nvPr/>
        </p:nvSpPr>
        <p:spPr>
          <a:xfrm>
            <a:off x="6081916" y="3573261"/>
            <a:ext cx="2210989" cy="1209675"/>
          </a:xfrm>
          <a:prstGeom prst="hexagon">
            <a:avLst/>
          </a:prstGeom>
          <a:solidFill>
            <a:srgbClr val="B81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b="1" dirty="0">
                <a:latin typeface="Montserrat" panose="00000500000000000000" pitchFamily="2" charset="0"/>
              </a:rPr>
              <a:t>Determine  una causa de interés público que prevalece sobre la reserva</a:t>
            </a:r>
          </a:p>
        </p:txBody>
      </p:sp>
      <p:sp>
        <p:nvSpPr>
          <p:cNvPr id="12" name="Flecha derecha 11"/>
          <p:cNvSpPr/>
          <p:nvPr/>
        </p:nvSpPr>
        <p:spPr>
          <a:xfrm rot="5400000">
            <a:off x="7255566" y="3023297"/>
            <a:ext cx="523875" cy="390525"/>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Tree>
    <p:extLst>
      <p:ext uri="{BB962C8B-B14F-4D97-AF65-F5344CB8AC3E}">
        <p14:creationId xmlns:p14="http://schemas.microsoft.com/office/powerpoint/2010/main" val="3240754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528380" y="1580424"/>
            <a:ext cx="5001699" cy="3770652"/>
          </a:xfrm>
        </p:spPr>
        <p:txBody>
          <a:bodyPr>
            <a:normAutofit/>
          </a:bodyPr>
          <a:lstStyle/>
          <a:p>
            <a:r>
              <a:rPr lang="es-MX" sz="1800" dirty="0"/>
              <a:t>Es toda aquella información que contiene datos personales  concernientes a una persona física identificada o identificable.</a:t>
            </a:r>
          </a:p>
          <a:p>
            <a:r>
              <a:rPr lang="es-MX" sz="1800" dirty="0"/>
              <a:t>No está sujeta a temporalidad </a:t>
            </a:r>
          </a:p>
        </p:txBody>
      </p:sp>
      <p:sp>
        <p:nvSpPr>
          <p:cNvPr id="6" name="object 10"/>
          <p:cNvSpPr/>
          <p:nvPr/>
        </p:nvSpPr>
        <p:spPr>
          <a:xfrm>
            <a:off x="269690" y="1489845"/>
            <a:ext cx="1593342" cy="1026414"/>
          </a:xfrm>
          <a:prstGeom prst="rect">
            <a:avLst/>
          </a:prstGeom>
          <a:blipFill>
            <a:blip r:embed="rId2" cstate="print"/>
            <a:stretch>
              <a:fillRect/>
            </a:stretch>
          </a:blipFill>
        </p:spPr>
        <p:txBody>
          <a:bodyPr wrap="square" lIns="0" tIns="0" rIns="0" bIns="0" rtlCol="0"/>
          <a:lstStyle/>
          <a:p>
            <a:endParaRPr sz="1350"/>
          </a:p>
        </p:txBody>
      </p:sp>
      <p:sp>
        <p:nvSpPr>
          <p:cNvPr id="7" name="object 17"/>
          <p:cNvSpPr/>
          <p:nvPr/>
        </p:nvSpPr>
        <p:spPr>
          <a:xfrm>
            <a:off x="3463649" y="2876924"/>
            <a:ext cx="1221866" cy="804672"/>
          </a:xfrm>
          <a:prstGeom prst="rect">
            <a:avLst/>
          </a:prstGeom>
          <a:blipFill>
            <a:blip r:embed="rId3" cstate="print"/>
            <a:stretch>
              <a:fillRect/>
            </a:stretch>
          </a:blipFill>
        </p:spPr>
        <p:txBody>
          <a:bodyPr wrap="square" lIns="0" tIns="0" rIns="0" bIns="0" rtlCol="0"/>
          <a:lstStyle/>
          <a:p>
            <a:endParaRPr sz="1350"/>
          </a:p>
        </p:txBody>
      </p:sp>
      <p:sp>
        <p:nvSpPr>
          <p:cNvPr id="8" name="object 16"/>
          <p:cNvSpPr/>
          <p:nvPr/>
        </p:nvSpPr>
        <p:spPr>
          <a:xfrm>
            <a:off x="2109837" y="1584143"/>
            <a:ext cx="973836" cy="837818"/>
          </a:xfrm>
          <a:prstGeom prst="rect">
            <a:avLst/>
          </a:prstGeom>
          <a:blipFill>
            <a:blip r:embed="rId4" cstate="print"/>
            <a:stretch>
              <a:fillRect/>
            </a:stretch>
          </a:blipFill>
        </p:spPr>
        <p:txBody>
          <a:bodyPr wrap="square" lIns="0" tIns="0" rIns="0" bIns="0" rtlCol="0"/>
          <a:lstStyle/>
          <a:p>
            <a:endParaRPr sz="1350"/>
          </a:p>
        </p:txBody>
      </p:sp>
      <p:sp>
        <p:nvSpPr>
          <p:cNvPr id="9" name="object 3"/>
          <p:cNvSpPr/>
          <p:nvPr/>
        </p:nvSpPr>
        <p:spPr>
          <a:xfrm>
            <a:off x="3240559" y="574584"/>
            <a:ext cx="1161287" cy="1005840"/>
          </a:xfrm>
          <a:prstGeom prst="rect">
            <a:avLst/>
          </a:prstGeom>
          <a:blipFill>
            <a:blip r:embed="rId5" cstate="print"/>
            <a:stretch>
              <a:fillRect/>
            </a:stretch>
          </a:blipFill>
        </p:spPr>
        <p:txBody>
          <a:bodyPr wrap="square" lIns="0" tIns="0" rIns="0" bIns="0" rtlCol="0"/>
          <a:lstStyle/>
          <a:p>
            <a:endParaRPr sz="1350"/>
          </a:p>
        </p:txBody>
      </p:sp>
      <p:sp>
        <p:nvSpPr>
          <p:cNvPr id="10" name="object 4"/>
          <p:cNvSpPr/>
          <p:nvPr/>
        </p:nvSpPr>
        <p:spPr>
          <a:xfrm>
            <a:off x="4473895" y="1430681"/>
            <a:ext cx="1189727" cy="1352459"/>
          </a:xfrm>
          <a:prstGeom prst="rect">
            <a:avLst/>
          </a:prstGeom>
          <a:blipFill>
            <a:blip r:embed="rId6" cstate="print"/>
            <a:stretch>
              <a:fillRect/>
            </a:stretch>
          </a:blipFill>
        </p:spPr>
        <p:txBody>
          <a:bodyPr wrap="square" lIns="0" tIns="0" rIns="0" bIns="0" rtlCol="0"/>
          <a:lstStyle/>
          <a:p>
            <a:endParaRPr sz="1350"/>
          </a:p>
        </p:txBody>
      </p:sp>
      <p:sp>
        <p:nvSpPr>
          <p:cNvPr id="11" name="object 11"/>
          <p:cNvSpPr/>
          <p:nvPr/>
        </p:nvSpPr>
        <p:spPr>
          <a:xfrm>
            <a:off x="4535626" y="3463399"/>
            <a:ext cx="1589627" cy="1219754"/>
          </a:xfrm>
          <a:prstGeom prst="rect">
            <a:avLst/>
          </a:prstGeom>
          <a:blipFill>
            <a:blip r:embed="rId7" cstate="print"/>
            <a:stretch>
              <a:fillRect/>
            </a:stretch>
          </a:blipFill>
        </p:spPr>
        <p:txBody>
          <a:bodyPr wrap="square" lIns="0" tIns="0" rIns="0" bIns="0" rtlCol="0"/>
          <a:lstStyle/>
          <a:p>
            <a:endParaRPr sz="1350"/>
          </a:p>
        </p:txBody>
      </p:sp>
      <p:sp>
        <p:nvSpPr>
          <p:cNvPr id="13" name="object 15"/>
          <p:cNvSpPr/>
          <p:nvPr/>
        </p:nvSpPr>
        <p:spPr>
          <a:xfrm>
            <a:off x="3430753" y="3814028"/>
            <a:ext cx="1134999" cy="937260"/>
          </a:xfrm>
          <a:prstGeom prst="rect">
            <a:avLst/>
          </a:prstGeom>
          <a:blipFill>
            <a:blip r:embed="rId8" cstate="print"/>
            <a:stretch>
              <a:fillRect/>
            </a:stretch>
          </a:blipFill>
        </p:spPr>
        <p:txBody>
          <a:bodyPr wrap="square" lIns="0" tIns="0" rIns="0" bIns="0" rtlCol="0"/>
          <a:lstStyle/>
          <a:p>
            <a:endParaRPr sz="1350"/>
          </a:p>
        </p:txBody>
      </p:sp>
      <p:sp>
        <p:nvSpPr>
          <p:cNvPr id="14" name="object 5"/>
          <p:cNvSpPr/>
          <p:nvPr/>
        </p:nvSpPr>
        <p:spPr>
          <a:xfrm>
            <a:off x="1937480" y="381078"/>
            <a:ext cx="1228631" cy="1286058"/>
          </a:xfrm>
          <a:prstGeom prst="rect">
            <a:avLst/>
          </a:prstGeom>
          <a:blipFill>
            <a:blip r:embed="rId9" cstate="print"/>
            <a:stretch>
              <a:fillRect/>
            </a:stretch>
          </a:blipFill>
        </p:spPr>
        <p:txBody>
          <a:bodyPr wrap="square" lIns="0" tIns="0" rIns="0" bIns="0" rtlCol="0"/>
          <a:lstStyle/>
          <a:p>
            <a:endParaRPr sz="1350"/>
          </a:p>
        </p:txBody>
      </p:sp>
      <p:sp>
        <p:nvSpPr>
          <p:cNvPr id="15" name="object 7"/>
          <p:cNvSpPr/>
          <p:nvPr/>
        </p:nvSpPr>
        <p:spPr>
          <a:xfrm>
            <a:off x="3463649" y="1564003"/>
            <a:ext cx="999116" cy="1211381"/>
          </a:xfrm>
          <a:prstGeom prst="rect">
            <a:avLst/>
          </a:prstGeom>
          <a:blipFill>
            <a:blip r:embed="rId10" cstate="print"/>
            <a:stretch>
              <a:fillRect/>
            </a:stretch>
          </a:blipFill>
        </p:spPr>
        <p:txBody>
          <a:bodyPr wrap="square" lIns="0" tIns="0" rIns="0" bIns="0" rtlCol="0"/>
          <a:lstStyle/>
          <a:p>
            <a:endParaRPr sz="1350"/>
          </a:p>
        </p:txBody>
      </p:sp>
      <p:sp>
        <p:nvSpPr>
          <p:cNvPr id="16" name="object 8"/>
          <p:cNvSpPr/>
          <p:nvPr/>
        </p:nvSpPr>
        <p:spPr>
          <a:xfrm>
            <a:off x="692922" y="359690"/>
            <a:ext cx="1072133" cy="1070991"/>
          </a:xfrm>
          <a:prstGeom prst="rect">
            <a:avLst/>
          </a:prstGeom>
          <a:blipFill>
            <a:blip r:embed="rId11" cstate="print"/>
            <a:stretch>
              <a:fillRect/>
            </a:stretch>
          </a:blipFill>
        </p:spPr>
        <p:txBody>
          <a:bodyPr wrap="square" lIns="0" tIns="0" rIns="0" bIns="0" rtlCol="0"/>
          <a:lstStyle/>
          <a:p>
            <a:endParaRPr sz="1350"/>
          </a:p>
        </p:txBody>
      </p:sp>
      <p:sp>
        <p:nvSpPr>
          <p:cNvPr id="18" name="object 11"/>
          <p:cNvSpPr/>
          <p:nvPr/>
        </p:nvSpPr>
        <p:spPr>
          <a:xfrm rot="1541596">
            <a:off x="-124816" y="2204097"/>
            <a:ext cx="2290058" cy="1920030"/>
          </a:xfrm>
          <a:prstGeom prst="rect">
            <a:avLst/>
          </a:prstGeom>
          <a:blipFill>
            <a:blip r:embed="rId12" cstate="print"/>
            <a:stretch>
              <a:fillRect/>
            </a:stretch>
          </a:blipFill>
        </p:spPr>
        <p:txBody>
          <a:bodyPr wrap="square" lIns="0" tIns="0" rIns="0" bIns="0" rtlCol="0"/>
          <a:lstStyle/>
          <a:p>
            <a:endParaRPr sz="1350"/>
          </a:p>
        </p:txBody>
      </p:sp>
      <p:sp>
        <p:nvSpPr>
          <p:cNvPr id="17" name="object 9"/>
          <p:cNvSpPr/>
          <p:nvPr/>
        </p:nvSpPr>
        <p:spPr>
          <a:xfrm>
            <a:off x="1871252" y="3778167"/>
            <a:ext cx="1369307" cy="1070990"/>
          </a:xfrm>
          <a:prstGeom prst="rect">
            <a:avLst/>
          </a:prstGeom>
          <a:blipFill>
            <a:blip r:embed="rId13" cstate="print"/>
            <a:stretch>
              <a:fillRect/>
            </a:stretch>
          </a:blipFill>
        </p:spPr>
        <p:txBody>
          <a:bodyPr wrap="square" lIns="0" tIns="0" rIns="0" bIns="0" rtlCol="0"/>
          <a:lstStyle/>
          <a:p>
            <a:endParaRPr sz="1350"/>
          </a:p>
        </p:txBody>
      </p:sp>
      <p:sp>
        <p:nvSpPr>
          <p:cNvPr id="19" name="object 7"/>
          <p:cNvSpPr/>
          <p:nvPr/>
        </p:nvSpPr>
        <p:spPr>
          <a:xfrm>
            <a:off x="108166" y="3767626"/>
            <a:ext cx="1684823" cy="1141143"/>
          </a:xfrm>
          <a:prstGeom prst="rect">
            <a:avLst/>
          </a:prstGeom>
          <a:blipFill>
            <a:blip r:embed="rId14" cstate="print"/>
            <a:stretch>
              <a:fillRect/>
            </a:stretch>
          </a:blipFill>
        </p:spPr>
        <p:txBody>
          <a:bodyPr wrap="square" lIns="0" tIns="0" rIns="0" bIns="0" rtlCol="0"/>
          <a:lstStyle/>
          <a:p>
            <a:endParaRPr sz="1350"/>
          </a:p>
        </p:txBody>
      </p:sp>
      <p:sp>
        <p:nvSpPr>
          <p:cNvPr id="21" name="Título 1"/>
          <p:cNvSpPr txBox="1">
            <a:spLocks/>
          </p:cNvSpPr>
          <p:nvPr/>
        </p:nvSpPr>
        <p:spPr>
          <a:xfrm>
            <a:off x="6690916" y="294008"/>
            <a:ext cx="4332264" cy="15669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200" b="1" dirty="0">
                <a:solidFill>
                  <a:srgbClr val="9D2449"/>
                </a:solidFill>
                <a:latin typeface="Montserrat" panose="00000500000000000000" pitchFamily="2" charset="0"/>
              </a:rPr>
              <a:t>INFORMACIÓN</a:t>
            </a:r>
            <a:br>
              <a:rPr lang="es-MX" sz="3200" b="1" dirty="0">
                <a:solidFill>
                  <a:srgbClr val="9D2449"/>
                </a:solidFill>
                <a:latin typeface="Montserrat" panose="00000500000000000000" pitchFamily="2" charset="0"/>
              </a:rPr>
            </a:br>
            <a:r>
              <a:rPr lang="es-MX" sz="3200" b="1" dirty="0">
                <a:solidFill>
                  <a:srgbClr val="9D2449"/>
                </a:solidFill>
                <a:latin typeface="Montserrat" panose="00000500000000000000" pitchFamily="2" charset="0"/>
              </a:rPr>
              <a:t>CONFIDENCIAL</a:t>
            </a:r>
          </a:p>
        </p:txBody>
      </p:sp>
      <p:sp>
        <p:nvSpPr>
          <p:cNvPr id="12" name="object 14"/>
          <p:cNvSpPr/>
          <p:nvPr/>
        </p:nvSpPr>
        <p:spPr>
          <a:xfrm>
            <a:off x="1619452" y="2653312"/>
            <a:ext cx="1642491" cy="1093851"/>
          </a:xfrm>
          <a:prstGeom prst="rect">
            <a:avLst/>
          </a:prstGeom>
          <a:blipFill>
            <a:blip r:embed="rId15"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3647768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14041"/>
            <a:ext cx="10515600" cy="779464"/>
          </a:xfrm>
        </p:spPr>
        <p:txBody>
          <a:bodyPr>
            <a:normAutofit/>
          </a:bodyPr>
          <a:lstStyle/>
          <a:p>
            <a:r>
              <a:rPr lang="es-MX" sz="3200" dirty="0"/>
              <a:t>Información Confidencial</a:t>
            </a:r>
            <a:endParaRPr lang="en-US" sz="3200" dirty="0"/>
          </a:p>
        </p:txBody>
      </p:sp>
      <p:sp>
        <p:nvSpPr>
          <p:cNvPr id="3" name="Marcador de contenido 2"/>
          <p:cNvSpPr>
            <a:spLocks noGrp="1"/>
          </p:cNvSpPr>
          <p:nvPr>
            <p:ph idx="1"/>
          </p:nvPr>
        </p:nvSpPr>
        <p:spPr/>
        <p:txBody>
          <a:bodyPr>
            <a:normAutofit/>
          </a:bodyPr>
          <a:lstStyle/>
          <a:p>
            <a:pPr marL="0" indent="0" algn="just">
              <a:buNone/>
            </a:pPr>
            <a:r>
              <a:rPr lang="es-ES" sz="2000" dirty="0"/>
              <a:t>Los secretos bancarios, fiduciarios, industriales, comerciales, fiscales, bursátiles y postales cuya titularidad corresponda a particulares, sujetos de derecho internacional o a sujetos obligados </a:t>
            </a:r>
            <a:r>
              <a:rPr lang="es-ES" sz="2000" b="1" dirty="0"/>
              <a:t>cuando no involucren el ejercicio de recursos públicos</a:t>
            </a:r>
            <a:r>
              <a:rPr lang="es-ES" sz="2000" dirty="0"/>
              <a:t>.</a:t>
            </a:r>
          </a:p>
          <a:p>
            <a:pPr marL="0" indent="0" algn="just">
              <a:buNone/>
            </a:pPr>
            <a:endParaRPr lang="es-ES" sz="1600" dirty="0"/>
          </a:p>
          <a:p>
            <a:pPr marL="0" indent="0" algn="just">
              <a:buNone/>
            </a:pPr>
            <a:r>
              <a:rPr lang="es-ES" sz="2000" dirty="0"/>
              <a:t>La información confidencial </a:t>
            </a:r>
            <a:r>
              <a:rPr lang="es-ES" sz="2000" u="sng" dirty="0"/>
              <a:t>no está sujeta a temporalidad alguna y sólo podrán tener acceso a ella los titulares de la misma, sus representantes y los servidores públicos facultados para ello</a:t>
            </a:r>
            <a:r>
              <a:rPr lang="es-ES" sz="2000" dirty="0"/>
              <a:t>, </a:t>
            </a:r>
            <a:r>
              <a:rPr lang="es-ES" sz="2000" b="1" dirty="0"/>
              <a:t>por tal motivo, no es necesario señalar un plazo cuando se clasifique esta información</a:t>
            </a:r>
            <a:r>
              <a:rPr lang="es-ES" sz="2000" dirty="0"/>
              <a:t>.</a:t>
            </a:r>
            <a:endParaRPr lang="en-US" sz="2000" dirty="0"/>
          </a:p>
        </p:txBody>
      </p:sp>
    </p:spTree>
    <p:extLst>
      <p:ext uri="{BB962C8B-B14F-4D97-AF65-F5344CB8AC3E}">
        <p14:creationId xmlns:p14="http://schemas.microsoft.com/office/powerpoint/2010/main" val="1848070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2700" dirty="0"/>
              <a:t>Sobre la información entregada por los particulares a los sujetos obligados con carácter de confidencial</a:t>
            </a:r>
            <a:endParaRPr lang="en-US" sz="2700" dirty="0"/>
          </a:p>
        </p:txBody>
      </p:sp>
      <p:sp>
        <p:nvSpPr>
          <p:cNvPr id="4" name="Rectangle 1"/>
          <p:cNvSpPr>
            <a:spLocks noChangeArrowheads="1"/>
          </p:cNvSpPr>
          <p:nvPr/>
        </p:nvSpPr>
        <p:spPr bwMode="auto">
          <a:xfrm>
            <a:off x="838200" y="1550677"/>
            <a:ext cx="10515600" cy="3647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132" tIns="0" rIns="57132" bIns="11426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n-US" altLang="en-US" sz="1350" b="1" dirty="0">
                <a:latin typeface="Montserrat" panose="00000500000000000000" pitchFamily="2" charset="0"/>
                <a:cs typeface="Arial" panose="020B0604020202020204" pitchFamily="34" charset="0"/>
              </a:rPr>
              <a:t>El </a:t>
            </a:r>
            <a:r>
              <a:rPr lang="es-MX" altLang="en-US" sz="1350" b="1" dirty="0">
                <a:latin typeface="Montserrat" panose="00000500000000000000" pitchFamily="2" charset="0"/>
                <a:cs typeface="Arial" panose="020B0604020202020204" pitchFamily="34" charset="0"/>
              </a:rPr>
              <a:t>hecho</a:t>
            </a:r>
            <a:r>
              <a:rPr lang="en-US" altLang="en-US" sz="1350" b="1" dirty="0">
                <a:latin typeface="Montserrat" panose="00000500000000000000" pitchFamily="2" charset="0"/>
                <a:cs typeface="Arial" panose="020B0604020202020204" pitchFamily="34" charset="0"/>
              </a:rPr>
              <a:t> de que </a:t>
            </a:r>
            <a:r>
              <a:rPr lang="es-MX" altLang="en-US" sz="1350" b="1" dirty="0">
                <a:latin typeface="Montserrat" panose="00000500000000000000" pitchFamily="2" charset="0"/>
                <a:cs typeface="Arial" panose="020B0604020202020204" pitchFamily="34" charset="0"/>
              </a:rPr>
              <a:t>los</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particulares</a:t>
            </a:r>
            <a:r>
              <a:rPr lang="en-US" altLang="en-US" sz="1350" b="1" dirty="0">
                <a:latin typeface="Montserrat" panose="00000500000000000000" pitchFamily="2" charset="0"/>
                <a:cs typeface="Arial" panose="020B0604020202020204" pitchFamily="34" charset="0"/>
              </a:rPr>
              <a:t> la </a:t>
            </a:r>
            <a:r>
              <a:rPr lang="es-MX" altLang="en-US" sz="1350" b="1" dirty="0">
                <a:latin typeface="Montserrat" panose="00000500000000000000" pitchFamily="2" charset="0"/>
                <a:cs typeface="Arial" panose="020B0604020202020204" pitchFamily="34" charset="0"/>
              </a:rPr>
              <a:t>entreguen</a:t>
            </a:r>
            <a:r>
              <a:rPr lang="en-US" altLang="en-US" sz="1350" b="1" dirty="0">
                <a:latin typeface="Montserrat" panose="00000500000000000000" pitchFamily="2" charset="0"/>
                <a:cs typeface="Arial" panose="020B0604020202020204" pitchFamily="34" charset="0"/>
              </a:rPr>
              <a:t> con ese </a:t>
            </a:r>
            <a:r>
              <a:rPr lang="es-MX" altLang="en-US" sz="1350" b="1" dirty="0">
                <a:latin typeface="Montserrat" panose="00000500000000000000" pitchFamily="2" charset="0"/>
                <a:cs typeface="Arial" panose="020B0604020202020204" pitchFamily="34" charset="0"/>
              </a:rPr>
              <a:t>carácter</a:t>
            </a:r>
            <a:r>
              <a:rPr lang="en-US" altLang="en-US" sz="1350" b="1" dirty="0">
                <a:latin typeface="Montserrat" panose="00000500000000000000" pitchFamily="2" charset="0"/>
                <a:cs typeface="Arial" panose="020B0604020202020204" pitchFamily="34" charset="0"/>
              </a:rPr>
              <a:t> no </a:t>
            </a:r>
            <a:r>
              <a:rPr lang="es-MX" altLang="en-US" sz="1350" b="1" dirty="0">
                <a:latin typeface="Montserrat" panose="00000500000000000000" pitchFamily="2" charset="0"/>
                <a:cs typeface="Arial" panose="020B0604020202020204" pitchFamily="34" charset="0"/>
              </a:rPr>
              <a:t>es</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suficiente</a:t>
            </a:r>
            <a:r>
              <a:rPr lang="en-US" altLang="en-US" sz="1350" b="1" dirty="0">
                <a:latin typeface="Montserrat" panose="00000500000000000000" pitchFamily="2" charset="0"/>
                <a:cs typeface="Arial" panose="020B0604020202020204" pitchFamily="34" charset="0"/>
              </a:rPr>
              <a:t> para </a:t>
            </a:r>
            <a:r>
              <a:rPr lang="es-MX" altLang="en-US" sz="1350" b="1" dirty="0">
                <a:latin typeface="Montserrat" panose="00000500000000000000" pitchFamily="2" charset="0"/>
                <a:cs typeface="Arial" panose="020B0604020202020204" pitchFamily="34" charset="0"/>
              </a:rPr>
              <a:t>considerarla</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como</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confidencial</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ya</a:t>
            </a:r>
            <a:r>
              <a:rPr lang="en-US" altLang="en-US" sz="1350" dirty="0">
                <a:latin typeface="Montserrat" panose="00000500000000000000" pitchFamily="2" charset="0"/>
                <a:cs typeface="Arial" panose="020B0604020202020204" pitchFamily="34" charset="0"/>
              </a:rPr>
              <a:t> que </a:t>
            </a:r>
            <a:r>
              <a:rPr lang="es-MX" altLang="en-US" sz="1350" dirty="0">
                <a:latin typeface="Montserrat" panose="00000500000000000000" pitchFamily="2" charset="0"/>
                <a:cs typeface="Arial" panose="020B0604020202020204" pitchFamily="34" charset="0"/>
              </a:rPr>
              <a:t>los</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sujetos</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obligados</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deben</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determinar</a:t>
            </a:r>
            <a:r>
              <a:rPr lang="en-US" altLang="en-US" sz="1350" dirty="0">
                <a:latin typeface="Montserrat" panose="00000500000000000000" pitchFamily="2" charset="0"/>
                <a:cs typeface="Arial" panose="020B0604020202020204" pitchFamily="34" charset="0"/>
              </a:rPr>
              <a:t>:</a:t>
            </a:r>
          </a:p>
          <a:p>
            <a:pPr algn="just" defTabSz="685800"/>
            <a:endParaRPr lang="en-US" altLang="en-US" sz="1350" dirty="0">
              <a:latin typeface="Montserrat" panose="00000500000000000000" pitchFamily="2" charset="0"/>
              <a:cs typeface="Arial" panose="020B0604020202020204" pitchFamily="34" charset="0"/>
            </a:endParaRPr>
          </a:p>
          <a:p>
            <a:pPr algn="just" defTabSz="685800">
              <a:buFontTx/>
              <a:buChar char="•"/>
            </a:pPr>
            <a:r>
              <a:rPr lang="en-US" altLang="en-US" sz="1350" dirty="0">
                <a:latin typeface="Montserrat" panose="00000500000000000000" pitchFamily="2" charset="0"/>
                <a:cs typeface="Arial" panose="020B0604020202020204" pitchFamily="34" charset="0"/>
              </a:rPr>
              <a:t>Si </a:t>
            </a:r>
            <a:r>
              <a:rPr lang="es-MX" altLang="en-US" sz="1350" dirty="0">
                <a:latin typeface="Montserrat" panose="00000500000000000000" pitchFamily="2" charset="0"/>
                <a:cs typeface="Arial" panose="020B0604020202020204" pitchFamily="34" charset="0"/>
              </a:rPr>
              <a:t>quien</a:t>
            </a:r>
            <a:r>
              <a:rPr lang="en-US" altLang="en-US" sz="1350" dirty="0">
                <a:latin typeface="Montserrat" panose="00000500000000000000" pitchFamily="2" charset="0"/>
                <a:cs typeface="Arial" panose="020B0604020202020204" pitchFamily="34" charset="0"/>
              </a:rPr>
              <a:t> se la </a:t>
            </a:r>
            <a:r>
              <a:rPr lang="es-MX" altLang="en-US" sz="1350" dirty="0">
                <a:latin typeface="Montserrat" panose="00000500000000000000" pitchFamily="2" charset="0"/>
                <a:cs typeface="Arial" panose="020B0604020202020204" pitchFamily="34" charset="0"/>
              </a:rPr>
              <a:t>entregó</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es</a:t>
            </a:r>
            <a:r>
              <a:rPr lang="en-US" altLang="en-US" sz="1350" dirty="0">
                <a:latin typeface="Montserrat" panose="00000500000000000000" pitchFamily="2" charset="0"/>
                <a:cs typeface="Arial" panose="020B0604020202020204" pitchFamily="34" charset="0"/>
              </a:rPr>
              <a:t> titular de la </a:t>
            </a:r>
            <a:r>
              <a:rPr lang="es-MX" altLang="en-US" sz="1350" dirty="0">
                <a:latin typeface="Montserrat" panose="00000500000000000000" pitchFamily="2" charset="0"/>
                <a:cs typeface="Arial" panose="020B0604020202020204" pitchFamily="34" charset="0"/>
              </a:rPr>
              <a:t>información</a:t>
            </a:r>
            <a:r>
              <a:rPr lang="en-US" altLang="en-US" sz="1350" dirty="0">
                <a:latin typeface="Montserrat" panose="00000500000000000000" pitchFamily="2" charset="0"/>
                <a:cs typeface="Arial" panose="020B0604020202020204" pitchFamily="34" charset="0"/>
              </a:rPr>
              <a:t>.</a:t>
            </a:r>
          </a:p>
          <a:p>
            <a:pPr algn="just" defTabSz="685800">
              <a:buFontTx/>
              <a:buChar char="•"/>
            </a:pPr>
            <a:r>
              <a:rPr lang="en-US" altLang="en-US" sz="1350" dirty="0">
                <a:latin typeface="Montserrat" panose="00000500000000000000" pitchFamily="2" charset="0"/>
                <a:cs typeface="Arial" panose="020B0604020202020204" pitchFamily="34" charset="0"/>
              </a:rPr>
              <a:t>Si </a:t>
            </a:r>
            <a:r>
              <a:rPr lang="es-MX" altLang="en-US" sz="1350" dirty="0">
                <a:latin typeface="Montserrat" panose="00000500000000000000" pitchFamily="2" charset="0"/>
                <a:cs typeface="Arial" panose="020B0604020202020204" pitchFamily="34" charset="0"/>
              </a:rPr>
              <a:t>tiene</a:t>
            </a:r>
            <a:r>
              <a:rPr lang="en-US" altLang="en-US" sz="1350" dirty="0">
                <a:latin typeface="Montserrat" panose="00000500000000000000" pitchFamily="2" charset="0"/>
                <a:cs typeface="Arial" panose="020B0604020202020204" pitchFamily="34" charset="0"/>
              </a:rPr>
              <a:t> el derecho de que se </a:t>
            </a:r>
            <a:r>
              <a:rPr lang="es-MX" altLang="en-US" sz="1350" dirty="0">
                <a:latin typeface="Montserrat" panose="00000500000000000000" pitchFamily="2" charset="0"/>
                <a:cs typeface="Arial" panose="020B0604020202020204" pitchFamily="34" charset="0"/>
              </a:rPr>
              <a:t>considere</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clasificada</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debiendo</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fundar</a:t>
            </a:r>
            <a:r>
              <a:rPr lang="en-US" altLang="en-US" sz="1350" dirty="0">
                <a:latin typeface="Montserrat" panose="00000500000000000000" pitchFamily="2" charset="0"/>
                <a:cs typeface="Arial" panose="020B0604020202020204" pitchFamily="34" charset="0"/>
              </a:rPr>
              <a:t> y </a:t>
            </a:r>
            <a:r>
              <a:rPr lang="es-MX" altLang="en-US" sz="1350" dirty="0">
                <a:latin typeface="Montserrat" panose="00000500000000000000" pitchFamily="2" charset="0"/>
                <a:cs typeface="Arial" panose="020B0604020202020204" pitchFamily="34" charset="0"/>
              </a:rPr>
              <a:t>motivar</a:t>
            </a:r>
            <a:r>
              <a:rPr lang="en-US" altLang="en-US" sz="1350" dirty="0">
                <a:latin typeface="Montserrat" panose="00000500000000000000" pitchFamily="2" charset="0"/>
                <a:cs typeface="Arial" panose="020B0604020202020204" pitchFamily="34" charset="0"/>
              </a:rPr>
              <a:t> la </a:t>
            </a:r>
            <a:r>
              <a:rPr lang="es-MX" altLang="en-US" sz="1350" dirty="0">
                <a:latin typeface="Montserrat" panose="00000500000000000000" pitchFamily="2" charset="0"/>
                <a:cs typeface="Arial" panose="020B0604020202020204" pitchFamily="34" charset="0"/>
              </a:rPr>
              <a:t>confidencialidad</a:t>
            </a:r>
            <a:r>
              <a:rPr lang="en-US" altLang="en-US" sz="1350" dirty="0">
                <a:latin typeface="Montserrat" panose="00000500000000000000" pitchFamily="2" charset="0"/>
                <a:cs typeface="Arial" panose="020B0604020202020204" pitchFamily="34" charset="0"/>
              </a:rPr>
              <a:t> </a:t>
            </a:r>
          </a:p>
          <a:p>
            <a:pPr algn="just" defTabSz="685800">
              <a:buFontTx/>
              <a:buChar char="•"/>
            </a:pPr>
            <a:endParaRPr lang="en-US" altLang="en-US" sz="1350" dirty="0">
              <a:latin typeface="Montserrat" panose="00000500000000000000" pitchFamily="2" charset="0"/>
              <a:cs typeface="Arial" panose="020B0604020202020204" pitchFamily="34" charset="0"/>
            </a:endParaRPr>
          </a:p>
          <a:p>
            <a:pPr algn="just" defTabSz="685800"/>
            <a:r>
              <a:rPr lang="en-US" altLang="en-US" sz="1350" b="1" i="1" dirty="0">
                <a:latin typeface="Montserrat" panose="00000500000000000000" pitchFamily="2" charset="0"/>
                <a:cs typeface="Arial" panose="020B0604020202020204" pitchFamily="34" charset="0"/>
              </a:rPr>
              <a:t>(Del </a:t>
            </a:r>
            <a:r>
              <a:rPr lang="es-MX" altLang="en-US" sz="1350" b="1" i="1" dirty="0">
                <a:latin typeface="Montserrat" panose="00000500000000000000" pitchFamily="2" charset="0"/>
                <a:cs typeface="Arial" panose="020B0604020202020204" pitchFamily="34" charset="0"/>
              </a:rPr>
              <a:t>Cuadragésimo</a:t>
            </a:r>
            <a:r>
              <a:rPr lang="en-US" altLang="en-US" sz="1350" b="1" i="1" dirty="0">
                <a:latin typeface="Montserrat" panose="00000500000000000000" pitchFamily="2" charset="0"/>
                <a:cs typeface="Arial" panose="020B0604020202020204" pitchFamily="34" charset="0"/>
              </a:rPr>
              <a:t> de LGMCDI)</a:t>
            </a:r>
            <a:r>
              <a:rPr lang="en-US" altLang="en-US" sz="1350" dirty="0">
                <a:latin typeface="Montserrat" panose="00000500000000000000" pitchFamily="2" charset="0"/>
                <a:cs typeface="Arial" panose="020B0604020202020204" pitchFamily="34" charset="0"/>
              </a:rPr>
              <a:t>.</a:t>
            </a:r>
          </a:p>
          <a:p>
            <a:pPr algn="just" defTabSz="685800">
              <a:buFontTx/>
              <a:buChar char="•"/>
            </a:pPr>
            <a:endParaRPr lang="en-US" altLang="en-US" sz="1350" dirty="0">
              <a:latin typeface="Montserrat" panose="00000500000000000000" pitchFamily="2" charset="0"/>
              <a:cs typeface="Arial" panose="020B0604020202020204" pitchFamily="34" charset="0"/>
            </a:endParaRPr>
          </a:p>
          <a:p>
            <a:pPr algn="just" defTabSz="685800"/>
            <a:r>
              <a:rPr lang="en-US" altLang="en-US" sz="1350" dirty="0">
                <a:latin typeface="Montserrat" panose="00000500000000000000" pitchFamily="2" charset="0"/>
                <a:cs typeface="Arial" panose="020B0604020202020204" pitchFamily="34" charset="0"/>
              </a:rPr>
              <a:t>  </a:t>
            </a:r>
            <a:endParaRPr lang="en-US" altLang="en-US" sz="1425" dirty="0">
              <a:latin typeface="Montserrat" panose="00000500000000000000" pitchFamily="2" charset="0"/>
              <a:cs typeface="Arial" panose="020B0604020202020204" pitchFamily="34" charset="0"/>
            </a:endParaRPr>
          </a:p>
          <a:p>
            <a:pPr algn="just" defTabSz="685800"/>
            <a:r>
              <a:rPr lang="es-MX" altLang="en-US" sz="1350" dirty="0">
                <a:latin typeface="Montserrat" panose="00000500000000000000" pitchFamily="2" charset="0"/>
                <a:cs typeface="Arial" panose="020B0604020202020204" pitchFamily="34" charset="0"/>
              </a:rPr>
              <a:t>Así</a:t>
            </a:r>
            <a:r>
              <a:rPr lang="en-US" altLang="en-US" sz="1350" dirty="0">
                <a:latin typeface="Montserrat" panose="00000500000000000000" pitchFamily="2" charset="0"/>
                <a:cs typeface="Arial" panose="020B0604020202020204" pitchFamily="34" charset="0"/>
              </a:rPr>
              <a:t>, la </a:t>
            </a:r>
            <a:r>
              <a:rPr lang="es-MX" altLang="en-US" sz="1350" dirty="0">
                <a:latin typeface="Montserrat" panose="00000500000000000000" pitchFamily="2" charset="0"/>
                <a:cs typeface="Arial" panose="020B0604020202020204" pitchFamily="34" charset="0"/>
              </a:rPr>
              <a:t>información</a:t>
            </a:r>
            <a:r>
              <a:rPr lang="en-US" altLang="en-US" sz="1350" dirty="0">
                <a:latin typeface="Montserrat" panose="00000500000000000000" pitchFamily="2" charset="0"/>
                <a:cs typeface="Arial" panose="020B0604020202020204" pitchFamily="34" charset="0"/>
              </a:rPr>
              <a:t> que </a:t>
            </a:r>
            <a:r>
              <a:rPr lang="es-MX" altLang="en-US" sz="1350" dirty="0">
                <a:latin typeface="Montserrat" panose="00000500000000000000" pitchFamily="2" charset="0"/>
                <a:cs typeface="Arial" panose="020B0604020202020204" pitchFamily="34" charset="0"/>
              </a:rPr>
              <a:t>puede</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ser</a:t>
            </a:r>
            <a:r>
              <a:rPr lang="en-US" altLang="en-US" sz="1350" dirty="0">
                <a:latin typeface="Montserrat" panose="00000500000000000000" pitchFamily="2" charset="0"/>
                <a:cs typeface="Arial" panose="020B0604020202020204" pitchFamily="34" charset="0"/>
              </a:rPr>
              <a:t> susceptible de </a:t>
            </a:r>
            <a:r>
              <a:rPr lang="es-MX" altLang="en-US" sz="1350" dirty="0">
                <a:latin typeface="Montserrat" panose="00000500000000000000" pitchFamily="2" charset="0"/>
                <a:cs typeface="Arial" panose="020B0604020202020204" pitchFamily="34" charset="0"/>
              </a:rPr>
              <a:t>clasificarse</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como</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confidencial</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bajo</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este</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supuesto</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es</a:t>
            </a:r>
            <a:r>
              <a:rPr lang="en-US" altLang="en-US" sz="1350" dirty="0">
                <a:latin typeface="Montserrat" panose="00000500000000000000" pitchFamily="2" charset="0"/>
                <a:cs typeface="Arial" panose="020B0604020202020204" pitchFamily="34" charset="0"/>
              </a:rPr>
              <a:t>:</a:t>
            </a:r>
          </a:p>
          <a:p>
            <a:pPr algn="just" defTabSz="685800"/>
            <a:endParaRPr lang="en-US" altLang="en-US" sz="1350" dirty="0">
              <a:latin typeface="Montserrat" panose="00000500000000000000" pitchFamily="2" charset="0"/>
              <a:cs typeface="Arial" panose="020B0604020202020204" pitchFamily="34" charset="0"/>
            </a:endParaRPr>
          </a:p>
          <a:p>
            <a:pPr algn="just" defTabSz="685800">
              <a:buFontTx/>
              <a:buChar char="•"/>
            </a:pPr>
            <a:r>
              <a:rPr lang="en-US" altLang="en-US" sz="1350" dirty="0">
                <a:latin typeface="Montserrat" panose="00000500000000000000" pitchFamily="2" charset="0"/>
                <a:cs typeface="Arial" panose="020B0604020202020204" pitchFamily="34" charset="0"/>
              </a:rPr>
              <a:t>La que se </a:t>
            </a:r>
            <a:r>
              <a:rPr lang="es-MX" altLang="en-US" sz="1350" dirty="0">
                <a:latin typeface="Montserrat" panose="00000500000000000000" pitchFamily="2" charset="0"/>
                <a:cs typeface="Arial" panose="020B0604020202020204" pitchFamily="34" charset="0"/>
              </a:rPr>
              <a:t>refiera</a:t>
            </a:r>
            <a:r>
              <a:rPr lang="en-US" altLang="en-US" sz="1350" dirty="0">
                <a:latin typeface="Montserrat" panose="00000500000000000000" pitchFamily="2" charset="0"/>
                <a:cs typeface="Arial" panose="020B0604020202020204" pitchFamily="34" charset="0"/>
              </a:rPr>
              <a:t> al </a:t>
            </a:r>
            <a:r>
              <a:rPr lang="es-MX" altLang="en-US" sz="1350" b="1" dirty="0">
                <a:latin typeface="Montserrat" panose="00000500000000000000" pitchFamily="2" charset="0"/>
                <a:cs typeface="Arial" panose="020B0604020202020204" pitchFamily="34" charset="0"/>
              </a:rPr>
              <a:t>patrimonio</a:t>
            </a:r>
            <a:r>
              <a:rPr lang="en-US" altLang="en-US" sz="1350" b="1" dirty="0">
                <a:latin typeface="Montserrat" panose="00000500000000000000" pitchFamily="2" charset="0"/>
                <a:cs typeface="Arial" panose="020B0604020202020204" pitchFamily="34" charset="0"/>
              </a:rPr>
              <a:t> de </a:t>
            </a:r>
            <a:r>
              <a:rPr lang="es-MX" altLang="en-US" sz="1350" b="1" dirty="0">
                <a:latin typeface="Montserrat" panose="00000500000000000000" pitchFamily="2" charset="0"/>
                <a:cs typeface="Arial" panose="020B0604020202020204" pitchFamily="34" charset="0"/>
              </a:rPr>
              <a:t>una</a:t>
            </a:r>
            <a:r>
              <a:rPr lang="en-US" altLang="en-US" sz="1350" b="1" dirty="0">
                <a:latin typeface="Montserrat" panose="00000500000000000000" pitchFamily="2" charset="0"/>
                <a:cs typeface="Arial" panose="020B0604020202020204" pitchFamily="34" charset="0"/>
              </a:rPr>
              <a:t> persona moral</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entendiendo</a:t>
            </a:r>
            <a:r>
              <a:rPr lang="en-US" altLang="en-US" sz="1350" dirty="0">
                <a:latin typeface="Montserrat" panose="00000500000000000000" pitchFamily="2" charset="0"/>
                <a:cs typeface="Arial" panose="020B0604020202020204" pitchFamily="34" charset="0"/>
              </a:rPr>
              <a:t> al </a:t>
            </a:r>
            <a:r>
              <a:rPr lang="es-MX" altLang="en-US" sz="1350" dirty="0">
                <a:latin typeface="Montserrat" panose="00000500000000000000" pitchFamily="2" charset="0"/>
                <a:cs typeface="Arial" panose="020B0604020202020204" pitchFamily="34" charset="0"/>
              </a:rPr>
              <a:t>patrimonio</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como</a:t>
            </a:r>
            <a:r>
              <a:rPr lang="en-US" altLang="en-US" sz="1350" dirty="0">
                <a:latin typeface="Montserrat" panose="00000500000000000000" pitchFamily="2" charset="0"/>
                <a:cs typeface="Arial" panose="020B0604020202020204" pitchFamily="34" charset="0"/>
              </a:rPr>
              <a:t> el </a:t>
            </a:r>
            <a:r>
              <a:rPr lang="es-MX" altLang="en-US" sz="1350" dirty="0">
                <a:latin typeface="Montserrat" panose="00000500000000000000" pitchFamily="2" charset="0"/>
                <a:cs typeface="Arial" panose="020B0604020202020204" pitchFamily="34" charset="0"/>
              </a:rPr>
              <a:t>conjunto</a:t>
            </a:r>
            <a:r>
              <a:rPr lang="en-US" altLang="en-US" sz="1350" dirty="0">
                <a:latin typeface="Montserrat" panose="00000500000000000000" pitchFamily="2" charset="0"/>
                <a:cs typeface="Arial" panose="020B0604020202020204" pitchFamily="34" charset="0"/>
              </a:rPr>
              <a:t> de </a:t>
            </a:r>
            <a:r>
              <a:rPr lang="es-MX" altLang="en-US" sz="1350" dirty="0">
                <a:latin typeface="Montserrat" panose="00000500000000000000" pitchFamily="2" charset="0"/>
                <a:cs typeface="Arial" panose="020B0604020202020204" pitchFamily="34" charset="0"/>
              </a:rPr>
              <a:t>bienes</a:t>
            </a:r>
            <a:r>
              <a:rPr lang="en-US" altLang="en-US" sz="1350" dirty="0">
                <a:latin typeface="Montserrat" panose="00000500000000000000" pitchFamily="2" charset="0"/>
                <a:cs typeface="Arial" panose="020B0604020202020204" pitchFamily="34" charset="0"/>
              </a:rPr>
              <a:t>, derechos y </a:t>
            </a:r>
            <a:r>
              <a:rPr lang="es-MX" altLang="en-US" sz="1350" dirty="0">
                <a:latin typeface="Montserrat" panose="00000500000000000000" pitchFamily="2" charset="0"/>
                <a:cs typeface="Arial" panose="020B0604020202020204" pitchFamily="34" charset="0"/>
              </a:rPr>
              <a:t>obligaciones</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correspondientes</a:t>
            </a:r>
            <a:r>
              <a:rPr lang="en-US" altLang="en-US" sz="1350" dirty="0">
                <a:latin typeface="Montserrat" panose="00000500000000000000" pitchFamily="2" charset="0"/>
                <a:cs typeface="Arial" panose="020B0604020202020204" pitchFamily="34" charset="0"/>
              </a:rPr>
              <a:t> a </a:t>
            </a:r>
            <a:r>
              <a:rPr lang="es-MX" altLang="en-US" sz="1350" dirty="0">
                <a:latin typeface="Montserrat" panose="00000500000000000000" pitchFamily="2" charset="0"/>
                <a:cs typeface="Arial" panose="020B0604020202020204" pitchFamily="34" charset="0"/>
              </a:rPr>
              <a:t>una</a:t>
            </a:r>
            <a:r>
              <a:rPr lang="en-US" altLang="en-US" sz="1350" dirty="0">
                <a:latin typeface="Montserrat" panose="00000500000000000000" pitchFamily="2" charset="0"/>
                <a:cs typeface="Arial" panose="020B0604020202020204" pitchFamily="34" charset="0"/>
              </a:rPr>
              <a:t> persona moral y que </a:t>
            </a:r>
            <a:r>
              <a:rPr lang="es-MX" altLang="en-US" sz="1350" dirty="0">
                <a:latin typeface="Montserrat" panose="00000500000000000000" pitchFamily="2" charset="0"/>
                <a:cs typeface="Arial" panose="020B0604020202020204" pitchFamily="34" charset="0"/>
              </a:rPr>
              <a:t>constituyen</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una</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universalidad</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jurídica</a:t>
            </a:r>
            <a:r>
              <a:rPr lang="en-US" altLang="en-US" sz="1350" dirty="0">
                <a:latin typeface="Montserrat" panose="00000500000000000000" pitchFamily="2" charset="0"/>
                <a:cs typeface="Arial" panose="020B0604020202020204" pitchFamily="34" charset="0"/>
              </a:rPr>
              <a:t>.</a:t>
            </a:r>
          </a:p>
          <a:p>
            <a:pPr algn="just" defTabSz="685800">
              <a:buFontTx/>
              <a:buChar char="•"/>
            </a:pPr>
            <a:endParaRPr lang="en-US" altLang="en-US" sz="1350" dirty="0">
              <a:latin typeface="Montserrat" panose="00000500000000000000" pitchFamily="2" charset="0"/>
              <a:cs typeface="Arial" panose="020B0604020202020204" pitchFamily="34" charset="0"/>
            </a:endParaRPr>
          </a:p>
          <a:p>
            <a:pPr algn="just" defTabSz="685800">
              <a:buFontTx/>
              <a:buChar char="•"/>
            </a:pPr>
            <a:r>
              <a:rPr lang="en-US" altLang="en-US" sz="1350" dirty="0">
                <a:latin typeface="Montserrat" panose="00000500000000000000" pitchFamily="2" charset="0"/>
                <a:cs typeface="Arial" panose="020B0604020202020204" pitchFamily="34" charset="0"/>
              </a:rPr>
              <a:t>La que </a:t>
            </a:r>
            <a:r>
              <a:rPr lang="es-MX" altLang="en-US" sz="1350" b="1" dirty="0">
                <a:latin typeface="Montserrat" panose="00000500000000000000" pitchFamily="2" charset="0"/>
                <a:cs typeface="Arial" panose="020B0604020202020204" pitchFamily="34" charset="0"/>
              </a:rPr>
              <a:t>comprenda</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hechos</a:t>
            </a:r>
            <a:r>
              <a:rPr lang="en-US" altLang="en-US" sz="1350" b="1" dirty="0">
                <a:latin typeface="Montserrat" panose="00000500000000000000" pitchFamily="2" charset="0"/>
                <a:cs typeface="Arial" panose="020B0604020202020204" pitchFamily="34" charset="0"/>
              </a:rPr>
              <a:t> y </a:t>
            </a:r>
            <a:r>
              <a:rPr lang="es-MX" altLang="en-US" sz="1350" b="1" dirty="0">
                <a:latin typeface="Montserrat" panose="00000500000000000000" pitchFamily="2" charset="0"/>
                <a:cs typeface="Arial" panose="020B0604020202020204" pitchFamily="34" charset="0"/>
              </a:rPr>
              <a:t>actos</a:t>
            </a:r>
            <a:r>
              <a:rPr lang="en-US" altLang="en-US" sz="1350" b="1" dirty="0">
                <a:latin typeface="Montserrat" panose="00000500000000000000" pitchFamily="2" charset="0"/>
                <a:cs typeface="Arial" panose="020B0604020202020204" pitchFamily="34" charset="0"/>
              </a:rPr>
              <a:t> de </a:t>
            </a:r>
            <a:r>
              <a:rPr lang="es-MX" altLang="en-US" sz="1350" b="1" dirty="0">
                <a:latin typeface="Montserrat" panose="00000500000000000000" pitchFamily="2" charset="0"/>
                <a:cs typeface="Arial" panose="020B0604020202020204" pitchFamily="34" charset="0"/>
              </a:rPr>
              <a:t>carácter</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económico</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contable</a:t>
            </a:r>
            <a:r>
              <a:rPr lang="en-US" altLang="en-US" sz="1350" b="1" dirty="0">
                <a:latin typeface="Montserrat" panose="00000500000000000000" pitchFamily="2" charset="0"/>
                <a:cs typeface="Arial" panose="020B0604020202020204" pitchFamily="34" charset="0"/>
              </a:rPr>
              <a:t>, </a:t>
            </a:r>
            <a:r>
              <a:rPr lang="es-MX" altLang="en-US" sz="1350" b="1" dirty="0">
                <a:latin typeface="Montserrat" panose="00000500000000000000" pitchFamily="2" charset="0"/>
                <a:cs typeface="Arial" panose="020B0604020202020204" pitchFamily="34" charset="0"/>
              </a:rPr>
              <a:t>jurídico</a:t>
            </a:r>
            <a:r>
              <a:rPr lang="en-US" altLang="en-US" sz="1350" b="1" dirty="0">
                <a:latin typeface="Montserrat" panose="00000500000000000000" pitchFamily="2" charset="0"/>
                <a:cs typeface="Arial" panose="020B0604020202020204" pitchFamily="34" charset="0"/>
              </a:rPr>
              <a:t> o </a:t>
            </a:r>
            <a:r>
              <a:rPr lang="es-MX" altLang="en-US" sz="1350" b="1" dirty="0">
                <a:latin typeface="Montserrat" panose="00000500000000000000" pitchFamily="2" charset="0"/>
                <a:cs typeface="Arial" panose="020B0604020202020204" pitchFamily="34" charset="0"/>
              </a:rPr>
              <a:t>administrativo</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relativos</a:t>
            </a:r>
            <a:r>
              <a:rPr lang="en-US" altLang="en-US" sz="1350" dirty="0">
                <a:latin typeface="Montserrat" panose="00000500000000000000" pitchFamily="2" charset="0"/>
                <a:cs typeface="Arial" panose="020B0604020202020204" pitchFamily="34" charset="0"/>
              </a:rPr>
              <a:t> a </a:t>
            </a:r>
            <a:r>
              <a:rPr lang="es-MX" altLang="en-US" sz="1350" dirty="0">
                <a:latin typeface="Montserrat" panose="00000500000000000000" pitchFamily="2" charset="0"/>
                <a:cs typeface="Arial" panose="020B0604020202020204" pitchFamily="34" charset="0"/>
              </a:rPr>
              <a:t>una</a:t>
            </a:r>
            <a:r>
              <a:rPr lang="en-US" altLang="en-US" sz="1350" dirty="0">
                <a:latin typeface="Montserrat" panose="00000500000000000000" pitchFamily="2" charset="0"/>
                <a:cs typeface="Arial" panose="020B0604020202020204" pitchFamily="34" charset="0"/>
              </a:rPr>
              <a:t> persona, que </a:t>
            </a:r>
            <a:r>
              <a:rPr lang="es-MX" altLang="en-US" sz="1350" dirty="0">
                <a:latin typeface="Montserrat" panose="00000500000000000000" pitchFamily="2" charset="0"/>
                <a:cs typeface="Arial" panose="020B0604020202020204" pitchFamily="34" charset="0"/>
              </a:rPr>
              <a:t>pudiera</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ser</a:t>
            </a:r>
            <a:r>
              <a:rPr lang="en-US" altLang="en-US" sz="1350" dirty="0">
                <a:latin typeface="Montserrat" panose="00000500000000000000" pitchFamily="2" charset="0"/>
                <a:cs typeface="Arial" panose="020B0604020202020204" pitchFamily="34" charset="0"/>
              </a:rPr>
              <a:t> </a:t>
            </a:r>
            <a:r>
              <a:rPr lang="es-MX" altLang="en-US" sz="1350" dirty="0">
                <a:latin typeface="Montserrat" panose="00000500000000000000" pitchFamily="2" charset="0"/>
                <a:cs typeface="Arial" panose="020B0604020202020204" pitchFamily="34" charset="0"/>
              </a:rPr>
              <a:t>útil</a:t>
            </a:r>
            <a:r>
              <a:rPr lang="en-US" altLang="en-US" sz="1350" dirty="0">
                <a:latin typeface="Montserrat" panose="00000500000000000000" pitchFamily="2" charset="0"/>
                <a:cs typeface="Arial" panose="020B0604020202020204" pitchFamily="34" charset="0"/>
              </a:rPr>
              <a:t> para un </a:t>
            </a:r>
            <a:r>
              <a:rPr lang="es-MX" altLang="en-US" sz="1350" dirty="0">
                <a:latin typeface="Montserrat" panose="00000500000000000000" pitchFamily="2" charset="0"/>
                <a:cs typeface="Arial" panose="020B0604020202020204" pitchFamily="34" charset="0"/>
              </a:rPr>
              <a:t>competidor</a:t>
            </a:r>
            <a:r>
              <a:rPr lang="en-US" altLang="en-US" sz="1350" dirty="0">
                <a:latin typeface="Montserrat" panose="00000500000000000000" pitchFamily="2" charset="0"/>
                <a:cs typeface="Arial" panose="020B0604020202020204" pitchFamily="34" charset="0"/>
              </a:rPr>
              <a:t>.</a:t>
            </a:r>
          </a:p>
          <a:p>
            <a:pPr algn="just" defTabSz="685800"/>
            <a:endParaRPr lang="en-US" altLang="en-US" sz="1350" dirty="0">
              <a:latin typeface="Montserrat" panose="00000500000000000000" pitchFamily="2" charset="0"/>
              <a:cs typeface="Arial" panose="020B0604020202020204" pitchFamily="34" charset="0"/>
            </a:endParaRPr>
          </a:p>
        </p:txBody>
      </p:sp>
      <p:sp>
        <p:nvSpPr>
          <p:cNvPr id="5" name="AutoShape 2" descr="https://cevifaipublica.inai.org.mx/cursos/curso2_CDI/img/mod-03-ite-01-img-02.svg"/>
          <p:cNvSpPr>
            <a:spLocks noChangeAspect="1" noChangeArrowheads="1"/>
          </p:cNvSpPr>
          <p:nvPr/>
        </p:nvSpPr>
        <p:spPr bwMode="auto">
          <a:xfrm>
            <a:off x="1991174" y="301775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1712478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762987659"/>
              </p:ext>
            </p:extLst>
          </p:nvPr>
        </p:nvGraphicFramePr>
        <p:xfrm>
          <a:off x="2054087" y="278296"/>
          <a:ext cx="8309114" cy="4394690"/>
        </p:xfrm>
        <a:graphic>
          <a:graphicData uri="http://schemas.openxmlformats.org/drawingml/2006/table">
            <a:tbl>
              <a:tblPr firstRow="1" firstCol="1" bandRow="1">
                <a:tableStyleId>{5C22544A-7EE6-4342-B048-85BDC9FD1C3A}</a:tableStyleId>
              </a:tblPr>
              <a:tblGrid>
                <a:gridCol w="2596597">
                  <a:extLst>
                    <a:ext uri="{9D8B030D-6E8A-4147-A177-3AD203B41FA5}">
                      <a16:colId xmlns:a16="http://schemas.microsoft.com/office/drawing/2014/main" val="20000"/>
                    </a:ext>
                  </a:extLst>
                </a:gridCol>
                <a:gridCol w="5712517">
                  <a:extLst>
                    <a:ext uri="{9D8B030D-6E8A-4147-A177-3AD203B41FA5}">
                      <a16:colId xmlns:a16="http://schemas.microsoft.com/office/drawing/2014/main" val="20001"/>
                    </a:ext>
                  </a:extLst>
                </a:gridCol>
              </a:tblGrid>
              <a:tr h="220835">
                <a:tc>
                  <a:txBody>
                    <a:bodyPr/>
                    <a:lstStyle/>
                    <a:p>
                      <a:pPr algn="ctr">
                        <a:lnSpc>
                          <a:spcPct val="110000"/>
                        </a:lnSpc>
                        <a:spcBef>
                          <a:spcPts val="300"/>
                        </a:spcBef>
                        <a:spcAft>
                          <a:spcPts val="300"/>
                        </a:spcAft>
                      </a:pPr>
                      <a:r>
                        <a:rPr lang="es-MX" sz="1050" dirty="0">
                          <a:effectLst/>
                          <a:latin typeface="Montserrat" panose="00000500000000000000" pitchFamily="2" charset="0"/>
                        </a:rPr>
                        <a:t>Valores y fines constitucionales</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marL="0" algn="l" defTabSz="914400" rtl="0" eaLnBrk="1" latinLnBrk="0" hangingPunct="1">
                        <a:lnSpc>
                          <a:spcPct val="110000"/>
                        </a:lnSpc>
                        <a:spcBef>
                          <a:spcPts val="600"/>
                        </a:spcBef>
                        <a:spcAft>
                          <a:spcPts val="0"/>
                        </a:spcAft>
                      </a:pPr>
                      <a:r>
                        <a:rPr lang="es-MX" sz="1000" b="0" kern="1200" dirty="0">
                          <a:solidFill>
                            <a:schemeClr val="dk1"/>
                          </a:solidFill>
                          <a:effectLst/>
                          <a:latin typeface="Montserrat" panose="00000500000000000000" pitchFamily="2" charset="0"/>
                          <a:ea typeface="SimSun" panose="02010600030101010101" pitchFamily="2" charset="-122"/>
                          <a:cs typeface="Tahoma" panose="020B0604030504040204" pitchFamily="34" charset="0"/>
                        </a:rPr>
                        <a:t>Dignidad, libertad, igualdad, justicia, etc.</a:t>
                      </a:r>
                    </a:p>
                  </a:txBody>
                  <a:tcPr marL="44555" marR="44555" marT="0" marB="0" anchor="ctr">
                    <a:solidFill>
                      <a:srgbClr val="FFDD89"/>
                    </a:solidFill>
                  </a:tcPr>
                </a:tc>
                <a:extLst>
                  <a:ext uri="{0D108BD9-81ED-4DB2-BD59-A6C34878D82A}">
                    <a16:rowId xmlns:a16="http://schemas.microsoft.com/office/drawing/2014/main" val="10000"/>
                  </a:ext>
                </a:extLst>
              </a:tr>
              <a:tr h="162498">
                <a:tc>
                  <a:txBody>
                    <a:bodyPr/>
                    <a:lstStyle/>
                    <a:p>
                      <a:pPr algn="ctr">
                        <a:lnSpc>
                          <a:spcPct val="110000"/>
                        </a:lnSpc>
                        <a:spcBef>
                          <a:spcPts val="600"/>
                        </a:spcBef>
                        <a:spcAft>
                          <a:spcPts val="0"/>
                        </a:spcAft>
                      </a:pPr>
                      <a:r>
                        <a:rPr lang="es-MX" sz="1050" dirty="0">
                          <a:effectLst/>
                          <a:latin typeface="Montserrat" panose="00000500000000000000" pitchFamily="2" charset="0"/>
                          <a:sym typeface="Wingdings" panose="05000000000000000000" pitchFamily="2" charset="2"/>
                        </a:rPr>
                        <a:t></a:t>
                      </a:r>
                      <a:r>
                        <a:rPr lang="es-MX" sz="1050" dirty="0">
                          <a:effectLst/>
                          <a:latin typeface="Montserrat" panose="00000500000000000000" pitchFamily="2" charset="0"/>
                        </a:rPr>
                        <a:t>  </a:t>
                      </a:r>
                      <a:r>
                        <a:rPr lang="es-MX" sz="1050" dirty="0">
                          <a:effectLst/>
                          <a:latin typeface="Montserrat" panose="00000500000000000000" pitchFamily="2" charset="0"/>
                          <a:sym typeface="Wingdings" panose="05000000000000000000" pitchFamily="2" charset="2"/>
                        </a:rPr>
                        <a:t></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gn="ctr">
                        <a:lnSpc>
                          <a:spcPct val="110000"/>
                        </a:lnSpc>
                        <a:spcBef>
                          <a:spcPts val="600"/>
                        </a:spcBef>
                        <a:spcAft>
                          <a:spcPts val="0"/>
                        </a:spcAft>
                      </a:pPr>
                      <a:r>
                        <a:rPr lang="es-MX" sz="1000" dirty="0">
                          <a:effectLst/>
                          <a:latin typeface="Montserrat" panose="00000500000000000000" pitchFamily="2" charset="0"/>
                        </a:rPr>
                        <a:t> </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F0C9"/>
                    </a:solidFill>
                  </a:tcPr>
                </a:tc>
                <a:extLst>
                  <a:ext uri="{0D108BD9-81ED-4DB2-BD59-A6C34878D82A}">
                    <a16:rowId xmlns:a16="http://schemas.microsoft.com/office/drawing/2014/main" val="10001"/>
                  </a:ext>
                </a:extLst>
              </a:tr>
              <a:tr h="381925">
                <a:tc>
                  <a:txBody>
                    <a:bodyPr/>
                    <a:lstStyle/>
                    <a:p>
                      <a:pPr algn="ctr">
                        <a:lnSpc>
                          <a:spcPct val="110000"/>
                        </a:lnSpc>
                        <a:spcBef>
                          <a:spcPts val="300"/>
                        </a:spcBef>
                        <a:spcAft>
                          <a:spcPts val="300"/>
                        </a:spcAft>
                      </a:pPr>
                      <a:r>
                        <a:rPr lang="es-MX" sz="1050" dirty="0">
                          <a:effectLst/>
                          <a:latin typeface="Montserrat" panose="00000500000000000000" pitchFamily="2" charset="0"/>
                        </a:rPr>
                        <a:t>Sociedad democrática</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nSpc>
                          <a:spcPct val="115000"/>
                        </a:lnSpc>
                        <a:spcBef>
                          <a:spcPts val="600"/>
                        </a:spcBef>
                        <a:spcAft>
                          <a:spcPts val="0"/>
                        </a:spcAft>
                      </a:pPr>
                      <a:r>
                        <a:rPr lang="es-MX" sz="1000" dirty="0">
                          <a:effectLst/>
                          <a:latin typeface="Montserrat" panose="00000500000000000000" pitchFamily="2" charset="0"/>
                        </a:rPr>
                        <a:t>Rendición de cuentas, </a:t>
                      </a:r>
                    </a:p>
                    <a:p>
                      <a:pPr>
                        <a:lnSpc>
                          <a:spcPct val="110000"/>
                        </a:lnSpc>
                        <a:spcBef>
                          <a:spcPts val="600"/>
                        </a:spcBef>
                        <a:spcAft>
                          <a:spcPts val="0"/>
                        </a:spcAft>
                      </a:pPr>
                      <a:r>
                        <a:rPr lang="es-MX" sz="1000" dirty="0">
                          <a:effectLst/>
                          <a:latin typeface="Montserrat" panose="00000500000000000000" pitchFamily="2" charset="0"/>
                        </a:rPr>
                        <a:t>Que la sociedad civil pueda controlar las acciones del gobierno</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DD89"/>
                    </a:solidFill>
                  </a:tcPr>
                </a:tc>
                <a:extLst>
                  <a:ext uri="{0D108BD9-81ED-4DB2-BD59-A6C34878D82A}">
                    <a16:rowId xmlns:a16="http://schemas.microsoft.com/office/drawing/2014/main" val="10002"/>
                  </a:ext>
                </a:extLst>
              </a:tr>
              <a:tr h="162498">
                <a:tc>
                  <a:txBody>
                    <a:bodyPr/>
                    <a:lstStyle/>
                    <a:p>
                      <a:pPr algn="ctr">
                        <a:lnSpc>
                          <a:spcPct val="110000"/>
                        </a:lnSpc>
                        <a:spcBef>
                          <a:spcPts val="600"/>
                        </a:spcBef>
                        <a:spcAft>
                          <a:spcPts val="0"/>
                        </a:spcAft>
                      </a:pPr>
                      <a:r>
                        <a:rPr lang="es-MX" sz="1050">
                          <a:effectLst/>
                          <a:latin typeface="Montserrat" panose="00000500000000000000" pitchFamily="2" charset="0"/>
                          <a:sym typeface="Wingdings" panose="05000000000000000000" pitchFamily="2" charset="2"/>
                        </a:rPr>
                        <a:t></a:t>
                      </a:r>
                      <a:r>
                        <a:rPr lang="es-MX" sz="1050">
                          <a:effectLst/>
                          <a:latin typeface="Montserrat" panose="00000500000000000000" pitchFamily="2" charset="0"/>
                        </a:rPr>
                        <a:t>  </a:t>
                      </a:r>
                      <a:r>
                        <a:rPr lang="es-MX" sz="1050">
                          <a:effectLst/>
                          <a:latin typeface="Montserrat" panose="00000500000000000000" pitchFamily="2" charset="0"/>
                          <a:sym typeface="Wingdings" panose="05000000000000000000" pitchFamily="2" charset="2"/>
                        </a:rPr>
                        <a:t></a:t>
                      </a:r>
                      <a:endParaRPr lang="es-MX" sz="105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gn="ctr">
                        <a:lnSpc>
                          <a:spcPct val="110000"/>
                        </a:lnSpc>
                        <a:spcBef>
                          <a:spcPts val="600"/>
                        </a:spcBef>
                        <a:spcAft>
                          <a:spcPts val="0"/>
                        </a:spcAft>
                      </a:pPr>
                      <a:r>
                        <a:rPr lang="es-MX" sz="1000" dirty="0">
                          <a:effectLst/>
                          <a:latin typeface="Montserrat" panose="00000500000000000000" pitchFamily="2" charset="0"/>
                        </a:rPr>
                        <a:t> </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F0C9"/>
                    </a:solidFill>
                  </a:tcPr>
                </a:tc>
                <a:extLst>
                  <a:ext uri="{0D108BD9-81ED-4DB2-BD59-A6C34878D82A}">
                    <a16:rowId xmlns:a16="http://schemas.microsoft.com/office/drawing/2014/main" val="10003"/>
                  </a:ext>
                </a:extLst>
              </a:tr>
              <a:tr h="374678">
                <a:tc>
                  <a:txBody>
                    <a:bodyPr/>
                    <a:lstStyle/>
                    <a:p>
                      <a:pPr algn="ctr">
                        <a:lnSpc>
                          <a:spcPct val="110000"/>
                        </a:lnSpc>
                        <a:spcBef>
                          <a:spcPts val="300"/>
                        </a:spcBef>
                        <a:spcAft>
                          <a:spcPts val="300"/>
                        </a:spcAft>
                      </a:pPr>
                      <a:r>
                        <a:rPr lang="es-MX" sz="1050" dirty="0">
                          <a:effectLst/>
                          <a:latin typeface="Montserrat" panose="00000500000000000000" pitchFamily="2" charset="0"/>
                        </a:rPr>
                        <a:t>Opinión pública </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nSpc>
                          <a:spcPct val="110000"/>
                        </a:lnSpc>
                        <a:spcBef>
                          <a:spcPts val="600"/>
                        </a:spcBef>
                        <a:spcAft>
                          <a:spcPts val="0"/>
                        </a:spcAft>
                      </a:pPr>
                      <a:r>
                        <a:rPr lang="es-MX" sz="1000" dirty="0">
                          <a:effectLst/>
                          <a:latin typeface="Montserrat" panose="00000500000000000000" pitchFamily="2" charset="0"/>
                        </a:rPr>
                        <a:t>Crítica, plural e informada</a:t>
                      </a:r>
                    </a:p>
                    <a:p>
                      <a:pPr>
                        <a:lnSpc>
                          <a:spcPct val="110000"/>
                        </a:lnSpc>
                        <a:spcBef>
                          <a:spcPts val="600"/>
                        </a:spcBef>
                        <a:spcAft>
                          <a:spcPts val="0"/>
                        </a:spcAft>
                      </a:pPr>
                      <a:r>
                        <a:rPr lang="es-MX" sz="1000" dirty="0">
                          <a:effectLst/>
                          <a:latin typeface="Montserrat" panose="00000500000000000000" pitchFamily="2" charset="0"/>
                        </a:rPr>
                        <a:t>Requiere garantía de información libre, plural y oportuna</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DD89"/>
                    </a:solidFill>
                  </a:tcPr>
                </a:tc>
                <a:extLst>
                  <a:ext uri="{0D108BD9-81ED-4DB2-BD59-A6C34878D82A}">
                    <a16:rowId xmlns:a16="http://schemas.microsoft.com/office/drawing/2014/main" val="10004"/>
                  </a:ext>
                </a:extLst>
              </a:tr>
              <a:tr h="162498">
                <a:tc>
                  <a:txBody>
                    <a:bodyPr/>
                    <a:lstStyle/>
                    <a:p>
                      <a:pPr algn="ctr">
                        <a:lnSpc>
                          <a:spcPct val="110000"/>
                        </a:lnSpc>
                        <a:spcBef>
                          <a:spcPts val="600"/>
                        </a:spcBef>
                        <a:spcAft>
                          <a:spcPts val="0"/>
                        </a:spcAft>
                      </a:pPr>
                      <a:r>
                        <a:rPr lang="es-MX" sz="1050" dirty="0">
                          <a:effectLst/>
                          <a:latin typeface="Montserrat" panose="00000500000000000000" pitchFamily="2" charset="0"/>
                          <a:sym typeface="Wingdings" panose="05000000000000000000" pitchFamily="2" charset="2"/>
                        </a:rPr>
                        <a:t></a:t>
                      </a:r>
                      <a:r>
                        <a:rPr lang="es-MX" sz="1050" dirty="0">
                          <a:effectLst/>
                          <a:latin typeface="Montserrat" panose="00000500000000000000" pitchFamily="2" charset="0"/>
                        </a:rPr>
                        <a:t>  </a:t>
                      </a:r>
                      <a:r>
                        <a:rPr lang="es-MX" sz="1050" dirty="0">
                          <a:effectLst/>
                          <a:latin typeface="Montserrat" panose="00000500000000000000" pitchFamily="2" charset="0"/>
                          <a:sym typeface="Wingdings" panose="05000000000000000000" pitchFamily="2" charset="2"/>
                        </a:rPr>
                        <a:t></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gn="ctr">
                        <a:lnSpc>
                          <a:spcPct val="110000"/>
                        </a:lnSpc>
                        <a:spcBef>
                          <a:spcPts val="600"/>
                        </a:spcBef>
                        <a:spcAft>
                          <a:spcPts val="0"/>
                        </a:spcAft>
                      </a:pPr>
                      <a:r>
                        <a:rPr lang="es-MX" sz="1000" dirty="0">
                          <a:effectLst/>
                          <a:latin typeface="Montserrat" panose="00000500000000000000" pitchFamily="2" charset="0"/>
                        </a:rPr>
                        <a:t> </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F0C9"/>
                    </a:solidFill>
                  </a:tcPr>
                </a:tc>
                <a:extLst>
                  <a:ext uri="{0D108BD9-81ED-4DB2-BD59-A6C34878D82A}">
                    <a16:rowId xmlns:a16="http://schemas.microsoft.com/office/drawing/2014/main" val="10005"/>
                  </a:ext>
                </a:extLst>
              </a:tr>
              <a:tr h="1283127">
                <a:tc>
                  <a:txBody>
                    <a:bodyPr/>
                    <a:lstStyle/>
                    <a:p>
                      <a:pPr algn="ctr">
                        <a:lnSpc>
                          <a:spcPct val="115000"/>
                        </a:lnSpc>
                        <a:spcBef>
                          <a:spcPts val="600"/>
                        </a:spcBef>
                        <a:spcAft>
                          <a:spcPts val="0"/>
                        </a:spcAft>
                      </a:pPr>
                      <a:r>
                        <a:rPr lang="es-MX" sz="1050" dirty="0">
                          <a:effectLst/>
                          <a:latin typeface="Montserrat" panose="00000500000000000000" pitchFamily="2" charset="0"/>
                        </a:rPr>
                        <a:t>Libertad de expresión y </a:t>
                      </a:r>
                    </a:p>
                    <a:p>
                      <a:pPr algn="ctr">
                        <a:lnSpc>
                          <a:spcPct val="115000"/>
                        </a:lnSpc>
                        <a:spcBef>
                          <a:spcPts val="600"/>
                        </a:spcBef>
                        <a:spcAft>
                          <a:spcPts val="0"/>
                        </a:spcAft>
                      </a:pPr>
                      <a:r>
                        <a:rPr lang="es-MX" sz="1050" dirty="0">
                          <a:effectLst/>
                          <a:latin typeface="Montserrat" panose="00000500000000000000" pitchFamily="2" charset="0"/>
                        </a:rPr>
                        <a:t>Libertad de información </a:t>
                      </a:r>
                      <a:r>
                        <a:rPr lang="es-MX" sz="700" i="1" dirty="0">
                          <a:effectLst/>
                          <a:latin typeface="Montserrat" panose="00000500000000000000" pitchFamily="2" charset="0"/>
                        </a:rPr>
                        <a:t>(prensa)</a:t>
                      </a:r>
                      <a:endParaRPr lang="es-MX" sz="700" i="1"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nSpc>
                          <a:spcPct val="115000"/>
                        </a:lnSpc>
                        <a:spcBef>
                          <a:spcPts val="600"/>
                        </a:spcBef>
                        <a:spcAft>
                          <a:spcPts val="0"/>
                        </a:spcAft>
                      </a:pPr>
                      <a:r>
                        <a:rPr lang="es-MX" sz="1000" dirty="0">
                          <a:effectLst/>
                          <a:latin typeface="Montserrat" panose="00000500000000000000" pitchFamily="2" charset="0"/>
                        </a:rPr>
                        <a:t>Expresión </a:t>
                      </a:r>
                      <a:r>
                        <a:rPr lang="es-MX" sz="700" dirty="0">
                          <a:effectLst/>
                          <a:latin typeface="Montserrat" panose="00000500000000000000" pitchFamily="2" charset="0"/>
                        </a:rPr>
                        <a:t>(hablar, escribir) </a:t>
                      </a:r>
                      <a:r>
                        <a:rPr lang="es-MX" sz="1000" dirty="0">
                          <a:effectLst/>
                          <a:latin typeface="Montserrat" panose="00000500000000000000" pitchFamily="2" charset="0"/>
                          <a:sym typeface="Wingdings" panose="05000000000000000000" pitchFamily="2" charset="2"/>
                        </a:rPr>
                        <a:t></a:t>
                      </a:r>
                      <a:r>
                        <a:rPr lang="es-MX" sz="1000" dirty="0">
                          <a:effectLst/>
                          <a:latin typeface="Montserrat" panose="00000500000000000000" pitchFamily="2" charset="0"/>
                        </a:rPr>
                        <a:t> Difusión </a:t>
                      </a:r>
                      <a:r>
                        <a:rPr lang="es-MX" sz="700" dirty="0">
                          <a:effectLst/>
                          <a:latin typeface="Montserrat" panose="00000500000000000000" pitchFamily="2" charset="0"/>
                        </a:rPr>
                        <a:t>(transmitir usando cualquier medio)</a:t>
                      </a:r>
                      <a:endParaRPr lang="es-MX" sz="1000" dirty="0">
                        <a:effectLst/>
                        <a:latin typeface="Montserrat" panose="00000500000000000000" pitchFamily="2" charset="0"/>
                      </a:endParaRPr>
                    </a:p>
                    <a:p>
                      <a:pPr>
                        <a:lnSpc>
                          <a:spcPct val="110000"/>
                        </a:lnSpc>
                        <a:spcBef>
                          <a:spcPts val="600"/>
                        </a:spcBef>
                        <a:spcAft>
                          <a:spcPts val="0"/>
                        </a:spcAft>
                      </a:pPr>
                      <a:r>
                        <a:rPr lang="es-MX" sz="1000" dirty="0">
                          <a:effectLst/>
                          <a:latin typeface="Montserrat" panose="00000500000000000000" pitchFamily="2" charset="0"/>
                        </a:rPr>
                        <a:t>Manifestación </a:t>
                      </a:r>
                      <a:r>
                        <a:rPr lang="es-MX" sz="700" dirty="0">
                          <a:effectLst/>
                          <a:latin typeface="Montserrat" panose="00000500000000000000" pitchFamily="2" charset="0"/>
                        </a:rPr>
                        <a:t>(libre y responsable)</a:t>
                      </a:r>
                      <a:r>
                        <a:rPr lang="es-MX" sz="1000" dirty="0">
                          <a:effectLst/>
                          <a:latin typeface="Montserrat" panose="00000500000000000000" pitchFamily="2" charset="0"/>
                        </a:rPr>
                        <a:t> de ideas 6º 1er párrafo </a:t>
                      </a:r>
                    </a:p>
                    <a:p>
                      <a:pPr>
                        <a:lnSpc>
                          <a:spcPct val="110000"/>
                        </a:lnSpc>
                        <a:spcBef>
                          <a:spcPts val="600"/>
                        </a:spcBef>
                        <a:spcAft>
                          <a:spcPts val="0"/>
                        </a:spcAft>
                      </a:pPr>
                      <a:r>
                        <a:rPr lang="es-MX" sz="1000" dirty="0">
                          <a:effectLst/>
                          <a:latin typeface="Montserrat" panose="00000500000000000000" pitchFamily="2" charset="0"/>
                        </a:rPr>
                        <a:t>Buscar, recibir y difundir información, ideas, opiniones, creencias, críticas</a:t>
                      </a:r>
                    </a:p>
                    <a:p>
                      <a:pPr>
                        <a:lnSpc>
                          <a:spcPct val="110000"/>
                        </a:lnSpc>
                        <a:spcBef>
                          <a:spcPts val="600"/>
                        </a:spcBef>
                        <a:spcAft>
                          <a:spcPts val="0"/>
                        </a:spcAft>
                      </a:pPr>
                      <a:r>
                        <a:rPr lang="es-MX" sz="1000" dirty="0">
                          <a:effectLst/>
                          <a:latin typeface="Montserrat" panose="00000500000000000000" pitchFamily="2" charset="0"/>
                        </a:rPr>
                        <a:t>Réplica </a:t>
                      </a:r>
                      <a:r>
                        <a:rPr lang="es-MX" sz="700" dirty="0">
                          <a:effectLst/>
                          <a:latin typeface="Montserrat" panose="00000500000000000000" pitchFamily="2" charset="0"/>
                        </a:rPr>
                        <a:t>(derecho de)</a:t>
                      </a:r>
                      <a:endParaRPr lang="es-MX" sz="1000" dirty="0">
                        <a:effectLst/>
                        <a:latin typeface="Montserrat" panose="00000500000000000000" pitchFamily="2" charset="0"/>
                      </a:endParaRPr>
                    </a:p>
                    <a:p>
                      <a:pPr>
                        <a:lnSpc>
                          <a:spcPct val="110000"/>
                        </a:lnSpc>
                        <a:spcBef>
                          <a:spcPts val="600"/>
                        </a:spcBef>
                        <a:spcAft>
                          <a:spcPts val="0"/>
                        </a:spcAft>
                      </a:pPr>
                      <a:r>
                        <a:rPr lang="es-MX" sz="1000" dirty="0">
                          <a:effectLst/>
                          <a:latin typeface="Montserrat" panose="00000500000000000000" pitchFamily="2" charset="0"/>
                        </a:rPr>
                        <a:t>Doble dimensión </a:t>
                      </a:r>
                      <a:r>
                        <a:rPr lang="es-MX" sz="1000" u="sng" dirty="0">
                          <a:effectLst/>
                          <a:latin typeface="Montserrat" panose="00000500000000000000" pitchFamily="2" charset="0"/>
                        </a:rPr>
                        <a:t>individual</a:t>
                      </a:r>
                      <a:r>
                        <a:rPr lang="es-MX" sz="1000" dirty="0">
                          <a:effectLst/>
                          <a:latin typeface="Montserrat" panose="00000500000000000000" pitchFamily="2" charset="0"/>
                        </a:rPr>
                        <a:t> </a:t>
                      </a:r>
                      <a:r>
                        <a:rPr lang="es-MX" sz="700" dirty="0">
                          <a:effectLst/>
                          <a:latin typeface="Montserrat" panose="00000500000000000000" pitchFamily="2" charset="0"/>
                        </a:rPr>
                        <a:t>(manifestar) </a:t>
                      </a:r>
                      <a:r>
                        <a:rPr lang="es-MX" sz="1000" dirty="0">
                          <a:effectLst/>
                          <a:latin typeface="Montserrat" panose="00000500000000000000" pitchFamily="2" charset="0"/>
                        </a:rPr>
                        <a:t>y colectiva o </a:t>
                      </a:r>
                      <a:r>
                        <a:rPr lang="es-MX" sz="1000" u="sng" dirty="0">
                          <a:effectLst/>
                          <a:latin typeface="Montserrat" panose="00000500000000000000" pitchFamily="2" charset="0"/>
                        </a:rPr>
                        <a:t>social</a:t>
                      </a:r>
                      <a:r>
                        <a:rPr lang="es-MX" sz="1000" dirty="0">
                          <a:effectLst/>
                          <a:latin typeface="Montserrat" panose="00000500000000000000" pitchFamily="2" charset="0"/>
                        </a:rPr>
                        <a:t> </a:t>
                      </a:r>
                      <a:r>
                        <a:rPr lang="es-MX" sz="700" dirty="0">
                          <a:effectLst/>
                          <a:latin typeface="Montserrat" panose="00000500000000000000" pitchFamily="2" charset="0"/>
                        </a:rPr>
                        <a:t>(recibir y conocer) </a:t>
                      </a:r>
                      <a:endParaRPr lang="es-MX" sz="1000" dirty="0">
                        <a:effectLst/>
                        <a:latin typeface="Montserrat" panose="00000500000000000000" pitchFamily="2" charset="0"/>
                      </a:endParaRPr>
                    </a:p>
                    <a:p>
                      <a:pPr>
                        <a:lnSpc>
                          <a:spcPct val="110000"/>
                        </a:lnSpc>
                        <a:spcBef>
                          <a:spcPts val="600"/>
                        </a:spcBef>
                        <a:spcAft>
                          <a:spcPts val="0"/>
                        </a:spcAft>
                      </a:pPr>
                      <a:r>
                        <a:rPr lang="es-MX" sz="1000" dirty="0">
                          <a:effectLst/>
                          <a:latin typeface="Montserrat" panose="00000500000000000000" pitchFamily="2" charset="0"/>
                        </a:rPr>
                        <a:t>Medios, deben ser instrumentos útiles, eficaces, que promocionen debate</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DD89"/>
                    </a:solidFill>
                  </a:tcPr>
                </a:tc>
                <a:extLst>
                  <a:ext uri="{0D108BD9-81ED-4DB2-BD59-A6C34878D82A}">
                    <a16:rowId xmlns:a16="http://schemas.microsoft.com/office/drawing/2014/main" val="10006"/>
                  </a:ext>
                </a:extLst>
              </a:tr>
              <a:tr h="162498">
                <a:tc>
                  <a:txBody>
                    <a:bodyPr/>
                    <a:lstStyle/>
                    <a:p>
                      <a:pPr algn="ctr">
                        <a:lnSpc>
                          <a:spcPct val="110000"/>
                        </a:lnSpc>
                        <a:spcBef>
                          <a:spcPts val="600"/>
                        </a:spcBef>
                        <a:spcAft>
                          <a:spcPts val="0"/>
                        </a:spcAft>
                      </a:pPr>
                      <a:r>
                        <a:rPr lang="es-MX" sz="1050">
                          <a:effectLst/>
                          <a:latin typeface="Montserrat" panose="00000500000000000000" pitchFamily="2" charset="0"/>
                          <a:sym typeface="Wingdings" panose="05000000000000000000" pitchFamily="2" charset="2"/>
                        </a:rPr>
                        <a:t></a:t>
                      </a:r>
                      <a:r>
                        <a:rPr lang="es-MX" sz="1050">
                          <a:effectLst/>
                          <a:latin typeface="Montserrat" panose="00000500000000000000" pitchFamily="2" charset="0"/>
                        </a:rPr>
                        <a:t>  </a:t>
                      </a:r>
                      <a:r>
                        <a:rPr lang="es-MX" sz="1050">
                          <a:effectLst/>
                          <a:latin typeface="Montserrat" panose="00000500000000000000" pitchFamily="2" charset="0"/>
                          <a:sym typeface="Wingdings" panose="05000000000000000000" pitchFamily="2" charset="2"/>
                        </a:rPr>
                        <a:t></a:t>
                      </a:r>
                      <a:endParaRPr lang="es-MX" sz="105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gn="ctr">
                        <a:lnSpc>
                          <a:spcPct val="110000"/>
                        </a:lnSpc>
                        <a:spcBef>
                          <a:spcPts val="600"/>
                        </a:spcBef>
                        <a:spcAft>
                          <a:spcPts val="0"/>
                        </a:spcAft>
                      </a:pPr>
                      <a:r>
                        <a:rPr lang="es-MX" sz="1000" dirty="0">
                          <a:effectLst/>
                          <a:latin typeface="Montserrat" panose="00000500000000000000" pitchFamily="2" charset="0"/>
                        </a:rPr>
                        <a:t> </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F0C9"/>
                    </a:solidFill>
                  </a:tcPr>
                </a:tc>
                <a:extLst>
                  <a:ext uri="{0D108BD9-81ED-4DB2-BD59-A6C34878D82A}">
                    <a16:rowId xmlns:a16="http://schemas.microsoft.com/office/drawing/2014/main" val="10007"/>
                  </a:ext>
                </a:extLst>
              </a:tr>
              <a:tr h="599979">
                <a:tc>
                  <a:txBody>
                    <a:bodyPr/>
                    <a:lstStyle/>
                    <a:p>
                      <a:pPr algn="ctr">
                        <a:lnSpc>
                          <a:spcPct val="110000"/>
                        </a:lnSpc>
                        <a:spcBef>
                          <a:spcPts val="600"/>
                        </a:spcBef>
                        <a:spcAft>
                          <a:spcPts val="0"/>
                        </a:spcAft>
                      </a:pPr>
                      <a:r>
                        <a:rPr lang="es-MX" sz="1050" dirty="0">
                          <a:effectLst/>
                          <a:latin typeface="Montserrat" panose="00000500000000000000" pitchFamily="2" charset="0"/>
                        </a:rPr>
                        <a:t>Derecho a la información</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nSpc>
                          <a:spcPct val="110000"/>
                        </a:lnSpc>
                        <a:spcBef>
                          <a:spcPts val="600"/>
                        </a:spcBef>
                        <a:spcAft>
                          <a:spcPts val="0"/>
                        </a:spcAft>
                      </a:pPr>
                      <a:r>
                        <a:rPr lang="es-MX" sz="1000" dirty="0">
                          <a:effectLst/>
                          <a:latin typeface="Montserrat" panose="00000500000000000000" pitchFamily="2" charset="0"/>
                        </a:rPr>
                        <a:t>Disponible y libre acceso a información plural y oportuna</a:t>
                      </a:r>
                    </a:p>
                    <a:p>
                      <a:pPr>
                        <a:lnSpc>
                          <a:spcPct val="110000"/>
                        </a:lnSpc>
                        <a:spcBef>
                          <a:spcPts val="600"/>
                        </a:spcBef>
                        <a:spcAft>
                          <a:spcPts val="0"/>
                        </a:spcAft>
                      </a:pPr>
                      <a:r>
                        <a:rPr lang="es-MX" sz="1000" dirty="0">
                          <a:effectLst/>
                          <a:latin typeface="Montserrat" panose="00000500000000000000" pitchFamily="2" charset="0"/>
                        </a:rPr>
                        <a:t>Derecho social para debate y sociedad democrática /  Derecho subjetivo</a:t>
                      </a:r>
                      <a:r>
                        <a:rPr lang="es-MX" sz="1000" baseline="0" dirty="0">
                          <a:effectLst/>
                          <a:latin typeface="Montserrat" panose="00000500000000000000" pitchFamily="2" charset="0"/>
                        </a:rPr>
                        <a:t> </a:t>
                      </a:r>
                      <a:endParaRPr lang="es-MX" sz="1000" dirty="0">
                        <a:effectLst/>
                        <a:latin typeface="Montserrat" panose="00000500000000000000" pitchFamily="2" charset="0"/>
                      </a:endParaRPr>
                    </a:p>
                    <a:p>
                      <a:pPr>
                        <a:lnSpc>
                          <a:spcPct val="110000"/>
                        </a:lnSpc>
                        <a:spcBef>
                          <a:spcPts val="600"/>
                        </a:spcBef>
                        <a:spcAft>
                          <a:spcPts val="0"/>
                        </a:spcAft>
                      </a:pPr>
                      <a:r>
                        <a:rPr lang="es-MX" sz="1000" dirty="0">
                          <a:effectLst/>
                          <a:latin typeface="Montserrat" panose="00000500000000000000" pitchFamily="2" charset="0"/>
                        </a:rPr>
                        <a:t>Garantía institucional  /  Bien jurídico  /  Individual</a:t>
                      </a:r>
                      <a:r>
                        <a:rPr lang="es-MX" sz="1000" baseline="0" dirty="0">
                          <a:effectLst/>
                          <a:latin typeface="Montserrat" panose="00000500000000000000" pitchFamily="2" charset="0"/>
                        </a:rPr>
                        <a:t> y público, veraz, universal</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DD89"/>
                    </a:solidFill>
                  </a:tcPr>
                </a:tc>
                <a:extLst>
                  <a:ext uri="{0D108BD9-81ED-4DB2-BD59-A6C34878D82A}">
                    <a16:rowId xmlns:a16="http://schemas.microsoft.com/office/drawing/2014/main" val="10008"/>
                  </a:ext>
                </a:extLst>
              </a:tr>
              <a:tr h="162498">
                <a:tc>
                  <a:txBody>
                    <a:bodyPr/>
                    <a:lstStyle/>
                    <a:p>
                      <a:pPr algn="ctr">
                        <a:lnSpc>
                          <a:spcPct val="110000"/>
                        </a:lnSpc>
                        <a:spcBef>
                          <a:spcPts val="600"/>
                        </a:spcBef>
                        <a:spcAft>
                          <a:spcPts val="0"/>
                        </a:spcAft>
                      </a:pPr>
                      <a:r>
                        <a:rPr lang="es-MX" sz="1050" dirty="0">
                          <a:effectLst/>
                          <a:latin typeface="Montserrat" panose="00000500000000000000" pitchFamily="2" charset="0"/>
                          <a:sym typeface="Wingdings" panose="05000000000000000000" pitchFamily="2" charset="2"/>
                        </a:rPr>
                        <a:t></a:t>
                      </a:r>
                      <a:r>
                        <a:rPr lang="es-MX" sz="1050" dirty="0">
                          <a:effectLst/>
                          <a:latin typeface="Montserrat" panose="00000500000000000000" pitchFamily="2" charset="0"/>
                        </a:rPr>
                        <a:t>  </a:t>
                      </a:r>
                      <a:r>
                        <a:rPr lang="es-MX" sz="1050" dirty="0">
                          <a:effectLst/>
                          <a:latin typeface="Montserrat" panose="00000500000000000000" pitchFamily="2" charset="0"/>
                          <a:sym typeface="Wingdings" panose="05000000000000000000" pitchFamily="2" charset="2"/>
                        </a:rPr>
                        <a:t></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gn="ctr">
                        <a:lnSpc>
                          <a:spcPct val="110000"/>
                        </a:lnSpc>
                        <a:spcBef>
                          <a:spcPts val="600"/>
                        </a:spcBef>
                        <a:spcAft>
                          <a:spcPts val="0"/>
                        </a:spcAft>
                      </a:pPr>
                      <a:r>
                        <a:rPr lang="es-MX" sz="1000" dirty="0">
                          <a:effectLst/>
                          <a:latin typeface="Montserrat" panose="00000500000000000000" pitchFamily="2" charset="0"/>
                        </a:rPr>
                        <a:t> </a:t>
                      </a:r>
                      <a:endParaRPr lang="es-MX" sz="100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F0C9"/>
                    </a:solidFill>
                  </a:tcPr>
                </a:tc>
                <a:extLst>
                  <a:ext uri="{0D108BD9-81ED-4DB2-BD59-A6C34878D82A}">
                    <a16:rowId xmlns:a16="http://schemas.microsoft.com/office/drawing/2014/main" val="10009"/>
                  </a:ext>
                </a:extLst>
              </a:tr>
              <a:tr h="488151">
                <a:tc>
                  <a:txBody>
                    <a:bodyPr/>
                    <a:lstStyle/>
                    <a:p>
                      <a:pPr algn="ctr">
                        <a:lnSpc>
                          <a:spcPct val="110000"/>
                        </a:lnSpc>
                        <a:spcBef>
                          <a:spcPts val="600"/>
                        </a:spcBef>
                        <a:spcAft>
                          <a:spcPts val="0"/>
                        </a:spcAft>
                      </a:pPr>
                      <a:r>
                        <a:rPr lang="es-MX" sz="1050" dirty="0">
                          <a:effectLst/>
                          <a:latin typeface="Montserrat" panose="00000500000000000000" pitchFamily="2" charset="0"/>
                        </a:rPr>
                        <a:t>Derecho de acceso a la información pública</a:t>
                      </a:r>
                      <a:endParaRPr lang="es-MX" sz="1050"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B68400"/>
                    </a:solidFill>
                  </a:tcPr>
                </a:tc>
                <a:tc>
                  <a:txBody>
                    <a:bodyPr/>
                    <a:lstStyle/>
                    <a:p>
                      <a:pPr>
                        <a:lnSpc>
                          <a:spcPct val="115000"/>
                        </a:lnSpc>
                        <a:spcBef>
                          <a:spcPts val="600"/>
                        </a:spcBef>
                        <a:spcAft>
                          <a:spcPts val="600"/>
                        </a:spcAft>
                      </a:pPr>
                      <a:r>
                        <a:rPr lang="es-MX" sz="1000" dirty="0">
                          <a:effectLst/>
                          <a:latin typeface="Montserrat" panose="00000500000000000000" pitchFamily="2" charset="0"/>
                        </a:rPr>
                        <a:t>Es indispensable que las autoridades estatales se rijan por el principio de máxima divulgación, basado en la presunción de que toda información es accesible, sujeto a un sistema restringido de excepciones, </a:t>
                      </a:r>
                      <a:r>
                        <a:rPr lang="es-MX" sz="700" i="1" dirty="0">
                          <a:effectLst/>
                          <a:latin typeface="Montserrat" panose="00000500000000000000" pitchFamily="2" charset="0"/>
                        </a:rPr>
                        <a:t>caso Claude Reyes </a:t>
                      </a:r>
                      <a:r>
                        <a:rPr lang="es-MX" sz="700" i="1" dirty="0" err="1">
                          <a:effectLst/>
                          <a:latin typeface="Montserrat" panose="00000500000000000000" pitchFamily="2" charset="0"/>
                        </a:rPr>
                        <a:t>CorteIDH</a:t>
                      </a:r>
                      <a:endParaRPr lang="es-MX" sz="1000" i="1" dirty="0">
                        <a:effectLst/>
                        <a:latin typeface="Montserrat" panose="00000500000000000000" pitchFamily="2" charset="0"/>
                        <a:ea typeface="SimSun" panose="02010600030101010101" pitchFamily="2" charset="-122"/>
                        <a:cs typeface="Tahoma" panose="020B0604030504040204" pitchFamily="34" charset="0"/>
                      </a:endParaRPr>
                    </a:p>
                  </a:txBody>
                  <a:tcPr marL="44555" marR="44555" marT="0" marB="0" anchor="ctr">
                    <a:solidFill>
                      <a:srgbClr val="FFDD89"/>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60420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2800" dirty="0"/>
              <a:t>De la información confidencial</a:t>
            </a:r>
            <a:endParaRPr lang="en-US" sz="2800" dirty="0"/>
          </a:p>
        </p:txBody>
      </p:sp>
      <p:sp>
        <p:nvSpPr>
          <p:cNvPr id="3" name="Marcador de contenido 2"/>
          <p:cNvSpPr>
            <a:spLocks noGrp="1"/>
          </p:cNvSpPr>
          <p:nvPr>
            <p:ph idx="1"/>
          </p:nvPr>
        </p:nvSpPr>
        <p:spPr>
          <a:xfrm>
            <a:off x="838200" y="1441312"/>
            <a:ext cx="10515600" cy="3770652"/>
          </a:xfrm>
        </p:spPr>
        <p:txBody>
          <a:bodyPr>
            <a:normAutofit/>
          </a:bodyPr>
          <a:lstStyle/>
          <a:p>
            <a:pPr marL="0" indent="0" algn="just">
              <a:buNone/>
            </a:pPr>
            <a:r>
              <a:rPr lang="es-ES" sz="1600" dirty="0"/>
              <a:t>La información clasificada como confidencial puede ser comunicada a terceros sólo si:</a:t>
            </a:r>
          </a:p>
          <a:p>
            <a:pPr algn="just"/>
            <a:r>
              <a:rPr lang="es-ES" sz="1600" dirty="0"/>
              <a:t>Existe una disposición legal expresa que lo justifique.</a:t>
            </a:r>
          </a:p>
          <a:p>
            <a:pPr algn="just"/>
            <a:r>
              <a:rPr lang="es-ES" sz="1600" dirty="0"/>
              <a:t>Existe el consentimiento del titular de la información.</a:t>
            </a:r>
          </a:p>
          <a:p>
            <a:pPr algn="just"/>
            <a:endParaRPr lang="es-ES" sz="1600" dirty="0"/>
          </a:p>
          <a:p>
            <a:pPr marL="0" indent="0" algn="just">
              <a:buNone/>
            </a:pPr>
            <a:r>
              <a:rPr lang="es-ES" sz="1600" dirty="0"/>
              <a:t>Por ello, </a:t>
            </a:r>
            <a:r>
              <a:rPr lang="es-ES" sz="1600" b="1" dirty="0">
                <a:solidFill>
                  <a:srgbClr val="B38E5D"/>
                </a:solidFill>
              </a:rPr>
              <a:t>cuando un sujeto obligado reciba una solicitud de acceso a información confidencial por parte de un tercero</a:t>
            </a:r>
            <a:r>
              <a:rPr lang="es-ES" sz="1600" dirty="0"/>
              <a:t>, el </a:t>
            </a:r>
            <a:r>
              <a:rPr lang="es-ES" sz="1600" b="1" dirty="0"/>
              <a:t>Comité de Transparencia</a:t>
            </a:r>
            <a:r>
              <a:rPr lang="es-ES" sz="1600" dirty="0"/>
              <a:t> podrá, en caso de que ello sea posible, requerir al particular titular de la misma autorización para entregarla.</a:t>
            </a:r>
          </a:p>
          <a:p>
            <a:pPr marL="0" indent="0" algn="just">
              <a:buNone/>
            </a:pPr>
            <a:endParaRPr lang="es-ES" sz="1600" dirty="0"/>
          </a:p>
          <a:p>
            <a:pPr algn="just"/>
            <a:r>
              <a:rPr lang="es-ES" sz="1600" u="sng" dirty="0"/>
              <a:t>El silencio del particular se entenderá como que no se otorgó el consentimiento para permitir el acceso a su información </a:t>
            </a:r>
            <a:r>
              <a:rPr lang="es-ES" sz="1600" dirty="0"/>
              <a:t>(negativa ficta) </a:t>
            </a:r>
            <a:r>
              <a:rPr lang="es-ES" sz="1600" b="1" i="1" dirty="0"/>
              <a:t>(Del Cuadragésimo octavo de los LGMCDI)</a:t>
            </a:r>
            <a:r>
              <a:rPr lang="es-ES" sz="1600" dirty="0"/>
              <a:t>.</a:t>
            </a:r>
          </a:p>
          <a:p>
            <a:pPr algn="just"/>
            <a:endParaRPr lang="es-ES" sz="1600" dirty="0"/>
          </a:p>
          <a:p>
            <a:pPr marL="0" indent="0" algn="just">
              <a:buNone/>
            </a:pPr>
            <a:endParaRPr lang="en-US" sz="1600" dirty="0"/>
          </a:p>
        </p:txBody>
      </p:sp>
    </p:spTree>
    <p:extLst>
      <p:ext uri="{BB962C8B-B14F-4D97-AF65-F5344CB8AC3E}">
        <p14:creationId xmlns:p14="http://schemas.microsoft.com/office/powerpoint/2010/main" val="875397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dirty="0"/>
              <a:t>No es necesario el consentimiento de los titulares para permitir el acceso a su información confidencial</a:t>
            </a:r>
            <a:endParaRPr lang="en-US" sz="2400" dirty="0"/>
          </a:p>
        </p:txBody>
      </p:sp>
      <p:sp>
        <p:nvSpPr>
          <p:cNvPr id="3" name="Marcador de contenido 2"/>
          <p:cNvSpPr>
            <a:spLocks noGrp="1"/>
          </p:cNvSpPr>
          <p:nvPr>
            <p:ph idx="1"/>
          </p:nvPr>
        </p:nvSpPr>
        <p:spPr>
          <a:xfrm>
            <a:off x="838200" y="1322043"/>
            <a:ext cx="10515600" cy="3770652"/>
          </a:xfrm>
        </p:spPr>
        <p:txBody>
          <a:bodyPr>
            <a:normAutofit/>
          </a:bodyPr>
          <a:lstStyle/>
          <a:p>
            <a:pPr marL="0" indent="0" algn="just">
              <a:buNone/>
            </a:pPr>
            <a:r>
              <a:rPr lang="es-ES" sz="1500" dirty="0"/>
              <a:t>No obstante, existen casos en que no es necesario el consentimiento de los titulares para permitir el acceso a su información confidencial, mismos que son cuando:</a:t>
            </a:r>
          </a:p>
          <a:p>
            <a:pPr marL="0" indent="0" algn="just">
              <a:buNone/>
            </a:pPr>
            <a:endParaRPr lang="es-ES" sz="1500" dirty="0"/>
          </a:p>
          <a:p>
            <a:pPr algn="just">
              <a:buFont typeface="Wingdings" panose="05000000000000000000" pitchFamily="2" charset="2"/>
              <a:buChar char="Ø"/>
            </a:pPr>
            <a:r>
              <a:rPr lang="es-ES" sz="1500" dirty="0"/>
              <a:t> </a:t>
            </a:r>
            <a:r>
              <a:rPr lang="es-ES" sz="1500" b="1" dirty="0"/>
              <a:t>La información se encuentre en registros públicos, o fuentes de acceso público.</a:t>
            </a:r>
          </a:p>
          <a:p>
            <a:pPr algn="just">
              <a:buFont typeface="Wingdings" panose="05000000000000000000" pitchFamily="2" charset="2"/>
              <a:buChar char="Ø"/>
            </a:pPr>
            <a:r>
              <a:rPr lang="es-ES" sz="1500" b="1" dirty="0"/>
              <a:t>La información tiene carácter de pública por la ley</a:t>
            </a:r>
          </a:p>
          <a:p>
            <a:pPr algn="just">
              <a:buFont typeface="Wingdings" panose="05000000000000000000" pitchFamily="2" charset="2"/>
              <a:buChar char="Ø"/>
            </a:pPr>
            <a:r>
              <a:rPr lang="es-ES" sz="1500" b="1" dirty="0"/>
              <a:t>Existe una orden judicial</a:t>
            </a:r>
          </a:p>
          <a:p>
            <a:pPr algn="just">
              <a:buFont typeface="Wingdings" panose="05000000000000000000" pitchFamily="2" charset="2"/>
              <a:buChar char="Ø"/>
            </a:pPr>
            <a:r>
              <a:rPr lang="es-MX" sz="1500" b="1" dirty="0"/>
              <a:t>Por razones de seguridad nacional y salubridad general, o para proteger los derechos de terceros, se requiera su publicación.</a:t>
            </a:r>
          </a:p>
          <a:p>
            <a:pPr algn="just">
              <a:buFont typeface="Wingdings" panose="05000000000000000000" pitchFamily="2" charset="2"/>
              <a:buChar char="Ø"/>
            </a:pPr>
            <a:r>
              <a:rPr lang="es-MX" sz="1500" b="1" dirty="0"/>
              <a:t>Se transmita entre sujetos obligados y entre éstos y los derechos subjetivos de Derecho Internacional, (Siempre y cuando se utilice para el ejercicio de facultades propias de los mismos)</a:t>
            </a:r>
            <a:endParaRPr lang="en-US" sz="1500" b="1" dirty="0"/>
          </a:p>
        </p:txBody>
      </p:sp>
    </p:spTree>
    <p:extLst>
      <p:ext uri="{BB962C8B-B14F-4D97-AF65-F5344CB8AC3E}">
        <p14:creationId xmlns:p14="http://schemas.microsoft.com/office/powerpoint/2010/main" val="2291932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36186"/>
            <a:ext cx="10515600" cy="779464"/>
          </a:xfrm>
        </p:spPr>
        <p:txBody>
          <a:bodyPr>
            <a:noAutofit/>
          </a:bodyPr>
          <a:lstStyle/>
          <a:p>
            <a:r>
              <a:rPr lang="es-MX" sz="2800" dirty="0"/>
              <a:t>La LGRA Define el conflicto de interés como:</a:t>
            </a:r>
          </a:p>
        </p:txBody>
      </p:sp>
      <p:sp>
        <p:nvSpPr>
          <p:cNvPr id="3" name="Marcador de contenido 2"/>
          <p:cNvSpPr>
            <a:spLocks noGrp="1"/>
          </p:cNvSpPr>
          <p:nvPr>
            <p:ph idx="1"/>
          </p:nvPr>
        </p:nvSpPr>
        <p:spPr/>
        <p:txBody>
          <a:bodyPr>
            <a:normAutofit/>
          </a:bodyPr>
          <a:lstStyle/>
          <a:p>
            <a:pPr marL="0" indent="0" algn="just">
              <a:buNone/>
            </a:pPr>
            <a:r>
              <a:rPr lang="es-MX" sz="2000" dirty="0"/>
              <a:t>Una situación que afecta el desempeño imparcial y objetivo de los servidores públicos debido a intereses personales, familiares o de negocio. </a:t>
            </a:r>
            <a:r>
              <a:rPr lang="es-MX" sz="2000" b="1" dirty="0"/>
              <a:t>Establece la obligación de los servidores públicos de declarar situaciones mediante un formato estandarizado</a:t>
            </a:r>
            <a:r>
              <a:rPr lang="es-MX" sz="2000" dirty="0"/>
              <a:t>.</a:t>
            </a:r>
          </a:p>
          <a:p>
            <a:pPr marL="0" indent="0" algn="just">
              <a:buNone/>
            </a:pPr>
            <a:endParaRPr lang="es-MX" sz="2000" dirty="0"/>
          </a:p>
          <a:p>
            <a:pPr marL="0" indent="0" algn="just">
              <a:buNone/>
            </a:pPr>
            <a:r>
              <a:rPr lang="es-MX" sz="2000" dirty="0"/>
              <a:t>Un </a:t>
            </a:r>
            <a:r>
              <a:rPr lang="es-MX" sz="2000" b="1" dirty="0"/>
              <a:t>conflicto de interés real </a:t>
            </a:r>
            <a:r>
              <a:rPr lang="es-MX" sz="2000" dirty="0"/>
              <a:t>es un conflicto directo entre las funciones actuales del funcionario público y sus intereses particulares. </a:t>
            </a:r>
          </a:p>
          <a:p>
            <a:pPr marL="0" indent="0" algn="just">
              <a:buNone/>
            </a:pPr>
            <a:endParaRPr lang="es-MX" sz="1600" dirty="0"/>
          </a:p>
        </p:txBody>
      </p:sp>
    </p:spTree>
    <p:extLst>
      <p:ext uri="{BB962C8B-B14F-4D97-AF65-F5344CB8AC3E}">
        <p14:creationId xmlns:p14="http://schemas.microsoft.com/office/powerpoint/2010/main" val="3738275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8443" y="420896"/>
            <a:ext cx="10515600" cy="3770652"/>
          </a:xfrm>
        </p:spPr>
        <p:txBody>
          <a:bodyPr>
            <a:normAutofit/>
          </a:bodyPr>
          <a:lstStyle/>
          <a:p>
            <a:pPr marL="0" indent="0" algn="ctr">
              <a:buNone/>
            </a:pPr>
            <a:r>
              <a:rPr lang="es-MX" sz="1800" dirty="0"/>
              <a:t>El art. 3 fracción VI de la Ley General de Responsabilidades Administrativas, menciona que se entiende por </a:t>
            </a:r>
            <a:r>
              <a:rPr lang="es-MX" sz="1800" u="sng" dirty="0"/>
              <a:t>conflicto de interés</a:t>
            </a:r>
          </a:p>
          <a:p>
            <a:pPr marL="0" indent="0" algn="ctr">
              <a:buNone/>
            </a:pPr>
            <a:r>
              <a:rPr lang="es-MX" sz="1800" dirty="0">
                <a:solidFill>
                  <a:srgbClr val="B38E5D"/>
                </a:solidFill>
              </a:rPr>
              <a:t> “</a:t>
            </a:r>
            <a:r>
              <a:rPr lang="es-MX" sz="1800" b="1" dirty="0">
                <a:solidFill>
                  <a:srgbClr val="B38E5D"/>
                </a:solidFill>
              </a:rPr>
              <a:t>La posible afectación del desempeño imparcial y objetivo de las funciones de los servidores públicos en razón de intereses personales, familiares o de negocios</a:t>
            </a:r>
            <a:r>
              <a:rPr lang="es-MX" sz="1800" dirty="0">
                <a:solidFill>
                  <a:srgbClr val="B38E5D"/>
                </a:solidFill>
              </a:rPr>
              <a:t>”</a:t>
            </a:r>
          </a:p>
        </p:txBody>
      </p:sp>
      <p:pic>
        <p:nvPicPr>
          <p:cNvPr id="1026" name="Picture 2" descr="/cms/uploads/image/file/339979/ImgContenidoCI.png"/>
          <p:cNvPicPr>
            <a:picLocks noChangeAspect="1" noChangeArrowheads="1"/>
          </p:cNvPicPr>
          <p:nvPr/>
        </p:nvPicPr>
        <p:blipFill rotWithShape="1">
          <a:blip r:embed="rId2">
            <a:extLst>
              <a:ext uri="{28A0092B-C50C-407E-A947-70E740481C1C}">
                <a14:useLocalDpi xmlns:a14="http://schemas.microsoft.com/office/drawing/2010/main" val="0"/>
              </a:ext>
            </a:extLst>
          </a:blip>
          <a:srcRect t="3305" b="7282"/>
          <a:stretch/>
        </p:blipFill>
        <p:spPr bwMode="auto">
          <a:xfrm>
            <a:off x="311200" y="1974574"/>
            <a:ext cx="5950681" cy="322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303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78" y="0"/>
            <a:ext cx="4678017" cy="5521029"/>
          </a:xfrm>
          <a:prstGeom prst="rect">
            <a:avLst/>
          </a:prstGeom>
        </p:spPr>
      </p:pic>
      <p:sp>
        <p:nvSpPr>
          <p:cNvPr id="6" name="Rectángulo 5"/>
          <p:cNvSpPr/>
          <p:nvPr/>
        </p:nvSpPr>
        <p:spPr>
          <a:xfrm>
            <a:off x="6292042" y="230639"/>
            <a:ext cx="3815255" cy="4524315"/>
          </a:xfrm>
          <a:prstGeom prst="rect">
            <a:avLst/>
          </a:prstGeom>
        </p:spPr>
        <p:txBody>
          <a:bodyPr wrap="square">
            <a:spAutoFit/>
          </a:bodyPr>
          <a:lstStyle/>
          <a:p>
            <a:r>
              <a:rPr lang="es-MX" sz="1600" dirty="0">
                <a:solidFill>
                  <a:srgbClr val="B68400"/>
                </a:solidFill>
                <a:latin typeface="Montserrat" panose="00000500000000000000" pitchFamily="2" charset="0"/>
              </a:rPr>
              <a:t>Quincuagésimo primero. </a:t>
            </a:r>
          </a:p>
          <a:p>
            <a:endParaRPr lang="es-MX" sz="1600" dirty="0">
              <a:solidFill>
                <a:srgbClr val="B68400"/>
              </a:solidFill>
              <a:latin typeface="Montserrat" panose="00000500000000000000" pitchFamily="2" charset="0"/>
            </a:endParaRPr>
          </a:p>
          <a:p>
            <a:r>
              <a:rPr lang="es-MX" sz="1600" dirty="0">
                <a:solidFill>
                  <a:srgbClr val="B68400"/>
                </a:solidFill>
                <a:latin typeface="Montserrat" panose="00000500000000000000" pitchFamily="2" charset="0"/>
              </a:rPr>
              <a:t>La leyenda en los documentos clasificados indicará: </a:t>
            </a:r>
          </a:p>
          <a:p>
            <a:endParaRPr lang="es-MX" sz="1600" dirty="0">
              <a:solidFill>
                <a:srgbClr val="B68400"/>
              </a:solidFill>
              <a:latin typeface="Montserrat" panose="00000500000000000000" pitchFamily="2" charset="0"/>
            </a:endParaRPr>
          </a:p>
          <a:p>
            <a:pPr marL="400050" indent="-400050">
              <a:buAutoNum type="romanUcPeriod"/>
            </a:pPr>
            <a:r>
              <a:rPr lang="es-MX" sz="1600" dirty="0">
                <a:solidFill>
                  <a:srgbClr val="B68400"/>
                </a:solidFill>
                <a:latin typeface="Montserrat" panose="00000500000000000000" pitchFamily="2" charset="0"/>
              </a:rPr>
              <a:t>La fecha de sesión del Comité de Transparencia en donde se confirmó la clasificación, en su caso; </a:t>
            </a:r>
          </a:p>
          <a:p>
            <a:pPr marL="400050" indent="-400050">
              <a:buAutoNum type="romanUcPeriod"/>
            </a:pPr>
            <a:r>
              <a:rPr lang="es-MX" sz="1600" dirty="0">
                <a:solidFill>
                  <a:srgbClr val="B68400"/>
                </a:solidFill>
                <a:latin typeface="Montserrat" panose="00000500000000000000" pitchFamily="2" charset="0"/>
              </a:rPr>
              <a:t>El nombre del área; </a:t>
            </a:r>
          </a:p>
          <a:p>
            <a:pPr marL="400050" indent="-400050">
              <a:buAutoNum type="romanUcPeriod"/>
            </a:pPr>
            <a:r>
              <a:rPr lang="es-MX" sz="1600" dirty="0">
                <a:solidFill>
                  <a:srgbClr val="B68400"/>
                </a:solidFill>
                <a:latin typeface="Montserrat" panose="00000500000000000000" pitchFamily="2" charset="0"/>
              </a:rPr>
              <a:t>La palabra reservado o confidencial; </a:t>
            </a:r>
          </a:p>
          <a:p>
            <a:pPr marL="400050" indent="-400050">
              <a:buAutoNum type="romanUcPeriod"/>
            </a:pPr>
            <a:r>
              <a:rPr lang="es-MX" sz="1600" dirty="0">
                <a:solidFill>
                  <a:srgbClr val="B68400"/>
                </a:solidFill>
                <a:latin typeface="Montserrat" panose="00000500000000000000" pitchFamily="2" charset="0"/>
              </a:rPr>
              <a:t>Las partes o secciones reservadas o confidenciales, en su caso; </a:t>
            </a:r>
          </a:p>
          <a:p>
            <a:pPr marL="400050" indent="-400050">
              <a:buAutoNum type="romanUcPeriod"/>
            </a:pPr>
            <a:r>
              <a:rPr lang="es-MX" sz="1600" dirty="0">
                <a:solidFill>
                  <a:srgbClr val="B68400"/>
                </a:solidFill>
                <a:latin typeface="Montserrat" panose="00000500000000000000" pitchFamily="2" charset="0"/>
              </a:rPr>
              <a:t>El fundamento legal; </a:t>
            </a:r>
          </a:p>
          <a:p>
            <a:pPr marL="400050" indent="-400050">
              <a:buAutoNum type="romanUcPeriod"/>
            </a:pPr>
            <a:r>
              <a:rPr lang="es-MX" sz="1600" dirty="0">
                <a:solidFill>
                  <a:srgbClr val="B68400"/>
                </a:solidFill>
                <a:latin typeface="Montserrat" panose="00000500000000000000" pitchFamily="2" charset="0"/>
              </a:rPr>
              <a:t>El periodo de reserva, y </a:t>
            </a:r>
          </a:p>
          <a:p>
            <a:pPr marL="400050" indent="-400050">
              <a:buAutoNum type="romanUcPeriod"/>
            </a:pPr>
            <a:r>
              <a:rPr lang="es-MX" sz="1600" dirty="0">
                <a:solidFill>
                  <a:srgbClr val="B68400"/>
                </a:solidFill>
                <a:latin typeface="Montserrat" panose="00000500000000000000" pitchFamily="2" charset="0"/>
              </a:rPr>
              <a:t>La rúbrica del titular del área</a:t>
            </a:r>
          </a:p>
        </p:txBody>
      </p:sp>
    </p:spTree>
    <p:extLst>
      <p:ext uri="{BB962C8B-B14F-4D97-AF65-F5344CB8AC3E}">
        <p14:creationId xmlns:p14="http://schemas.microsoft.com/office/powerpoint/2010/main" val="266012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upo 48">
            <a:extLst>
              <a:ext uri="{FF2B5EF4-FFF2-40B4-BE49-F238E27FC236}">
                <a16:creationId xmlns:a16="http://schemas.microsoft.com/office/drawing/2014/main" id="{B6951BFB-BF56-299F-B43F-29783171FA1C}"/>
              </a:ext>
            </a:extLst>
          </p:cNvPr>
          <p:cNvGrpSpPr/>
          <p:nvPr/>
        </p:nvGrpSpPr>
        <p:grpSpPr>
          <a:xfrm>
            <a:off x="1913427" y="842340"/>
            <a:ext cx="8476277" cy="4021207"/>
            <a:chOff x="719048" y="943533"/>
            <a:chExt cx="7797800" cy="5665470"/>
          </a:xfrm>
        </p:grpSpPr>
        <p:grpSp>
          <p:nvGrpSpPr>
            <p:cNvPr id="2" name="object 2"/>
            <p:cNvGrpSpPr/>
            <p:nvPr/>
          </p:nvGrpSpPr>
          <p:grpSpPr>
            <a:xfrm>
              <a:off x="719048" y="943533"/>
              <a:ext cx="7797800" cy="5665470"/>
              <a:chOff x="719048" y="943533"/>
              <a:chExt cx="7797800" cy="5665470"/>
            </a:xfrm>
          </p:grpSpPr>
          <p:pic>
            <p:nvPicPr>
              <p:cNvPr id="3" name="object 3"/>
              <p:cNvPicPr/>
              <p:nvPr/>
            </p:nvPicPr>
            <p:blipFill>
              <a:blip r:embed="rId2" cstate="print"/>
              <a:stretch>
                <a:fillRect/>
              </a:stretch>
            </p:blipFill>
            <p:spPr>
              <a:xfrm>
                <a:off x="719048" y="943533"/>
                <a:ext cx="7797292" cy="5665089"/>
              </a:xfrm>
              <a:prstGeom prst="rect">
                <a:avLst/>
              </a:prstGeom>
            </p:spPr>
          </p:pic>
          <p:pic>
            <p:nvPicPr>
              <p:cNvPr id="4" name="object 4"/>
              <p:cNvPicPr/>
              <p:nvPr/>
            </p:nvPicPr>
            <p:blipFill>
              <a:blip r:embed="rId3" cstate="print"/>
              <a:stretch>
                <a:fillRect/>
              </a:stretch>
            </p:blipFill>
            <p:spPr>
              <a:xfrm>
                <a:off x="960120" y="1824608"/>
                <a:ext cx="1820545" cy="2452243"/>
              </a:xfrm>
              <a:prstGeom prst="rect">
                <a:avLst/>
              </a:prstGeom>
            </p:spPr>
          </p:pic>
          <p:pic>
            <p:nvPicPr>
              <p:cNvPr id="5" name="object 5"/>
              <p:cNvPicPr/>
              <p:nvPr/>
            </p:nvPicPr>
            <p:blipFill>
              <a:blip r:embed="rId4" cstate="print"/>
              <a:stretch>
                <a:fillRect/>
              </a:stretch>
            </p:blipFill>
            <p:spPr>
              <a:xfrm>
                <a:off x="1159624" y="2281808"/>
                <a:ext cx="1413129" cy="1537843"/>
              </a:xfrm>
              <a:prstGeom prst="rect">
                <a:avLst/>
              </a:prstGeom>
            </p:spPr>
          </p:pic>
          <p:sp>
            <p:nvSpPr>
              <p:cNvPr id="6" name="object 6"/>
              <p:cNvSpPr/>
              <p:nvPr/>
            </p:nvSpPr>
            <p:spPr>
              <a:xfrm>
                <a:off x="991971" y="1857247"/>
                <a:ext cx="1701800" cy="2336165"/>
              </a:xfrm>
              <a:custGeom>
                <a:avLst/>
                <a:gdLst/>
                <a:ahLst/>
                <a:cxnLst/>
                <a:rect l="l" t="t" r="r" b="b"/>
                <a:pathLst>
                  <a:path w="1701800" h="2336165">
                    <a:moveTo>
                      <a:pt x="1418107" y="0"/>
                    </a:moveTo>
                    <a:lnTo>
                      <a:pt x="283616" y="0"/>
                    </a:lnTo>
                    <a:lnTo>
                      <a:pt x="260362" y="888"/>
                    </a:lnTo>
                    <a:lnTo>
                      <a:pt x="215468" y="8254"/>
                    </a:lnTo>
                    <a:lnTo>
                      <a:pt x="173228" y="22351"/>
                    </a:lnTo>
                    <a:lnTo>
                      <a:pt x="134226" y="42544"/>
                    </a:lnTo>
                    <a:lnTo>
                      <a:pt x="99047" y="68325"/>
                    </a:lnTo>
                    <a:lnTo>
                      <a:pt x="68275" y="99060"/>
                    </a:lnTo>
                    <a:lnTo>
                      <a:pt x="42494" y="134238"/>
                    </a:lnTo>
                    <a:lnTo>
                      <a:pt x="22288" y="173227"/>
                    </a:lnTo>
                    <a:lnTo>
                      <a:pt x="8242" y="215518"/>
                    </a:lnTo>
                    <a:lnTo>
                      <a:pt x="939" y="260350"/>
                    </a:lnTo>
                    <a:lnTo>
                      <a:pt x="0" y="283590"/>
                    </a:lnTo>
                    <a:lnTo>
                      <a:pt x="0" y="2052193"/>
                    </a:lnTo>
                    <a:lnTo>
                      <a:pt x="3721" y="2098294"/>
                    </a:lnTo>
                    <a:lnTo>
                      <a:pt x="14465" y="2141854"/>
                    </a:lnTo>
                    <a:lnTo>
                      <a:pt x="31661" y="2182622"/>
                    </a:lnTo>
                    <a:lnTo>
                      <a:pt x="54724" y="2219706"/>
                    </a:lnTo>
                    <a:lnTo>
                      <a:pt x="83070" y="2252726"/>
                    </a:lnTo>
                    <a:lnTo>
                      <a:pt x="116116" y="2281174"/>
                    </a:lnTo>
                    <a:lnTo>
                      <a:pt x="153288" y="2304160"/>
                    </a:lnTo>
                    <a:lnTo>
                      <a:pt x="193979" y="2321433"/>
                    </a:lnTo>
                    <a:lnTo>
                      <a:pt x="237616" y="2332101"/>
                    </a:lnTo>
                    <a:lnTo>
                      <a:pt x="283616" y="2335910"/>
                    </a:lnTo>
                    <a:lnTo>
                      <a:pt x="1418107" y="2335910"/>
                    </a:lnTo>
                    <a:lnTo>
                      <a:pt x="1464081" y="2332101"/>
                    </a:lnTo>
                    <a:lnTo>
                      <a:pt x="1507769" y="2321433"/>
                    </a:lnTo>
                    <a:lnTo>
                      <a:pt x="1548409" y="2304160"/>
                    </a:lnTo>
                    <a:lnTo>
                      <a:pt x="1585620" y="2281174"/>
                    </a:lnTo>
                    <a:lnTo>
                      <a:pt x="1618640" y="2252726"/>
                    </a:lnTo>
                    <a:lnTo>
                      <a:pt x="1646961" y="2219706"/>
                    </a:lnTo>
                    <a:lnTo>
                      <a:pt x="1670075" y="2182622"/>
                    </a:lnTo>
                    <a:lnTo>
                      <a:pt x="1687220" y="2141854"/>
                    </a:lnTo>
                    <a:lnTo>
                      <a:pt x="1698015" y="2098294"/>
                    </a:lnTo>
                    <a:lnTo>
                      <a:pt x="1701698" y="2052193"/>
                    </a:lnTo>
                    <a:lnTo>
                      <a:pt x="1701698" y="283590"/>
                    </a:lnTo>
                    <a:lnTo>
                      <a:pt x="1698015" y="237616"/>
                    </a:lnTo>
                    <a:lnTo>
                      <a:pt x="1687220" y="193928"/>
                    </a:lnTo>
                    <a:lnTo>
                      <a:pt x="1670075" y="153288"/>
                    </a:lnTo>
                    <a:lnTo>
                      <a:pt x="1646961" y="116077"/>
                    </a:lnTo>
                    <a:lnTo>
                      <a:pt x="1618640" y="83057"/>
                    </a:lnTo>
                    <a:lnTo>
                      <a:pt x="1585620" y="54737"/>
                    </a:lnTo>
                    <a:lnTo>
                      <a:pt x="1548409" y="31623"/>
                    </a:lnTo>
                    <a:lnTo>
                      <a:pt x="1507769" y="14477"/>
                    </a:lnTo>
                    <a:lnTo>
                      <a:pt x="1464081" y="3682"/>
                    </a:lnTo>
                    <a:lnTo>
                      <a:pt x="1418107" y="0"/>
                    </a:lnTo>
                    <a:close/>
                  </a:path>
                </a:pathLst>
              </a:custGeom>
              <a:solidFill>
                <a:srgbClr val="58B9D1"/>
              </a:solidFill>
            </p:spPr>
            <p:txBody>
              <a:bodyPr wrap="square" lIns="0" tIns="0" rIns="0" bIns="0" rtlCol="0"/>
              <a:lstStyle/>
              <a:p>
                <a:endParaRPr/>
              </a:p>
            </p:txBody>
          </p:sp>
        </p:grpSp>
        <p:sp>
          <p:nvSpPr>
            <p:cNvPr id="7" name="object 7"/>
            <p:cNvSpPr txBox="1"/>
            <p:nvPr/>
          </p:nvSpPr>
          <p:spPr>
            <a:xfrm>
              <a:off x="1135666" y="2230733"/>
              <a:ext cx="1413128" cy="1204412"/>
            </a:xfrm>
            <a:prstGeom prst="rect">
              <a:avLst/>
            </a:prstGeom>
          </p:spPr>
          <p:txBody>
            <a:bodyPr vert="horz" wrap="square" lIns="0" tIns="12700" rIns="0" bIns="0" rtlCol="0">
              <a:spAutoFit/>
            </a:bodyPr>
            <a:lstStyle/>
            <a:p>
              <a:pPr marL="12700" marR="5080" indent="-635" algn="ctr">
                <a:spcBef>
                  <a:spcPts val="100"/>
                </a:spcBef>
              </a:pPr>
              <a:r>
                <a:rPr lang="es-MX" sz="1700" spc="-15" dirty="0">
                  <a:solidFill>
                    <a:srgbClr val="FFFFFF"/>
                  </a:solidFill>
                  <a:latin typeface="Montserrat" panose="00000500000000000000" pitchFamily="2" charset="0"/>
                  <a:cs typeface="Arial MT"/>
                </a:rPr>
                <a:t>Sistema </a:t>
              </a:r>
              <a:r>
                <a:rPr lang="es-MX" sz="1700" spc="-10" dirty="0">
                  <a:solidFill>
                    <a:srgbClr val="FFFFFF"/>
                  </a:solidFill>
                  <a:latin typeface="Montserrat" panose="00000500000000000000" pitchFamily="2" charset="0"/>
                  <a:cs typeface="Arial MT"/>
                </a:rPr>
                <a:t>de </a:t>
              </a:r>
              <a:r>
                <a:rPr lang="es-MX" sz="1700" spc="-5" dirty="0">
                  <a:solidFill>
                    <a:srgbClr val="FFFFFF"/>
                  </a:solidFill>
                  <a:latin typeface="Montserrat" panose="00000500000000000000" pitchFamily="2" charset="0"/>
                  <a:cs typeface="Arial MT"/>
                </a:rPr>
                <a:t> solicitudes </a:t>
              </a:r>
              <a:r>
                <a:rPr lang="es-MX" sz="1700" dirty="0">
                  <a:solidFill>
                    <a:srgbClr val="FFFFFF"/>
                  </a:solidFill>
                  <a:latin typeface="Montserrat" panose="00000500000000000000" pitchFamily="2" charset="0"/>
                  <a:cs typeface="Arial MT"/>
                </a:rPr>
                <a:t> </a:t>
              </a:r>
              <a:r>
                <a:rPr lang="es-MX" sz="1700" spc="-5" dirty="0">
                  <a:solidFill>
                    <a:srgbClr val="FFFFFF"/>
                  </a:solidFill>
                  <a:latin typeface="Montserrat" panose="00000500000000000000" pitchFamily="2" charset="0"/>
                  <a:cs typeface="Arial MT"/>
                </a:rPr>
                <a:t>de</a:t>
              </a:r>
              <a:r>
                <a:rPr lang="es-MX" sz="1700" spc="-40" dirty="0">
                  <a:solidFill>
                    <a:srgbClr val="FFFFFF"/>
                  </a:solidFill>
                  <a:latin typeface="Montserrat" panose="00000500000000000000" pitchFamily="2" charset="0"/>
                  <a:cs typeface="Arial MT"/>
                </a:rPr>
                <a:t> </a:t>
              </a:r>
              <a:r>
                <a:rPr lang="es-MX" sz="1700" spc="-5" dirty="0">
                  <a:solidFill>
                    <a:srgbClr val="FFFFFF"/>
                  </a:solidFill>
                  <a:latin typeface="Montserrat" panose="00000500000000000000" pitchFamily="2" charset="0"/>
                  <a:cs typeface="Arial MT"/>
                </a:rPr>
                <a:t>acceso</a:t>
              </a:r>
              <a:r>
                <a:rPr lang="es-MX" sz="1700" spc="-40" dirty="0">
                  <a:solidFill>
                    <a:srgbClr val="FFFFFF"/>
                  </a:solidFill>
                  <a:latin typeface="Montserrat" panose="00000500000000000000" pitchFamily="2" charset="0"/>
                  <a:cs typeface="Arial MT"/>
                </a:rPr>
                <a:t> </a:t>
              </a:r>
              <a:r>
                <a:rPr lang="es-MX" sz="1700" spc="-5" dirty="0">
                  <a:solidFill>
                    <a:srgbClr val="FFFFFF"/>
                  </a:solidFill>
                  <a:latin typeface="Montserrat" panose="00000500000000000000" pitchFamily="2" charset="0"/>
                  <a:cs typeface="Arial MT"/>
                </a:rPr>
                <a:t>a </a:t>
              </a:r>
              <a:r>
                <a:rPr lang="es-MX" sz="1700" spc="-484" dirty="0">
                  <a:solidFill>
                    <a:srgbClr val="FFFFFF"/>
                  </a:solidFill>
                  <a:latin typeface="Montserrat" panose="00000500000000000000" pitchFamily="2" charset="0"/>
                  <a:cs typeface="Arial MT"/>
                </a:rPr>
                <a:t> </a:t>
              </a:r>
              <a:r>
                <a:rPr lang="es-MX" sz="1700" spc="-5" dirty="0">
                  <a:solidFill>
                    <a:srgbClr val="FFFFFF"/>
                  </a:solidFill>
                  <a:latin typeface="Montserrat" panose="00000500000000000000" pitchFamily="2" charset="0"/>
                  <a:cs typeface="Arial MT"/>
                </a:rPr>
                <a:t>la </a:t>
              </a:r>
              <a:r>
                <a:rPr lang="es-MX" sz="1700" dirty="0">
                  <a:solidFill>
                    <a:srgbClr val="FFFFFF"/>
                  </a:solidFill>
                  <a:latin typeface="Montserrat" panose="00000500000000000000" pitchFamily="2" charset="0"/>
                  <a:cs typeface="Arial MT"/>
                </a:rPr>
                <a:t> </a:t>
              </a:r>
              <a:r>
                <a:rPr lang="es-MX" sz="1700" spc="-5" dirty="0">
                  <a:solidFill>
                    <a:srgbClr val="FFFFFF"/>
                  </a:solidFill>
                  <a:latin typeface="Montserrat" panose="00000500000000000000" pitchFamily="2" charset="0"/>
                  <a:cs typeface="Arial MT"/>
                </a:rPr>
                <a:t>información</a:t>
              </a:r>
              <a:endParaRPr lang="es-MX" sz="1700" dirty="0">
                <a:latin typeface="Montserrat" panose="00000500000000000000" pitchFamily="2" charset="0"/>
                <a:cs typeface="Arial MT"/>
              </a:endParaRPr>
            </a:p>
          </p:txBody>
        </p:sp>
        <p:grpSp>
          <p:nvGrpSpPr>
            <p:cNvPr id="8" name="object 8"/>
            <p:cNvGrpSpPr/>
            <p:nvPr/>
          </p:nvGrpSpPr>
          <p:grpSpPr>
            <a:xfrm>
              <a:off x="2805557" y="1832864"/>
              <a:ext cx="1808480" cy="2444115"/>
              <a:chOff x="2805557" y="1832864"/>
              <a:chExt cx="1808480" cy="2444115"/>
            </a:xfrm>
          </p:grpSpPr>
          <p:pic>
            <p:nvPicPr>
              <p:cNvPr id="9" name="object 9"/>
              <p:cNvPicPr/>
              <p:nvPr/>
            </p:nvPicPr>
            <p:blipFill>
              <a:blip r:embed="rId5" cstate="print"/>
              <a:stretch>
                <a:fillRect/>
              </a:stretch>
            </p:blipFill>
            <p:spPr>
              <a:xfrm>
                <a:off x="2805557" y="1832864"/>
                <a:ext cx="1807971" cy="2443988"/>
              </a:xfrm>
              <a:prstGeom prst="rect">
                <a:avLst/>
              </a:prstGeom>
            </p:spPr>
          </p:pic>
          <p:pic>
            <p:nvPicPr>
              <p:cNvPr id="10" name="object 10"/>
              <p:cNvPicPr/>
              <p:nvPr/>
            </p:nvPicPr>
            <p:blipFill>
              <a:blip r:embed="rId6" cstate="print"/>
              <a:stretch>
                <a:fillRect/>
              </a:stretch>
            </p:blipFill>
            <p:spPr>
              <a:xfrm>
                <a:off x="2980055" y="2423109"/>
                <a:ext cx="1463040" cy="1259382"/>
              </a:xfrm>
              <a:prstGeom prst="rect">
                <a:avLst/>
              </a:prstGeom>
            </p:spPr>
          </p:pic>
          <p:sp>
            <p:nvSpPr>
              <p:cNvPr id="11" name="object 11"/>
              <p:cNvSpPr/>
              <p:nvPr/>
            </p:nvSpPr>
            <p:spPr>
              <a:xfrm>
                <a:off x="2837307" y="1866265"/>
                <a:ext cx="1690370" cy="2327275"/>
              </a:xfrm>
              <a:custGeom>
                <a:avLst/>
                <a:gdLst/>
                <a:ahLst/>
                <a:cxnLst/>
                <a:rect l="l" t="t" r="r" b="b"/>
                <a:pathLst>
                  <a:path w="1690370" h="2327275">
                    <a:moveTo>
                      <a:pt x="1408303" y="0"/>
                    </a:moveTo>
                    <a:lnTo>
                      <a:pt x="281686" y="0"/>
                    </a:lnTo>
                    <a:lnTo>
                      <a:pt x="258572" y="888"/>
                    </a:lnTo>
                    <a:lnTo>
                      <a:pt x="213994" y="8127"/>
                    </a:lnTo>
                    <a:lnTo>
                      <a:pt x="172085" y="22098"/>
                    </a:lnTo>
                    <a:lnTo>
                      <a:pt x="133350" y="42163"/>
                    </a:lnTo>
                    <a:lnTo>
                      <a:pt x="98425" y="67818"/>
                    </a:lnTo>
                    <a:lnTo>
                      <a:pt x="67818" y="98298"/>
                    </a:lnTo>
                    <a:lnTo>
                      <a:pt x="42291" y="133223"/>
                    </a:lnTo>
                    <a:lnTo>
                      <a:pt x="22225" y="171958"/>
                    </a:lnTo>
                    <a:lnTo>
                      <a:pt x="8255" y="213995"/>
                    </a:lnTo>
                    <a:lnTo>
                      <a:pt x="1016" y="258572"/>
                    </a:lnTo>
                    <a:lnTo>
                      <a:pt x="0" y="281686"/>
                    </a:lnTo>
                    <a:lnTo>
                      <a:pt x="0" y="2045208"/>
                    </a:lnTo>
                    <a:lnTo>
                      <a:pt x="3810" y="2090801"/>
                    </a:lnTo>
                    <a:lnTo>
                      <a:pt x="14478" y="2134235"/>
                    </a:lnTo>
                    <a:lnTo>
                      <a:pt x="31495" y="2174621"/>
                    </a:lnTo>
                    <a:lnTo>
                      <a:pt x="54356" y="2211578"/>
                    </a:lnTo>
                    <a:lnTo>
                      <a:pt x="82550" y="2244344"/>
                    </a:lnTo>
                    <a:lnTo>
                      <a:pt x="115316" y="2272538"/>
                    </a:lnTo>
                    <a:lnTo>
                      <a:pt x="152273" y="2295398"/>
                    </a:lnTo>
                    <a:lnTo>
                      <a:pt x="192659" y="2312416"/>
                    </a:lnTo>
                    <a:lnTo>
                      <a:pt x="236093" y="2323211"/>
                    </a:lnTo>
                    <a:lnTo>
                      <a:pt x="281686" y="2326894"/>
                    </a:lnTo>
                    <a:lnTo>
                      <a:pt x="1408303" y="2326894"/>
                    </a:lnTo>
                    <a:lnTo>
                      <a:pt x="1454022" y="2323211"/>
                    </a:lnTo>
                    <a:lnTo>
                      <a:pt x="1497330" y="2312416"/>
                    </a:lnTo>
                    <a:lnTo>
                      <a:pt x="1537843" y="2295398"/>
                    </a:lnTo>
                    <a:lnTo>
                      <a:pt x="1574672" y="2272538"/>
                    </a:lnTo>
                    <a:lnTo>
                      <a:pt x="1607566" y="2244344"/>
                    </a:lnTo>
                    <a:lnTo>
                      <a:pt x="1635633" y="2211578"/>
                    </a:lnTo>
                    <a:lnTo>
                      <a:pt x="1658620" y="2174621"/>
                    </a:lnTo>
                    <a:lnTo>
                      <a:pt x="1675638" y="2134235"/>
                    </a:lnTo>
                    <a:lnTo>
                      <a:pt x="1686306" y="2090801"/>
                    </a:lnTo>
                    <a:lnTo>
                      <a:pt x="1689989" y="2045208"/>
                    </a:lnTo>
                    <a:lnTo>
                      <a:pt x="1689989" y="281686"/>
                    </a:lnTo>
                    <a:lnTo>
                      <a:pt x="1686306" y="235965"/>
                    </a:lnTo>
                    <a:lnTo>
                      <a:pt x="1675638" y="192659"/>
                    </a:lnTo>
                    <a:lnTo>
                      <a:pt x="1658620" y="152146"/>
                    </a:lnTo>
                    <a:lnTo>
                      <a:pt x="1635633" y="115315"/>
                    </a:lnTo>
                    <a:lnTo>
                      <a:pt x="1607566" y="82423"/>
                    </a:lnTo>
                    <a:lnTo>
                      <a:pt x="1574672" y="54356"/>
                    </a:lnTo>
                    <a:lnTo>
                      <a:pt x="1537843" y="31369"/>
                    </a:lnTo>
                    <a:lnTo>
                      <a:pt x="1497330" y="14350"/>
                    </a:lnTo>
                    <a:lnTo>
                      <a:pt x="1454022" y="3683"/>
                    </a:lnTo>
                    <a:lnTo>
                      <a:pt x="1408303" y="0"/>
                    </a:lnTo>
                    <a:close/>
                  </a:path>
                </a:pathLst>
              </a:custGeom>
              <a:solidFill>
                <a:srgbClr val="58B9D1"/>
              </a:solidFill>
            </p:spPr>
            <p:txBody>
              <a:bodyPr wrap="square" lIns="0" tIns="0" rIns="0" bIns="0" rtlCol="0"/>
              <a:lstStyle/>
              <a:p>
                <a:endParaRPr/>
              </a:p>
            </p:txBody>
          </p:sp>
        </p:grpSp>
        <p:sp>
          <p:nvSpPr>
            <p:cNvPr id="12" name="object 12"/>
            <p:cNvSpPr txBox="1"/>
            <p:nvPr/>
          </p:nvSpPr>
          <p:spPr>
            <a:xfrm>
              <a:off x="2945773" y="2229158"/>
              <a:ext cx="1480965" cy="1195371"/>
            </a:xfrm>
            <a:prstGeom prst="rect">
              <a:avLst/>
            </a:prstGeom>
          </p:spPr>
          <p:txBody>
            <a:bodyPr vert="horz" wrap="square" lIns="0" tIns="15240" rIns="0" bIns="0" rtlCol="0">
              <a:spAutoFit/>
            </a:bodyPr>
            <a:lstStyle/>
            <a:p>
              <a:pPr marL="12700" marR="5080" indent="77470" algn="ctr">
                <a:lnSpc>
                  <a:spcPct val="99100"/>
                </a:lnSpc>
                <a:spcBef>
                  <a:spcPts val="120"/>
                </a:spcBef>
              </a:pPr>
              <a:r>
                <a:rPr lang="es-MX" sz="1700" spc="-15">
                  <a:solidFill>
                    <a:srgbClr val="FFFFFF"/>
                  </a:solidFill>
                  <a:latin typeface="Montserrat" panose="00000500000000000000" pitchFamily="2" charset="0"/>
                  <a:cs typeface="Arial MT"/>
                </a:rPr>
                <a:t>Sistema </a:t>
              </a:r>
              <a:r>
                <a:rPr lang="es-MX" sz="1700" spc="-10">
                  <a:solidFill>
                    <a:srgbClr val="FFFFFF"/>
                  </a:solidFill>
                  <a:latin typeface="Montserrat" panose="00000500000000000000" pitchFamily="2" charset="0"/>
                  <a:cs typeface="Arial MT"/>
                </a:rPr>
                <a:t>de </a:t>
              </a:r>
              <a:r>
                <a:rPr lang="es-MX" sz="1700" spc="-5">
                  <a:solidFill>
                    <a:srgbClr val="FFFFFF"/>
                  </a:solidFill>
                  <a:latin typeface="Montserrat" panose="00000500000000000000" pitchFamily="2" charset="0"/>
                  <a:cs typeface="Arial MT"/>
                </a:rPr>
                <a:t> </a:t>
              </a:r>
              <a:r>
                <a:rPr lang="es-MX" sz="1700" spc="-10">
                  <a:solidFill>
                    <a:srgbClr val="FFFFFF"/>
                  </a:solidFill>
                  <a:latin typeface="Montserrat" panose="00000500000000000000" pitchFamily="2" charset="0"/>
                  <a:cs typeface="Arial MT"/>
                </a:rPr>
                <a:t>gestión de </a:t>
              </a:r>
              <a:r>
                <a:rPr lang="es-MX" sz="1700" spc="-5">
                  <a:solidFill>
                    <a:srgbClr val="FFFFFF"/>
                  </a:solidFill>
                  <a:latin typeface="Montserrat" panose="00000500000000000000" pitchFamily="2" charset="0"/>
                  <a:cs typeface="Arial MT"/>
                </a:rPr>
                <a:t> medios </a:t>
              </a:r>
              <a:r>
                <a:rPr lang="es-MX" sz="1700" spc="-10">
                  <a:solidFill>
                    <a:srgbClr val="FFFFFF"/>
                  </a:solidFill>
                  <a:latin typeface="Montserrat" panose="00000500000000000000" pitchFamily="2" charset="0"/>
                  <a:cs typeface="Arial MT"/>
                </a:rPr>
                <a:t>de </a:t>
              </a:r>
              <a:r>
                <a:rPr lang="es-MX" sz="1700" spc="-5">
                  <a:solidFill>
                    <a:srgbClr val="FFFFFF"/>
                  </a:solidFill>
                  <a:latin typeface="Montserrat" panose="00000500000000000000" pitchFamily="2" charset="0"/>
                  <a:cs typeface="Arial MT"/>
                </a:rPr>
                <a:t> im</a:t>
              </a:r>
              <a:r>
                <a:rPr lang="es-MX" sz="1700" spc="-15">
                  <a:solidFill>
                    <a:srgbClr val="FFFFFF"/>
                  </a:solidFill>
                  <a:latin typeface="Montserrat" panose="00000500000000000000" pitchFamily="2" charset="0"/>
                  <a:cs typeface="Arial MT"/>
                </a:rPr>
                <a:t>p</a:t>
              </a:r>
              <a:r>
                <a:rPr lang="es-MX" sz="1700" spc="-5">
                  <a:solidFill>
                    <a:srgbClr val="FFFFFF"/>
                  </a:solidFill>
                  <a:latin typeface="Montserrat" panose="00000500000000000000" pitchFamily="2" charset="0"/>
                  <a:cs typeface="Arial MT"/>
                </a:rPr>
                <a:t>u</a:t>
              </a:r>
              <a:r>
                <a:rPr lang="es-MX" sz="1700" spc="-15">
                  <a:solidFill>
                    <a:srgbClr val="FFFFFF"/>
                  </a:solidFill>
                  <a:latin typeface="Montserrat" panose="00000500000000000000" pitchFamily="2" charset="0"/>
                  <a:cs typeface="Arial MT"/>
                </a:rPr>
                <a:t>g</a:t>
              </a:r>
              <a:r>
                <a:rPr lang="es-MX" sz="1700" spc="-5">
                  <a:solidFill>
                    <a:srgbClr val="FFFFFF"/>
                  </a:solidFill>
                  <a:latin typeface="Montserrat" panose="00000500000000000000" pitchFamily="2" charset="0"/>
                  <a:cs typeface="Arial MT"/>
                </a:rPr>
                <a:t>n</a:t>
              </a:r>
              <a:r>
                <a:rPr lang="es-MX" sz="1700" spc="-15">
                  <a:solidFill>
                    <a:srgbClr val="FFFFFF"/>
                  </a:solidFill>
                  <a:latin typeface="Montserrat" panose="00000500000000000000" pitchFamily="2" charset="0"/>
                  <a:cs typeface="Arial MT"/>
                </a:rPr>
                <a:t>a</a:t>
              </a:r>
              <a:r>
                <a:rPr lang="es-MX" sz="1700" spc="-5">
                  <a:solidFill>
                    <a:srgbClr val="FFFFFF"/>
                  </a:solidFill>
                  <a:latin typeface="Montserrat" panose="00000500000000000000" pitchFamily="2" charset="0"/>
                  <a:cs typeface="Arial MT"/>
                </a:rPr>
                <a:t>ci</a:t>
              </a:r>
              <a:r>
                <a:rPr lang="es-MX" sz="1700" spc="-15">
                  <a:solidFill>
                    <a:srgbClr val="FFFFFF"/>
                  </a:solidFill>
                  <a:latin typeface="Montserrat" panose="00000500000000000000" pitchFamily="2" charset="0"/>
                  <a:cs typeface="Arial MT"/>
                </a:rPr>
                <a:t>ó</a:t>
              </a:r>
              <a:r>
                <a:rPr lang="es-MX" sz="1700" spc="-5">
                  <a:solidFill>
                    <a:srgbClr val="FFFFFF"/>
                  </a:solidFill>
                  <a:latin typeface="Montserrat" panose="00000500000000000000" pitchFamily="2" charset="0"/>
                  <a:cs typeface="Arial MT"/>
                </a:rPr>
                <a:t>n</a:t>
              </a:r>
              <a:endParaRPr lang="es-MX" sz="1700">
                <a:latin typeface="Montserrat" panose="00000500000000000000" pitchFamily="2" charset="0"/>
                <a:cs typeface="Arial MT"/>
              </a:endParaRPr>
            </a:p>
          </p:txBody>
        </p:sp>
        <p:grpSp>
          <p:nvGrpSpPr>
            <p:cNvPr id="13" name="object 13"/>
            <p:cNvGrpSpPr/>
            <p:nvPr/>
          </p:nvGrpSpPr>
          <p:grpSpPr>
            <a:xfrm>
              <a:off x="4646803" y="1832864"/>
              <a:ext cx="1816735" cy="2444115"/>
              <a:chOff x="4646803" y="1832864"/>
              <a:chExt cx="1816735" cy="2444115"/>
            </a:xfrm>
          </p:grpSpPr>
          <p:pic>
            <p:nvPicPr>
              <p:cNvPr id="14" name="object 14"/>
              <p:cNvPicPr/>
              <p:nvPr/>
            </p:nvPicPr>
            <p:blipFill>
              <a:blip r:embed="rId7" cstate="print"/>
              <a:stretch>
                <a:fillRect/>
              </a:stretch>
            </p:blipFill>
            <p:spPr>
              <a:xfrm>
                <a:off x="4646803" y="1832864"/>
                <a:ext cx="1816353" cy="2443988"/>
              </a:xfrm>
              <a:prstGeom prst="rect">
                <a:avLst/>
              </a:prstGeom>
            </p:spPr>
          </p:pic>
          <p:pic>
            <p:nvPicPr>
              <p:cNvPr id="15" name="object 15"/>
              <p:cNvPicPr/>
              <p:nvPr/>
            </p:nvPicPr>
            <p:blipFill>
              <a:blip r:embed="rId8" cstate="print"/>
              <a:stretch>
                <a:fillRect/>
              </a:stretch>
            </p:blipFill>
            <p:spPr>
              <a:xfrm>
                <a:off x="4808855" y="2323465"/>
                <a:ext cx="1487931" cy="1463040"/>
              </a:xfrm>
              <a:prstGeom prst="rect">
                <a:avLst/>
              </a:prstGeom>
            </p:spPr>
          </p:pic>
          <p:sp>
            <p:nvSpPr>
              <p:cNvPr id="16" name="object 16"/>
              <p:cNvSpPr/>
              <p:nvPr/>
            </p:nvSpPr>
            <p:spPr>
              <a:xfrm>
                <a:off x="4677029" y="1866265"/>
                <a:ext cx="1701800" cy="2327275"/>
              </a:xfrm>
              <a:custGeom>
                <a:avLst/>
                <a:gdLst/>
                <a:ahLst/>
                <a:cxnLst/>
                <a:rect l="l" t="t" r="r" b="b"/>
                <a:pathLst>
                  <a:path w="1701800" h="2327275">
                    <a:moveTo>
                      <a:pt x="1418082" y="0"/>
                    </a:moveTo>
                    <a:lnTo>
                      <a:pt x="283591" y="0"/>
                    </a:lnTo>
                    <a:lnTo>
                      <a:pt x="260350" y="888"/>
                    </a:lnTo>
                    <a:lnTo>
                      <a:pt x="215392" y="8255"/>
                    </a:lnTo>
                    <a:lnTo>
                      <a:pt x="173228" y="22225"/>
                    </a:lnTo>
                    <a:lnTo>
                      <a:pt x="134238" y="42418"/>
                    </a:lnTo>
                    <a:lnTo>
                      <a:pt x="99060" y="68199"/>
                    </a:lnTo>
                    <a:lnTo>
                      <a:pt x="68199" y="99060"/>
                    </a:lnTo>
                    <a:lnTo>
                      <a:pt x="42418" y="134238"/>
                    </a:lnTo>
                    <a:lnTo>
                      <a:pt x="22225" y="173227"/>
                    </a:lnTo>
                    <a:lnTo>
                      <a:pt x="8255" y="215392"/>
                    </a:lnTo>
                    <a:lnTo>
                      <a:pt x="888" y="260350"/>
                    </a:lnTo>
                    <a:lnTo>
                      <a:pt x="0" y="283590"/>
                    </a:lnTo>
                    <a:lnTo>
                      <a:pt x="0" y="2043176"/>
                    </a:lnTo>
                    <a:lnTo>
                      <a:pt x="3683" y="2089277"/>
                    </a:lnTo>
                    <a:lnTo>
                      <a:pt x="14478" y="2132838"/>
                    </a:lnTo>
                    <a:lnTo>
                      <a:pt x="31623" y="2173605"/>
                    </a:lnTo>
                    <a:lnTo>
                      <a:pt x="54737" y="2210689"/>
                    </a:lnTo>
                    <a:lnTo>
                      <a:pt x="83058" y="2243709"/>
                    </a:lnTo>
                    <a:lnTo>
                      <a:pt x="116078" y="2272157"/>
                    </a:lnTo>
                    <a:lnTo>
                      <a:pt x="153288" y="2295144"/>
                    </a:lnTo>
                    <a:lnTo>
                      <a:pt x="193929" y="2312416"/>
                    </a:lnTo>
                    <a:lnTo>
                      <a:pt x="237617" y="2323084"/>
                    </a:lnTo>
                    <a:lnTo>
                      <a:pt x="283591" y="2326894"/>
                    </a:lnTo>
                    <a:lnTo>
                      <a:pt x="1418082" y="2326894"/>
                    </a:lnTo>
                    <a:lnTo>
                      <a:pt x="1464056" y="2323084"/>
                    </a:lnTo>
                    <a:lnTo>
                      <a:pt x="1507744" y="2312416"/>
                    </a:lnTo>
                    <a:lnTo>
                      <a:pt x="1548384" y="2295144"/>
                    </a:lnTo>
                    <a:lnTo>
                      <a:pt x="1585595" y="2272157"/>
                    </a:lnTo>
                    <a:lnTo>
                      <a:pt x="1618615" y="2243709"/>
                    </a:lnTo>
                    <a:lnTo>
                      <a:pt x="1646936" y="2210689"/>
                    </a:lnTo>
                    <a:lnTo>
                      <a:pt x="1670050" y="2173605"/>
                    </a:lnTo>
                    <a:lnTo>
                      <a:pt x="1687195" y="2132838"/>
                    </a:lnTo>
                    <a:lnTo>
                      <a:pt x="1697990" y="2089277"/>
                    </a:lnTo>
                    <a:lnTo>
                      <a:pt x="1701673" y="2043176"/>
                    </a:lnTo>
                    <a:lnTo>
                      <a:pt x="1701673" y="283590"/>
                    </a:lnTo>
                    <a:lnTo>
                      <a:pt x="1697990" y="237617"/>
                    </a:lnTo>
                    <a:lnTo>
                      <a:pt x="1687195" y="193929"/>
                    </a:lnTo>
                    <a:lnTo>
                      <a:pt x="1670050" y="153288"/>
                    </a:lnTo>
                    <a:lnTo>
                      <a:pt x="1646936" y="116077"/>
                    </a:lnTo>
                    <a:lnTo>
                      <a:pt x="1618615" y="83058"/>
                    </a:lnTo>
                    <a:lnTo>
                      <a:pt x="1585595" y="54737"/>
                    </a:lnTo>
                    <a:lnTo>
                      <a:pt x="1548384" y="31623"/>
                    </a:lnTo>
                    <a:lnTo>
                      <a:pt x="1507744" y="14477"/>
                    </a:lnTo>
                    <a:lnTo>
                      <a:pt x="1464056" y="3683"/>
                    </a:lnTo>
                    <a:lnTo>
                      <a:pt x="1418082" y="0"/>
                    </a:lnTo>
                    <a:close/>
                  </a:path>
                </a:pathLst>
              </a:custGeom>
              <a:solidFill>
                <a:srgbClr val="58B9D1"/>
              </a:solidFill>
            </p:spPr>
            <p:txBody>
              <a:bodyPr wrap="square" lIns="0" tIns="0" rIns="0" bIns="0" rtlCol="0"/>
              <a:lstStyle/>
              <a:p>
                <a:endParaRPr/>
              </a:p>
            </p:txBody>
          </p:sp>
        </p:grpSp>
        <p:sp>
          <p:nvSpPr>
            <p:cNvPr id="17" name="object 17"/>
            <p:cNvSpPr txBox="1"/>
            <p:nvPr/>
          </p:nvSpPr>
          <p:spPr>
            <a:xfrm>
              <a:off x="4797515" y="2169552"/>
              <a:ext cx="1414029" cy="1490570"/>
            </a:xfrm>
            <a:prstGeom prst="rect">
              <a:avLst/>
            </a:prstGeom>
          </p:spPr>
          <p:txBody>
            <a:bodyPr vert="horz" wrap="square" lIns="0" tIns="15875" rIns="0" bIns="0" rtlCol="0">
              <a:spAutoFit/>
            </a:bodyPr>
            <a:lstStyle/>
            <a:p>
              <a:pPr marL="12065" marR="5080" indent="1905" algn="ctr">
                <a:lnSpc>
                  <a:spcPct val="99000"/>
                </a:lnSpc>
                <a:spcBef>
                  <a:spcPts val="125"/>
                </a:spcBef>
              </a:pPr>
              <a:r>
                <a:rPr lang="es-MX" sz="1700" spc="-10" dirty="0">
                  <a:solidFill>
                    <a:srgbClr val="FFFFFF"/>
                  </a:solidFill>
                  <a:latin typeface="Montserrat" panose="00000500000000000000" pitchFamily="2" charset="0"/>
                  <a:cs typeface="Arial MT"/>
                </a:rPr>
                <a:t>Sistema </a:t>
              </a:r>
              <a:r>
                <a:rPr lang="es-MX" sz="1700" dirty="0">
                  <a:solidFill>
                    <a:srgbClr val="FFFFFF"/>
                  </a:solidFill>
                  <a:latin typeface="Montserrat" panose="00000500000000000000" pitchFamily="2" charset="0"/>
                  <a:cs typeface="Arial MT"/>
                </a:rPr>
                <a:t>de </a:t>
              </a:r>
              <a:r>
                <a:rPr lang="es-MX" sz="1700" spc="5" dirty="0">
                  <a:solidFill>
                    <a:srgbClr val="FFFFFF"/>
                  </a:solidFill>
                  <a:latin typeface="Montserrat" panose="00000500000000000000" pitchFamily="2" charset="0"/>
                  <a:cs typeface="Arial MT"/>
                </a:rPr>
                <a:t> </a:t>
              </a:r>
              <a:r>
                <a:rPr lang="es-MX" sz="1700" spc="-5" dirty="0">
                  <a:solidFill>
                    <a:srgbClr val="FFFFFF"/>
                  </a:solidFill>
                  <a:latin typeface="Montserrat" panose="00000500000000000000" pitchFamily="2" charset="0"/>
                  <a:cs typeface="Arial MT"/>
                </a:rPr>
                <a:t>portales </a:t>
              </a:r>
              <a:r>
                <a:rPr lang="es-MX" sz="1700" dirty="0">
                  <a:solidFill>
                    <a:srgbClr val="FFFFFF"/>
                  </a:solidFill>
                  <a:latin typeface="Montserrat" panose="00000500000000000000" pitchFamily="2" charset="0"/>
                  <a:cs typeface="Arial MT"/>
                </a:rPr>
                <a:t>de </a:t>
              </a:r>
              <a:r>
                <a:rPr lang="es-MX" sz="1700" spc="5" dirty="0">
                  <a:solidFill>
                    <a:srgbClr val="FFFFFF"/>
                  </a:solidFill>
                  <a:latin typeface="Montserrat" panose="00000500000000000000" pitchFamily="2" charset="0"/>
                  <a:cs typeface="Arial MT"/>
                </a:rPr>
                <a:t> </a:t>
              </a:r>
              <a:r>
                <a:rPr lang="es-MX" sz="1700" dirty="0">
                  <a:solidFill>
                    <a:srgbClr val="FFFFFF"/>
                  </a:solidFill>
                  <a:latin typeface="Montserrat" panose="00000500000000000000" pitchFamily="2" charset="0"/>
                  <a:cs typeface="Arial MT"/>
                </a:rPr>
                <a:t>obligaciones </a:t>
              </a:r>
              <a:r>
                <a:rPr lang="es-MX" sz="1700" spc="5" dirty="0">
                  <a:solidFill>
                    <a:srgbClr val="FFFFFF"/>
                  </a:solidFill>
                  <a:latin typeface="Montserrat" panose="00000500000000000000" pitchFamily="2" charset="0"/>
                  <a:cs typeface="Arial MT"/>
                </a:rPr>
                <a:t> </a:t>
              </a:r>
              <a:r>
                <a:rPr lang="es-MX" sz="1700" spc="-5" dirty="0">
                  <a:solidFill>
                    <a:srgbClr val="FFFFFF"/>
                  </a:solidFill>
                  <a:latin typeface="Montserrat" panose="00000500000000000000" pitchFamily="2" charset="0"/>
                  <a:cs typeface="Arial MT"/>
                </a:rPr>
                <a:t>de </a:t>
              </a:r>
              <a:r>
                <a:rPr lang="es-MX" sz="1700" dirty="0">
                  <a:solidFill>
                    <a:srgbClr val="FFFFFF"/>
                  </a:solidFill>
                  <a:latin typeface="Montserrat" panose="00000500000000000000" pitchFamily="2" charset="0"/>
                  <a:cs typeface="Arial MT"/>
                </a:rPr>
                <a:t> </a:t>
              </a:r>
              <a:r>
                <a:rPr lang="es-MX" sz="1700" spc="-10" dirty="0">
                  <a:solidFill>
                    <a:srgbClr val="FFFFFF"/>
                  </a:solidFill>
                  <a:latin typeface="Montserrat" panose="00000500000000000000" pitchFamily="2" charset="0"/>
                  <a:cs typeface="Arial MT"/>
                </a:rPr>
                <a:t>t</a:t>
              </a:r>
              <a:r>
                <a:rPr lang="es-MX" sz="1700" dirty="0">
                  <a:solidFill>
                    <a:srgbClr val="FFFFFF"/>
                  </a:solidFill>
                  <a:latin typeface="Montserrat" panose="00000500000000000000" pitchFamily="2" charset="0"/>
                  <a:cs typeface="Arial MT"/>
                </a:rPr>
                <a:t>ransparencia</a:t>
              </a:r>
              <a:endParaRPr lang="es-MX" sz="1700" dirty="0">
                <a:latin typeface="Montserrat" panose="00000500000000000000" pitchFamily="2" charset="0"/>
                <a:cs typeface="Arial MT"/>
              </a:endParaRPr>
            </a:p>
          </p:txBody>
        </p:sp>
        <p:grpSp>
          <p:nvGrpSpPr>
            <p:cNvPr id="18" name="object 18"/>
            <p:cNvGrpSpPr/>
            <p:nvPr/>
          </p:nvGrpSpPr>
          <p:grpSpPr>
            <a:xfrm>
              <a:off x="6475603" y="1824608"/>
              <a:ext cx="1816735" cy="2452370"/>
              <a:chOff x="6475603" y="1824608"/>
              <a:chExt cx="1816735" cy="2452370"/>
            </a:xfrm>
          </p:grpSpPr>
          <p:pic>
            <p:nvPicPr>
              <p:cNvPr id="19" name="object 19"/>
              <p:cNvPicPr/>
              <p:nvPr/>
            </p:nvPicPr>
            <p:blipFill>
              <a:blip r:embed="rId9" cstate="print"/>
              <a:stretch>
                <a:fillRect/>
              </a:stretch>
            </p:blipFill>
            <p:spPr>
              <a:xfrm>
                <a:off x="6475603" y="1824608"/>
                <a:ext cx="1816353" cy="2452243"/>
              </a:xfrm>
              <a:prstGeom prst="rect">
                <a:avLst/>
              </a:prstGeom>
            </p:spPr>
          </p:pic>
          <p:pic>
            <p:nvPicPr>
              <p:cNvPr id="20" name="object 20"/>
              <p:cNvPicPr/>
              <p:nvPr/>
            </p:nvPicPr>
            <p:blipFill>
              <a:blip r:embed="rId10" cstate="print"/>
              <a:stretch>
                <a:fillRect/>
              </a:stretch>
            </p:blipFill>
            <p:spPr>
              <a:xfrm>
                <a:off x="6637655" y="2061590"/>
                <a:ext cx="1487931" cy="1982597"/>
              </a:xfrm>
              <a:prstGeom prst="rect">
                <a:avLst/>
              </a:prstGeom>
            </p:spPr>
          </p:pic>
          <p:sp>
            <p:nvSpPr>
              <p:cNvPr id="21" name="object 21"/>
              <p:cNvSpPr/>
              <p:nvPr/>
            </p:nvSpPr>
            <p:spPr>
              <a:xfrm>
                <a:off x="6506337" y="1857247"/>
                <a:ext cx="1701800" cy="2336165"/>
              </a:xfrm>
              <a:custGeom>
                <a:avLst/>
                <a:gdLst/>
                <a:ahLst/>
                <a:cxnLst/>
                <a:rect l="l" t="t" r="r" b="b"/>
                <a:pathLst>
                  <a:path w="1701800" h="2336165">
                    <a:moveTo>
                      <a:pt x="1418082" y="0"/>
                    </a:moveTo>
                    <a:lnTo>
                      <a:pt x="283718" y="0"/>
                    </a:lnTo>
                    <a:lnTo>
                      <a:pt x="260477" y="888"/>
                    </a:lnTo>
                    <a:lnTo>
                      <a:pt x="215519" y="8254"/>
                    </a:lnTo>
                    <a:lnTo>
                      <a:pt x="173228" y="22351"/>
                    </a:lnTo>
                    <a:lnTo>
                      <a:pt x="134239" y="42544"/>
                    </a:lnTo>
                    <a:lnTo>
                      <a:pt x="99060" y="68325"/>
                    </a:lnTo>
                    <a:lnTo>
                      <a:pt x="68326" y="99060"/>
                    </a:lnTo>
                    <a:lnTo>
                      <a:pt x="42545" y="134238"/>
                    </a:lnTo>
                    <a:lnTo>
                      <a:pt x="22352" y="173227"/>
                    </a:lnTo>
                    <a:lnTo>
                      <a:pt x="8255" y="215518"/>
                    </a:lnTo>
                    <a:lnTo>
                      <a:pt x="1016" y="260350"/>
                    </a:lnTo>
                    <a:lnTo>
                      <a:pt x="0" y="283590"/>
                    </a:lnTo>
                    <a:lnTo>
                      <a:pt x="0" y="2052193"/>
                    </a:lnTo>
                    <a:lnTo>
                      <a:pt x="3810" y="2098294"/>
                    </a:lnTo>
                    <a:lnTo>
                      <a:pt x="14478" y="2141854"/>
                    </a:lnTo>
                    <a:lnTo>
                      <a:pt x="31750" y="2182622"/>
                    </a:lnTo>
                    <a:lnTo>
                      <a:pt x="54737" y="2219706"/>
                    </a:lnTo>
                    <a:lnTo>
                      <a:pt x="83185" y="2252726"/>
                    </a:lnTo>
                    <a:lnTo>
                      <a:pt x="116205" y="2281174"/>
                    </a:lnTo>
                    <a:lnTo>
                      <a:pt x="153289" y="2304160"/>
                    </a:lnTo>
                    <a:lnTo>
                      <a:pt x="194056" y="2321433"/>
                    </a:lnTo>
                    <a:lnTo>
                      <a:pt x="237617" y="2332101"/>
                    </a:lnTo>
                    <a:lnTo>
                      <a:pt x="283718" y="2335910"/>
                    </a:lnTo>
                    <a:lnTo>
                      <a:pt x="1418082" y="2335910"/>
                    </a:lnTo>
                    <a:lnTo>
                      <a:pt x="1464183" y="2332101"/>
                    </a:lnTo>
                    <a:lnTo>
                      <a:pt x="1507744" y="2321433"/>
                    </a:lnTo>
                    <a:lnTo>
                      <a:pt x="1548511" y="2304160"/>
                    </a:lnTo>
                    <a:lnTo>
                      <a:pt x="1585595" y="2281174"/>
                    </a:lnTo>
                    <a:lnTo>
                      <a:pt x="1618742" y="2252726"/>
                    </a:lnTo>
                    <a:lnTo>
                      <a:pt x="1647063" y="2219706"/>
                    </a:lnTo>
                    <a:lnTo>
                      <a:pt x="1670050" y="2182622"/>
                    </a:lnTo>
                    <a:lnTo>
                      <a:pt x="1687322" y="2141854"/>
                    </a:lnTo>
                    <a:lnTo>
                      <a:pt x="1697990" y="2098294"/>
                    </a:lnTo>
                    <a:lnTo>
                      <a:pt x="1701800" y="2052193"/>
                    </a:lnTo>
                    <a:lnTo>
                      <a:pt x="1701800" y="283590"/>
                    </a:lnTo>
                    <a:lnTo>
                      <a:pt x="1697990" y="237616"/>
                    </a:lnTo>
                    <a:lnTo>
                      <a:pt x="1687322" y="193928"/>
                    </a:lnTo>
                    <a:lnTo>
                      <a:pt x="1670050" y="153288"/>
                    </a:lnTo>
                    <a:lnTo>
                      <a:pt x="1647063" y="116077"/>
                    </a:lnTo>
                    <a:lnTo>
                      <a:pt x="1618742" y="83057"/>
                    </a:lnTo>
                    <a:lnTo>
                      <a:pt x="1585595" y="54737"/>
                    </a:lnTo>
                    <a:lnTo>
                      <a:pt x="1548511" y="31623"/>
                    </a:lnTo>
                    <a:lnTo>
                      <a:pt x="1507744" y="14477"/>
                    </a:lnTo>
                    <a:lnTo>
                      <a:pt x="1464183" y="3682"/>
                    </a:lnTo>
                    <a:lnTo>
                      <a:pt x="1418082" y="0"/>
                    </a:lnTo>
                    <a:close/>
                  </a:path>
                </a:pathLst>
              </a:custGeom>
              <a:solidFill>
                <a:srgbClr val="58B9D1"/>
              </a:solidFill>
            </p:spPr>
            <p:txBody>
              <a:bodyPr wrap="square" lIns="0" tIns="0" rIns="0" bIns="0" rtlCol="0"/>
              <a:lstStyle/>
              <a:p>
                <a:endParaRPr/>
              </a:p>
            </p:txBody>
          </p:sp>
        </p:grpSp>
        <p:sp>
          <p:nvSpPr>
            <p:cNvPr id="22" name="object 22"/>
            <p:cNvSpPr txBox="1"/>
            <p:nvPr/>
          </p:nvSpPr>
          <p:spPr>
            <a:xfrm>
              <a:off x="6603581" y="2034167"/>
              <a:ext cx="1518095" cy="1502599"/>
            </a:xfrm>
            <a:prstGeom prst="rect">
              <a:avLst/>
            </a:prstGeom>
          </p:spPr>
          <p:txBody>
            <a:bodyPr vert="horz" wrap="square" lIns="0" tIns="13335" rIns="0" bIns="0" rtlCol="0">
              <a:spAutoFit/>
            </a:bodyPr>
            <a:lstStyle/>
            <a:p>
              <a:pPr marL="12700" marR="5080" algn="ctr">
                <a:spcBef>
                  <a:spcPts val="105"/>
                </a:spcBef>
              </a:pPr>
              <a:r>
                <a:rPr lang="es-MX" sz="1700" spc="-10">
                  <a:solidFill>
                    <a:srgbClr val="FFFFFF"/>
                  </a:solidFill>
                  <a:latin typeface="Montserrat" panose="00000500000000000000" pitchFamily="2" charset="0"/>
                  <a:cs typeface="Arial MT"/>
                </a:rPr>
                <a:t>Sistema </a:t>
              </a:r>
              <a:r>
                <a:rPr lang="es-MX" sz="1700">
                  <a:solidFill>
                    <a:srgbClr val="FFFFFF"/>
                  </a:solidFill>
                  <a:latin typeface="Montserrat" panose="00000500000000000000" pitchFamily="2" charset="0"/>
                  <a:cs typeface="Arial MT"/>
                </a:rPr>
                <a:t>de </a:t>
              </a:r>
              <a:r>
                <a:rPr lang="es-MX" sz="1700" spc="5">
                  <a:solidFill>
                    <a:srgbClr val="FFFFFF"/>
                  </a:solidFill>
                  <a:latin typeface="Montserrat" panose="00000500000000000000" pitchFamily="2" charset="0"/>
                  <a:cs typeface="Arial MT"/>
                </a:rPr>
                <a:t> </a:t>
              </a:r>
              <a:r>
                <a:rPr lang="es-MX" sz="1700">
                  <a:solidFill>
                    <a:srgbClr val="FFFFFF"/>
                  </a:solidFill>
                  <a:latin typeface="Montserrat" panose="00000500000000000000" pitchFamily="2" charset="0"/>
                  <a:cs typeface="Arial MT"/>
                </a:rPr>
                <a:t>comunicac</a:t>
              </a:r>
              <a:r>
                <a:rPr lang="es-MX" sz="1700" spc="5">
                  <a:solidFill>
                    <a:srgbClr val="FFFFFF"/>
                  </a:solidFill>
                  <a:latin typeface="Montserrat" panose="00000500000000000000" pitchFamily="2" charset="0"/>
                  <a:cs typeface="Arial MT"/>
                </a:rPr>
                <a:t>i</a:t>
              </a:r>
              <a:r>
                <a:rPr lang="es-MX" sz="1700">
                  <a:solidFill>
                    <a:srgbClr val="FFFFFF"/>
                  </a:solidFill>
                  <a:latin typeface="Montserrat" panose="00000500000000000000" pitchFamily="2" charset="0"/>
                  <a:cs typeface="Arial MT"/>
                </a:rPr>
                <a:t>ón  </a:t>
              </a:r>
              <a:r>
                <a:rPr lang="es-MX" sz="1700" spc="-5">
                  <a:solidFill>
                    <a:srgbClr val="FFFFFF"/>
                  </a:solidFill>
                  <a:latin typeface="Montserrat" panose="00000500000000000000" pitchFamily="2" charset="0"/>
                  <a:cs typeface="Arial MT"/>
                </a:rPr>
                <a:t>entre </a:t>
              </a:r>
              <a:r>
                <a:rPr lang="es-MX" sz="1700">
                  <a:solidFill>
                    <a:srgbClr val="FFFFFF"/>
                  </a:solidFill>
                  <a:latin typeface="Montserrat" panose="00000500000000000000" pitchFamily="2" charset="0"/>
                  <a:cs typeface="Arial MT"/>
                </a:rPr>
                <a:t> organismos </a:t>
              </a:r>
              <a:r>
                <a:rPr lang="es-MX" sz="1700" spc="5">
                  <a:solidFill>
                    <a:srgbClr val="FFFFFF"/>
                  </a:solidFill>
                  <a:latin typeface="Montserrat" panose="00000500000000000000" pitchFamily="2" charset="0"/>
                  <a:cs typeface="Arial MT"/>
                </a:rPr>
                <a:t> </a:t>
              </a:r>
              <a:r>
                <a:rPr lang="es-MX" sz="1700" spc="-5">
                  <a:solidFill>
                    <a:srgbClr val="FFFFFF"/>
                  </a:solidFill>
                  <a:latin typeface="Montserrat" panose="00000500000000000000" pitchFamily="2" charset="0"/>
                  <a:cs typeface="Arial MT"/>
                </a:rPr>
                <a:t>garantes</a:t>
              </a:r>
              <a:r>
                <a:rPr lang="es-MX" sz="1700" spc="95">
                  <a:solidFill>
                    <a:srgbClr val="FFFFFF"/>
                  </a:solidFill>
                  <a:latin typeface="Montserrat" panose="00000500000000000000" pitchFamily="2" charset="0"/>
                  <a:cs typeface="Arial MT"/>
                </a:rPr>
                <a:t> </a:t>
              </a:r>
              <a:r>
                <a:rPr lang="es-MX" sz="1700">
                  <a:solidFill>
                    <a:srgbClr val="FFFFFF"/>
                  </a:solidFill>
                  <a:latin typeface="Montserrat" panose="00000500000000000000" pitchFamily="2" charset="0"/>
                  <a:cs typeface="Arial MT"/>
                </a:rPr>
                <a:t>y </a:t>
              </a:r>
              <a:r>
                <a:rPr lang="es-MX" sz="1700" spc="5">
                  <a:solidFill>
                    <a:srgbClr val="FFFFFF"/>
                  </a:solidFill>
                  <a:latin typeface="Montserrat" panose="00000500000000000000" pitchFamily="2" charset="0"/>
                  <a:cs typeface="Arial MT"/>
                </a:rPr>
                <a:t> </a:t>
              </a:r>
              <a:r>
                <a:rPr lang="es-MX" sz="1700" spc="-10">
                  <a:solidFill>
                    <a:srgbClr val="FFFFFF"/>
                  </a:solidFill>
                  <a:latin typeface="Montserrat" panose="00000500000000000000" pitchFamily="2" charset="0"/>
                  <a:cs typeface="Arial MT"/>
                </a:rPr>
                <a:t>SO</a:t>
              </a:r>
              <a:endParaRPr lang="es-MX" sz="1700">
                <a:latin typeface="Montserrat" panose="00000500000000000000" pitchFamily="2" charset="0"/>
                <a:cs typeface="Arial MT"/>
              </a:endParaRPr>
            </a:p>
          </p:txBody>
        </p:sp>
        <p:grpSp>
          <p:nvGrpSpPr>
            <p:cNvPr id="23" name="object 23"/>
            <p:cNvGrpSpPr/>
            <p:nvPr/>
          </p:nvGrpSpPr>
          <p:grpSpPr>
            <a:xfrm>
              <a:off x="960119" y="1180401"/>
              <a:ext cx="7332345" cy="631825"/>
              <a:chOff x="960119" y="1180401"/>
              <a:chExt cx="7332345" cy="631825"/>
            </a:xfrm>
          </p:grpSpPr>
          <p:pic>
            <p:nvPicPr>
              <p:cNvPr id="24" name="object 24"/>
              <p:cNvPicPr/>
              <p:nvPr/>
            </p:nvPicPr>
            <p:blipFill>
              <a:blip r:embed="rId11" cstate="print"/>
              <a:stretch>
                <a:fillRect/>
              </a:stretch>
            </p:blipFill>
            <p:spPr>
              <a:xfrm>
                <a:off x="960119" y="1180401"/>
                <a:ext cx="7331836" cy="631761"/>
              </a:xfrm>
              <a:prstGeom prst="rect">
                <a:avLst/>
              </a:prstGeom>
            </p:spPr>
          </p:pic>
          <p:pic>
            <p:nvPicPr>
              <p:cNvPr id="25" name="object 25"/>
              <p:cNvPicPr/>
              <p:nvPr/>
            </p:nvPicPr>
            <p:blipFill>
              <a:blip r:embed="rId12" cstate="print"/>
              <a:stretch>
                <a:fillRect/>
              </a:stretch>
            </p:blipFill>
            <p:spPr>
              <a:xfrm>
                <a:off x="3998468" y="1230248"/>
                <a:ext cx="1246911" cy="548639"/>
              </a:xfrm>
              <a:prstGeom prst="rect">
                <a:avLst/>
              </a:prstGeom>
            </p:spPr>
          </p:pic>
          <p:sp>
            <p:nvSpPr>
              <p:cNvPr id="26" name="object 26"/>
              <p:cNvSpPr/>
              <p:nvPr/>
            </p:nvSpPr>
            <p:spPr>
              <a:xfrm>
                <a:off x="991971" y="1211325"/>
                <a:ext cx="7216775" cy="516890"/>
              </a:xfrm>
              <a:custGeom>
                <a:avLst/>
                <a:gdLst/>
                <a:ahLst/>
                <a:cxnLst/>
                <a:rect l="l" t="t" r="r" b="b"/>
                <a:pathLst>
                  <a:path w="7216775" h="516889">
                    <a:moveTo>
                      <a:pt x="7130059" y="0"/>
                    </a:moveTo>
                    <a:lnTo>
                      <a:pt x="77495" y="508"/>
                    </a:lnTo>
                    <a:lnTo>
                      <a:pt x="38074" y="14604"/>
                    </a:lnTo>
                    <a:lnTo>
                      <a:pt x="10426" y="44958"/>
                    </a:lnTo>
                    <a:lnTo>
                      <a:pt x="0" y="86106"/>
                    </a:lnTo>
                    <a:lnTo>
                      <a:pt x="419" y="438785"/>
                    </a:lnTo>
                    <a:lnTo>
                      <a:pt x="14617" y="478282"/>
                    </a:lnTo>
                    <a:lnTo>
                      <a:pt x="44970" y="505968"/>
                    </a:lnTo>
                    <a:lnTo>
                      <a:pt x="86055" y="516382"/>
                    </a:lnTo>
                    <a:lnTo>
                      <a:pt x="7138568" y="515874"/>
                    </a:lnTo>
                    <a:lnTo>
                      <a:pt x="7178065" y="501776"/>
                    </a:lnTo>
                    <a:lnTo>
                      <a:pt x="7205751" y="471424"/>
                    </a:lnTo>
                    <a:lnTo>
                      <a:pt x="7216165" y="430275"/>
                    </a:lnTo>
                    <a:lnTo>
                      <a:pt x="7215657" y="77597"/>
                    </a:lnTo>
                    <a:lnTo>
                      <a:pt x="7201560" y="38100"/>
                    </a:lnTo>
                    <a:lnTo>
                      <a:pt x="7171207" y="10540"/>
                    </a:lnTo>
                    <a:lnTo>
                      <a:pt x="7130059" y="0"/>
                    </a:lnTo>
                    <a:close/>
                  </a:path>
                </a:pathLst>
              </a:custGeom>
              <a:solidFill>
                <a:srgbClr val="F9A756"/>
              </a:solidFill>
            </p:spPr>
            <p:txBody>
              <a:bodyPr wrap="square" lIns="0" tIns="0" rIns="0" bIns="0" rtlCol="0"/>
              <a:lstStyle/>
              <a:p>
                <a:endParaRPr/>
              </a:p>
            </p:txBody>
          </p:sp>
        </p:grpSp>
        <p:sp>
          <p:nvSpPr>
            <p:cNvPr id="27" name="object 27"/>
            <p:cNvSpPr txBox="1"/>
            <p:nvPr/>
          </p:nvSpPr>
          <p:spPr>
            <a:xfrm>
              <a:off x="4048125" y="1266520"/>
              <a:ext cx="1109345" cy="434522"/>
            </a:xfrm>
            <a:prstGeom prst="rect">
              <a:avLst/>
            </a:prstGeom>
          </p:spPr>
          <p:txBody>
            <a:bodyPr vert="horz" wrap="square" lIns="0" tIns="12700" rIns="0" bIns="0" rtlCol="0">
              <a:spAutoFit/>
            </a:bodyPr>
            <a:lstStyle/>
            <a:p>
              <a:pPr marL="12700">
                <a:spcBef>
                  <a:spcPts val="100"/>
                </a:spcBef>
              </a:pPr>
              <a:r>
                <a:rPr sz="2400" b="1" dirty="0">
                  <a:solidFill>
                    <a:srgbClr val="FFFFFF"/>
                  </a:solidFill>
                  <a:latin typeface="Arial"/>
                  <a:cs typeface="Arial"/>
                </a:rPr>
                <a:t>F</a:t>
              </a:r>
              <a:r>
                <a:rPr sz="2400" b="1" spc="-10" dirty="0">
                  <a:solidFill>
                    <a:srgbClr val="FFFFFF"/>
                  </a:solidFill>
                  <a:latin typeface="Arial"/>
                  <a:cs typeface="Arial"/>
                </a:rPr>
                <a:t>e</a:t>
              </a:r>
              <a:r>
                <a:rPr sz="2400" b="1" dirty="0">
                  <a:solidFill>
                    <a:srgbClr val="FFFFFF"/>
                  </a:solidFill>
                  <a:latin typeface="Arial"/>
                  <a:cs typeface="Arial"/>
                </a:rPr>
                <a:t>d</a:t>
              </a:r>
              <a:r>
                <a:rPr sz="2400" b="1" spc="-10" dirty="0">
                  <a:solidFill>
                    <a:srgbClr val="FFFFFF"/>
                  </a:solidFill>
                  <a:latin typeface="Arial"/>
                  <a:cs typeface="Arial"/>
                </a:rPr>
                <a:t>e</a:t>
              </a:r>
              <a:r>
                <a:rPr sz="2400" b="1" dirty="0">
                  <a:solidFill>
                    <a:srgbClr val="FFFFFF"/>
                  </a:solidFill>
                  <a:latin typeface="Arial"/>
                  <a:cs typeface="Arial"/>
                </a:rPr>
                <a:t>ral</a:t>
              </a:r>
              <a:endParaRPr sz="2400" dirty="0">
                <a:latin typeface="Arial"/>
                <a:cs typeface="Arial"/>
              </a:endParaRPr>
            </a:p>
          </p:txBody>
        </p:sp>
        <p:grpSp>
          <p:nvGrpSpPr>
            <p:cNvPr id="28" name="object 28"/>
            <p:cNvGrpSpPr/>
            <p:nvPr/>
          </p:nvGrpSpPr>
          <p:grpSpPr>
            <a:xfrm>
              <a:off x="980897" y="3965080"/>
              <a:ext cx="7331836" cy="2490329"/>
              <a:chOff x="980897" y="3965080"/>
              <a:chExt cx="7331836" cy="2490329"/>
            </a:xfrm>
          </p:grpSpPr>
          <p:pic>
            <p:nvPicPr>
              <p:cNvPr id="29" name="object 29"/>
              <p:cNvPicPr/>
              <p:nvPr/>
            </p:nvPicPr>
            <p:blipFill>
              <a:blip r:embed="rId13" cstate="print"/>
              <a:stretch>
                <a:fillRect/>
              </a:stretch>
            </p:blipFill>
            <p:spPr>
              <a:xfrm>
                <a:off x="2481325" y="5320144"/>
                <a:ext cx="4326762" cy="581888"/>
              </a:xfrm>
              <a:prstGeom prst="rect">
                <a:avLst/>
              </a:prstGeom>
            </p:spPr>
          </p:pic>
          <p:pic>
            <p:nvPicPr>
              <p:cNvPr id="30" name="object 30"/>
              <p:cNvPicPr/>
              <p:nvPr/>
            </p:nvPicPr>
            <p:blipFill>
              <a:blip r:embed="rId14" cstate="print"/>
              <a:stretch>
                <a:fillRect/>
              </a:stretch>
            </p:blipFill>
            <p:spPr>
              <a:xfrm>
                <a:off x="2751455" y="5390807"/>
                <a:ext cx="3786504" cy="448881"/>
              </a:xfrm>
              <a:prstGeom prst="rect">
                <a:avLst/>
              </a:prstGeom>
            </p:spPr>
          </p:pic>
          <p:sp>
            <p:nvSpPr>
              <p:cNvPr id="31" name="object 31"/>
              <p:cNvSpPr/>
              <p:nvPr/>
            </p:nvSpPr>
            <p:spPr>
              <a:xfrm>
                <a:off x="2514472" y="5352161"/>
                <a:ext cx="4209415" cy="466725"/>
              </a:xfrm>
              <a:custGeom>
                <a:avLst/>
                <a:gdLst/>
                <a:ahLst/>
                <a:cxnLst/>
                <a:rect l="l" t="t" r="r" b="b"/>
                <a:pathLst>
                  <a:path w="4209415" h="466725">
                    <a:moveTo>
                      <a:pt x="4131309" y="0"/>
                    </a:moveTo>
                    <a:lnTo>
                      <a:pt x="68071" y="634"/>
                    </a:lnTo>
                    <a:lnTo>
                      <a:pt x="29718" y="16636"/>
                    </a:lnTo>
                    <a:lnTo>
                      <a:pt x="5206" y="49656"/>
                    </a:lnTo>
                    <a:lnTo>
                      <a:pt x="0" y="77723"/>
                    </a:lnTo>
                    <a:lnTo>
                      <a:pt x="634" y="398513"/>
                    </a:lnTo>
                    <a:lnTo>
                      <a:pt x="16637" y="436930"/>
                    </a:lnTo>
                    <a:lnTo>
                      <a:pt x="49656" y="461365"/>
                    </a:lnTo>
                    <a:lnTo>
                      <a:pt x="77724" y="466610"/>
                    </a:lnTo>
                    <a:lnTo>
                      <a:pt x="4140961" y="466013"/>
                    </a:lnTo>
                    <a:lnTo>
                      <a:pt x="4179443" y="449973"/>
                    </a:lnTo>
                    <a:lnTo>
                      <a:pt x="4203827" y="416966"/>
                    </a:lnTo>
                    <a:lnTo>
                      <a:pt x="4209160" y="388835"/>
                    </a:lnTo>
                    <a:lnTo>
                      <a:pt x="4208526" y="68072"/>
                    </a:lnTo>
                    <a:lnTo>
                      <a:pt x="4192524" y="29717"/>
                    </a:lnTo>
                    <a:lnTo>
                      <a:pt x="4159504" y="5206"/>
                    </a:lnTo>
                    <a:lnTo>
                      <a:pt x="4131309" y="0"/>
                    </a:lnTo>
                    <a:close/>
                  </a:path>
                </a:pathLst>
              </a:custGeom>
              <a:solidFill>
                <a:srgbClr val="FF2500"/>
              </a:solidFill>
            </p:spPr>
            <p:txBody>
              <a:bodyPr wrap="square" lIns="0" tIns="0" rIns="0" bIns="0" rtlCol="0"/>
              <a:lstStyle/>
              <a:p>
                <a:endParaRPr/>
              </a:p>
            </p:txBody>
          </p:sp>
          <p:sp>
            <p:nvSpPr>
              <p:cNvPr id="32" name="object 32"/>
              <p:cNvSpPr/>
              <p:nvPr/>
            </p:nvSpPr>
            <p:spPr>
              <a:xfrm>
                <a:off x="1842769" y="4193159"/>
                <a:ext cx="2776220" cy="1159510"/>
              </a:xfrm>
              <a:custGeom>
                <a:avLst/>
                <a:gdLst/>
                <a:ahLst/>
                <a:cxnLst/>
                <a:rect l="l" t="t" r="r" b="b"/>
                <a:pathLst>
                  <a:path w="2776220" h="1159510">
                    <a:moveTo>
                      <a:pt x="2776220" y="1159002"/>
                    </a:moveTo>
                    <a:lnTo>
                      <a:pt x="2776220" y="934339"/>
                    </a:lnTo>
                    <a:lnTo>
                      <a:pt x="0" y="934339"/>
                    </a:lnTo>
                    <a:lnTo>
                      <a:pt x="0" y="0"/>
                    </a:lnTo>
                  </a:path>
                  <a:path w="2776220" h="1159510">
                    <a:moveTo>
                      <a:pt x="2776220" y="1159002"/>
                    </a:moveTo>
                    <a:lnTo>
                      <a:pt x="2776220" y="934339"/>
                    </a:lnTo>
                    <a:lnTo>
                      <a:pt x="1839595" y="934339"/>
                    </a:lnTo>
                    <a:lnTo>
                      <a:pt x="1839595" y="0"/>
                    </a:lnTo>
                  </a:path>
                </a:pathLst>
              </a:custGeom>
              <a:ln w="38098">
                <a:solidFill>
                  <a:srgbClr val="FF2500"/>
                </a:solidFill>
              </a:ln>
            </p:spPr>
            <p:txBody>
              <a:bodyPr wrap="square" lIns="0" tIns="0" rIns="0" bIns="0" rtlCol="0"/>
              <a:lstStyle/>
              <a:p>
                <a:endParaRPr/>
              </a:p>
            </p:txBody>
          </p:sp>
          <p:pic>
            <p:nvPicPr>
              <p:cNvPr id="33" name="object 33"/>
              <p:cNvPicPr/>
              <p:nvPr/>
            </p:nvPicPr>
            <p:blipFill>
              <a:blip r:embed="rId15" cstate="print"/>
              <a:stretch>
                <a:fillRect/>
              </a:stretch>
            </p:blipFill>
            <p:spPr>
              <a:xfrm>
                <a:off x="1669173" y="3965080"/>
                <a:ext cx="359994" cy="411594"/>
              </a:xfrm>
              <a:prstGeom prst="rect">
                <a:avLst/>
              </a:prstGeom>
            </p:spPr>
          </p:pic>
          <p:pic>
            <p:nvPicPr>
              <p:cNvPr id="34" name="object 34"/>
              <p:cNvPicPr/>
              <p:nvPr/>
            </p:nvPicPr>
            <p:blipFill>
              <a:blip r:embed="rId15" cstate="print"/>
              <a:stretch>
                <a:fillRect/>
              </a:stretch>
            </p:blipFill>
            <p:spPr>
              <a:xfrm>
                <a:off x="3487432" y="4000596"/>
                <a:ext cx="359994" cy="411594"/>
              </a:xfrm>
              <a:prstGeom prst="rect">
                <a:avLst/>
              </a:prstGeom>
            </p:spPr>
          </p:pic>
          <p:pic>
            <p:nvPicPr>
              <p:cNvPr id="35" name="object 35"/>
              <p:cNvPicPr/>
              <p:nvPr/>
            </p:nvPicPr>
            <p:blipFill>
              <a:blip r:embed="rId15" cstate="print"/>
              <a:stretch>
                <a:fillRect/>
              </a:stretch>
            </p:blipFill>
            <p:spPr>
              <a:xfrm>
                <a:off x="5347932" y="3965080"/>
                <a:ext cx="359994" cy="411594"/>
              </a:xfrm>
              <a:prstGeom prst="rect">
                <a:avLst/>
              </a:prstGeom>
            </p:spPr>
          </p:pic>
          <p:pic>
            <p:nvPicPr>
              <p:cNvPr id="36" name="object 36"/>
              <p:cNvPicPr/>
              <p:nvPr/>
            </p:nvPicPr>
            <p:blipFill>
              <a:blip r:embed="rId15" cstate="print"/>
              <a:stretch>
                <a:fillRect/>
              </a:stretch>
            </p:blipFill>
            <p:spPr>
              <a:xfrm>
                <a:off x="7165460" y="3969392"/>
                <a:ext cx="359994" cy="411594"/>
              </a:xfrm>
              <a:prstGeom prst="rect">
                <a:avLst/>
              </a:prstGeom>
            </p:spPr>
          </p:pic>
          <p:sp>
            <p:nvSpPr>
              <p:cNvPr id="37" name="object 37"/>
              <p:cNvSpPr/>
              <p:nvPr/>
            </p:nvSpPr>
            <p:spPr>
              <a:xfrm>
                <a:off x="4618989" y="4193159"/>
                <a:ext cx="2738755" cy="1159510"/>
              </a:xfrm>
              <a:custGeom>
                <a:avLst/>
                <a:gdLst/>
                <a:ahLst/>
                <a:cxnLst/>
                <a:rect l="l" t="t" r="r" b="b"/>
                <a:pathLst>
                  <a:path w="2738754" h="1159510">
                    <a:moveTo>
                      <a:pt x="0" y="1159002"/>
                    </a:moveTo>
                    <a:lnTo>
                      <a:pt x="0" y="934339"/>
                    </a:lnTo>
                    <a:lnTo>
                      <a:pt x="908812" y="934339"/>
                    </a:lnTo>
                    <a:lnTo>
                      <a:pt x="908812" y="0"/>
                    </a:lnTo>
                  </a:path>
                  <a:path w="2738754" h="1159510">
                    <a:moveTo>
                      <a:pt x="0" y="1159002"/>
                    </a:moveTo>
                    <a:lnTo>
                      <a:pt x="0" y="934339"/>
                    </a:lnTo>
                    <a:lnTo>
                      <a:pt x="2738246" y="934339"/>
                    </a:lnTo>
                    <a:lnTo>
                      <a:pt x="2738246" y="0"/>
                    </a:lnTo>
                  </a:path>
                </a:pathLst>
              </a:custGeom>
              <a:ln w="38098">
                <a:solidFill>
                  <a:srgbClr val="FF2500"/>
                </a:solidFill>
              </a:ln>
            </p:spPr>
            <p:txBody>
              <a:bodyPr wrap="square" lIns="0" tIns="0" rIns="0" bIns="0" rtlCol="0"/>
              <a:lstStyle/>
              <a:p>
                <a:endParaRPr/>
              </a:p>
            </p:txBody>
          </p:sp>
          <p:pic>
            <p:nvPicPr>
              <p:cNvPr id="38" name="object 38"/>
              <p:cNvPicPr/>
              <p:nvPr/>
            </p:nvPicPr>
            <p:blipFill>
              <a:blip r:embed="rId16" cstate="print"/>
              <a:stretch>
                <a:fillRect/>
              </a:stretch>
            </p:blipFill>
            <p:spPr>
              <a:xfrm>
                <a:off x="4142740" y="5942926"/>
                <a:ext cx="877900" cy="499910"/>
              </a:xfrm>
              <a:prstGeom prst="rect">
                <a:avLst/>
              </a:prstGeom>
            </p:spPr>
          </p:pic>
          <p:pic>
            <p:nvPicPr>
              <p:cNvPr id="39" name="object 39"/>
              <p:cNvPicPr/>
              <p:nvPr/>
            </p:nvPicPr>
            <p:blipFill>
              <a:blip r:embed="rId17" cstate="print"/>
              <a:stretch>
                <a:fillRect/>
              </a:stretch>
            </p:blipFill>
            <p:spPr>
              <a:xfrm>
                <a:off x="5243702" y="5927737"/>
                <a:ext cx="778179" cy="527672"/>
              </a:xfrm>
              <a:prstGeom prst="rect">
                <a:avLst/>
              </a:prstGeom>
            </p:spPr>
          </p:pic>
          <p:pic>
            <p:nvPicPr>
              <p:cNvPr id="40" name="object 40"/>
              <p:cNvPicPr/>
              <p:nvPr/>
            </p:nvPicPr>
            <p:blipFill>
              <a:blip r:embed="rId18" cstate="print"/>
              <a:stretch>
                <a:fillRect/>
              </a:stretch>
            </p:blipFill>
            <p:spPr>
              <a:xfrm>
                <a:off x="2860040" y="5937110"/>
                <a:ext cx="1140053" cy="469430"/>
              </a:xfrm>
              <a:prstGeom prst="rect">
                <a:avLst/>
              </a:prstGeom>
            </p:spPr>
          </p:pic>
          <p:pic>
            <p:nvPicPr>
              <p:cNvPr id="41" name="object 41"/>
              <p:cNvPicPr/>
              <p:nvPr/>
            </p:nvPicPr>
            <p:blipFill>
              <a:blip r:embed="rId19" cstate="print"/>
              <a:stretch>
                <a:fillRect/>
              </a:stretch>
            </p:blipFill>
            <p:spPr>
              <a:xfrm>
                <a:off x="6182106" y="5937973"/>
                <a:ext cx="1011885" cy="496277"/>
              </a:xfrm>
              <a:prstGeom prst="rect">
                <a:avLst/>
              </a:prstGeom>
            </p:spPr>
          </p:pic>
          <p:pic>
            <p:nvPicPr>
              <p:cNvPr id="42" name="object 42"/>
              <p:cNvPicPr/>
              <p:nvPr/>
            </p:nvPicPr>
            <p:blipFill>
              <a:blip r:embed="rId20" cstate="print"/>
              <a:stretch>
                <a:fillRect/>
              </a:stretch>
            </p:blipFill>
            <p:spPr>
              <a:xfrm>
                <a:off x="1699894" y="5917603"/>
                <a:ext cx="1018120" cy="481622"/>
              </a:xfrm>
              <a:prstGeom prst="rect">
                <a:avLst/>
              </a:prstGeom>
            </p:spPr>
          </p:pic>
          <p:pic>
            <p:nvPicPr>
              <p:cNvPr id="43" name="object 43"/>
              <p:cNvPicPr/>
              <p:nvPr/>
            </p:nvPicPr>
            <p:blipFill>
              <a:blip r:embed="rId21" cstate="print"/>
              <a:stretch>
                <a:fillRect/>
              </a:stretch>
            </p:blipFill>
            <p:spPr>
              <a:xfrm>
                <a:off x="980897" y="4326826"/>
                <a:ext cx="7331836" cy="631761"/>
              </a:xfrm>
              <a:prstGeom prst="rect">
                <a:avLst/>
              </a:prstGeom>
            </p:spPr>
          </p:pic>
          <p:pic>
            <p:nvPicPr>
              <p:cNvPr id="44" name="object 44"/>
              <p:cNvPicPr/>
              <p:nvPr/>
            </p:nvPicPr>
            <p:blipFill>
              <a:blip r:embed="rId22" cstate="print"/>
              <a:stretch>
                <a:fillRect/>
              </a:stretch>
            </p:blipFill>
            <p:spPr>
              <a:xfrm>
                <a:off x="4056634" y="4376674"/>
                <a:ext cx="1167942" cy="548639"/>
              </a:xfrm>
              <a:prstGeom prst="rect">
                <a:avLst/>
              </a:prstGeom>
            </p:spPr>
          </p:pic>
          <p:sp>
            <p:nvSpPr>
              <p:cNvPr id="45" name="object 45"/>
              <p:cNvSpPr/>
              <p:nvPr/>
            </p:nvSpPr>
            <p:spPr>
              <a:xfrm>
                <a:off x="1010970" y="4356608"/>
                <a:ext cx="7216140" cy="516255"/>
              </a:xfrm>
              <a:custGeom>
                <a:avLst/>
                <a:gdLst/>
                <a:ahLst/>
                <a:cxnLst/>
                <a:rect l="l" t="t" r="r" b="b"/>
                <a:pathLst>
                  <a:path w="7216140" h="516254">
                    <a:moveTo>
                      <a:pt x="7130110" y="0"/>
                    </a:moveTo>
                    <a:lnTo>
                      <a:pt x="77495" y="508"/>
                    </a:lnTo>
                    <a:lnTo>
                      <a:pt x="38061" y="14605"/>
                    </a:lnTo>
                    <a:lnTo>
                      <a:pt x="10426" y="44958"/>
                    </a:lnTo>
                    <a:lnTo>
                      <a:pt x="0" y="86106"/>
                    </a:lnTo>
                    <a:lnTo>
                      <a:pt x="419" y="438785"/>
                    </a:lnTo>
                    <a:lnTo>
                      <a:pt x="14605" y="478282"/>
                    </a:lnTo>
                    <a:lnTo>
                      <a:pt x="44970" y="505841"/>
                    </a:lnTo>
                    <a:lnTo>
                      <a:pt x="86055" y="516255"/>
                    </a:lnTo>
                    <a:lnTo>
                      <a:pt x="7138619" y="515874"/>
                    </a:lnTo>
                    <a:lnTo>
                      <a:pt x="7177989" y="501650"/>
                    </a:lnTo>
                    <a:lnTo>
                      <a:pt x="7205675" y="471297"/>
                    </a:lnTo>
                    <a:lnTo>
                      <a:pt x="7216089" y="430276"/>
                    </a:lnTo>
                    <a:lnTo>
                      <a:pt x="7215708" y="77470"/>
                    </a:lnTo>
                    <a:lnTo>
                      <a:pt x="7201484" y="38100"/>
                    </a:lnTo>
                    <a:lnTo>
                      <a:pt x="7171131" y="10414"/>
                    </a:lnTo>
                    <a:lnTo>
                      <a:pt x="7130110" y="0"/>
                    </a:lnTo>
                    <a:close/>
                  </a:path>
                </a:pathLst>
              </a:custGeom>
              <a:solidFill>
                <a:srgbClr val="F9A756"/>
              </a:solidFill>
            </p:spPr>
            <p:txBody>
              <a:bodyPr wrap="square" lIns="0" tIns="0" rIns="0" bIns="0" rtlCol="0"/>
              <a:lstStyle/>
              <a:p>
                <a:endParaRPr/>
              </a:p>
            </p:txBody>
          </p:sp>
        </p:grpSp>
        <p:sp>
          <p:nvSpPr>
            <p:cNvPr id="46" name="object 46"/>
            <p:cNvSpPr txBox="1"/>
            <p:nvPr/>
          </p:nvSpPr>
          <p:spPr>
            <a:xfrm>
              <a:off x="2836253" y="4351047"/>
              <a:ext cx="3608704" cy="434522"/>
            </a:xfrm>
            <a:prstGeom prst="rect">
              <a:avLst/>
            </a:prstGeom>
          </p:spPr>
          <p:txBody>
            <a:bodyPr vert="horz" wrap="square" lIns="0" tIns="12700" rIns="0" bIns="0" rtlCol="0">
              <a:spAutoFit/>
            </a:bodyPr>
            <a:lstStyle/>
            <a:p>
              <a:pPr marL="1270" algn="ctr">
                <a:spcBef>
                  <a:spcPts val="100"/>
                </a:spcBef>
              </a:pPr>
              <a:r>
                <a:rPr lang="es-MX" sz="2400" b="1" spc="-5">
                  <a:solidFill>
                    <a:srgbClr val="FFFFFF"/>
                  </a:solidFill>
                  <a:latin typeface="Montserrat" panose="00000500000000000000" pitchFamily="2" charset="0"/>
                  <a:cs typeface="Arial"/>
                </a:rPr>
                <a:t>Estatal</a:t>
              </a:r>
              <a:endParaRPr lang="es-MX">
                <a:latin typeface="Montserrat" panose="00000500000000000000" pitchFamily="2" charset="0"/>
                <a:cs typeface="Arial MT"/>
              </a:endParaRPr>
            </a:p>
          </p:txBody>
        </p:sp>
      </p:grpSp>
      <p:sp>
        <p:nvSpPr>
          <p:cNvPr id="47" name="object 47"/>
          <p:cNvSpPr txBox="1">
            <a:spLocks noGrp="1"/>
          </p:cNvSpPr>
          <p:nvPr>
            <p:ph type="title"/>
          </p:nvPr>
        </p:nvSpPr>
        <p:spPr>
          <a:xfrm>
            <a:off x="2007756" y="62876"/>
            <a:ext cx="10515600" cy="779464"/>
          </a:xfrm>
          <a:prstGeom prst="rect">
            <a:avLst/>
          </a:prstGeom>
        </p:spPr>
        <p:txBody>
          <a:bodyPr vert="horz" wrap="square" lIns="0" tIns="12700" rIns="0" bIns="0" rtlCol="0" anchor="ctr">
            <a:spAutoFit/>
          </a:bodyPr>
          <a:lstStyle/>
          <a:p>
            <a:pPr marL="12700">
              <a:lnSpc>
                <a:spcPct val="100000"/>
              </a:lnSpc>
              <a:spcBef>
                <a:spcPts val="100"/>
              </a:spcBef>
            </a:pPr>
            <a:r>
              <a:rPr lang="es-MX" sz="3200" spc="-20" dirty="0"/>
              <a:t>Plataforma</a:t>
            </a:r>
            <a:r>
              <a:rPr lang="es-MX" sz="3200" spc="-15" dirty="0"/>
              <a:t> </a:t>
            </a:r>
            <a:r>
              <a:rPr lang="es-MX" sz="3200" spc="-10" dirty="0"/>
              <a:t>Nacional</a:t>
            </a:r>
            <a:r>
              <a:rPr lang="es-MX" sz="3200" spc="-40" dirty="0"/>
              <a:t> </a:t>
            </a:r>
            <a:r>
              <a:rPr lang="es-MX" sz="3200" spc="-15" dirty="0"/>
              <a:t>de</a:t>
            </a:r>
            <a:r>
              <a:rPr lang="es-MX" sz="3200" spc="-20" dirty="0"/>
              <a:t> </a:t>
            </a:r>
            <a:r>
              <a:rPr lang="es-MX" sz="3200" spc="-30" dirty="0"/>
              <a:t>Transparencia</a:t>
            </a:r>
            <a:endParaRPr lang="es-MX" sz="3200" dirty="0"/>
          </a:p>
        </p:txBody>
      </p:sp>
      <p:sp>
        <p:nvSpPr>
          <p:cNvPr id="48" name="object 46">
            <a:extLst>
              <a:ext uri="{FF2B5EF4-FFF2-40B4-BE49-F238E27FC236}">
                <a16:creationId xmlns:a16="http://schemas.microsoft.com/office/drawing/2014/main" id="{75BDB38F-8D81-9B24-58C4-29C614794D10}"/>
              </a:ext>
            </a:extLst>
          </p:cNvPr>
          <p:cNvSpPr txBox="1"/>
          <p:nvPr/>
        </p:nvSpPr>
        <p:spPr>
          <a:xfrm>
            <a:off x="3969396" y="3905061"/>
            <a:ext cx="4517106" cy="289823"/>
          </a:xfrm>
          <a:prstGeom prst="rect">
            <a:avLst/>
          </a:prstGeom>
        </p:spPr>
        <p:txBody>
          <a:bodyPr vert="horz" wrap="square" lIns="0" tIns="12700" rIns="0" bIns="0" rtlCol="0">
            <a:spAutoFit/>
          </a:bodyPr>
          <a:lstStyle/>
          <a:p>
            <a:pPr marL="1270" algn="ctr">
              <a:spcBef>
                <a:spcPts val="100"/>
              </a:spcBef>
            </a:pPr>
            <a:r>
              <a:rPr lang="es-MX" b="1" spc="-5" dirty="0">
                <a:solidFill>
                  <a:srgbClr val="FFFFFF"/>
                </a:solidFill>
                <a:latin typeface="Montserrat" panose="00000500000000000000" pitchFamily="2" charset="0"/>
                <a:cs typeface="Arial"/>
              </a:rPr>
              <a:t>Sistema Nacional de Transparencia</a:t>
            </a:r>
            <a:endParaRPr lang="es-MX" sz="1400" dirty="0">
              <a:latin typeface="Montserrat" panose="00000500000000000000" pitchFamily="2" charset="0"/>
              <a:cs typeface="Arial MT"/>
            </a:endParaRPr>
          </a:p>
        </p:txBody>
      </p:sp>
    </p:spTree>
    <p:extLst>
      <p:ext uri="{BB962C8B-B14F-4D97-AF65-F5344CB8AC3E}">
        <p14:creationId xmlns:p14="http://schemas.microsoft.com/office/powerpoint/2010/main" val="615731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06482" y="1032048"/>
            <a:ext cx="8134598" cy="5016758"/>
          </a:xfrm>
          <a:prstGeom prst="rect">
            <a:avLst/>
          </a:prstGeom>
        </p:spPr>
        <p:txBody>
          <a:bodyPr wrap="square">
            <a:spAutoFit/>
          </a:bodyPr>
          <a:lstStyle/>
          <a:p>
            <a:pPr algn="ctr"/>
            <a:endParaRPr lang="es-MX" sz="3200" b="1" dirty="0">
              <a:solidFill>
                <a:srgbClr val="03BDAB"/>
              </a:solidFill>
              <a:latin typeface="Montserrat" pitchFamily="2" charset="0"/>
              <a:cs typeface="Arial" pitchFamily="34" charset="0"/>
            </a:endParaRPr>
          </a:p>
          <a:p>
            <a:pPr algn="ctr"/>
            <a:r>
              <a:rPr lang="es-MX" sz="3200" b="1" dirty="0">
                <a:solidFill>
                  <a:srgbClr val="03BDAB"/>
                </a:solidFill>
                <a:latin typeface="Montserrat" pitchFamily="2" charset="0"/>
                <a:cs typeface="Arial" pitchFamily="34" charset="0"/>
              </a:rPr>
              <a:t> </a:t>
            </a:r>
          </a:p>
          <a:p>
            <a:pPr algn="ctr"/>
            <a:endParaRPr lang="es-MX" sz="1600" b="1" dirty="0">
              <a:latin typeface="Montserrat" pitchFamily="2" charset="0"/>
              <a:cs typeface="Arial" pitchFamily="34" charset="0"/>
            </a:endParaRPr>
          </a:p>
          <a:p>
            <a:pPr algn="ctr"/>
            <a:r>
              <a:rPr lang="es-MX" sz="1600" b="1" dirty="0">
                <a:latin typeface="Montserrat" pitchFamily="2" charset="0"/>
                <a:cs typeface="Arial" pitchFamily="34" charset="0"/>
              </a:rPr>
              <a:t>MTRO. FÉLIX DÍAZ VILLALOBOS</a:t>
            </a:r>
          </a:p>
          <a:p>
            <a:pPr algn="ctr"/>
            <a:r>
              <a:rPr lang="es-MX" sz="1600" b="1" dirty="0">
                <a:latin typeface="Montserrat" pitchFamily="2" charset="0"/>
                <a:cs typeface="Arial" pitchFamily="34" charset="0"/>
              </a:rPr>
              <a:t>Correo: transparencia.secoes@qroo.gob.mx /</a:t>
            </a:r>
          </a:p>
          <a:p>
            <a:pPr algn="ctr"/>
            <a:r>
              <a:rPr lang="es-MX" sz="1600" b="1" dirty="0">
                <a:latin typeface="Montserrat" pitchFamily="2" charset="0"/>
                <a:cs typeface="Arial" pitchFamily="34" charset="0"/>
              </a:rPr>
              <a:t>transparencia.secoes@gmail.com</a:t>
            </a:r>
          </a:p>
          <a:p>
            <a:pPr algn="ctr"/>
            <a:endParaRPr lang="es-MX" sz="1600" b="1" dirty="0">
              <a:latin typeface="Montserrat" pitchFamily="2" charset="0"/>
              <a:cs typeface="Arial" pitchFamily="34" charset="0"/>
            </a:endParaRPr>
          </a:p>
          <a:p>
            <a:pPr algn="ctr"/>
            <a:r>
              <a:rPr lang="es-MX" sz="1600" b="1" dirty="0">
                <a:latin typeface="Montserrat" pitchFamily="2" charset="0"/>
                <a:cs typeface="Arial" pitchFamily="34" charset="0"/>
              </a:rPr>
              <a:t>COORDINACIÓN GENERAL DE TRANSPARENCIA Y ACCESO A LA INFORMACIÓN</a:t>
            </a:r>
          </a:p>
          <a:p>
            <a:pPr algn="ctr"/>
            <a:r>
              <a:rPr lang="es-MX" sz="1600" dirty="0">
                <a:latin typeface="Montserrat" pitchFamily="2" charset="0"/>
                <a:cs typeface="Arial" pitchFamily="34" charset="0"/>
              </a:rPr>
              <a:t>DIRECCION:  AV. 16 DE SEPTIEMBRE No.95 ENTRE PLUTARCO ELIAS CALLES E </a:t>
            </a:r>
          </a:p>
          <a:p>
            <a:pPr algn="ctr"/>
            <a:r>
              <a:rPr lang="es-MX" sz="1600" dirty="0">
                <a:latin typeface="Montserrat" pitchFamily="2" charset="0"/>
                <a:cs typeface="Arial" pitchFamily="34" charset="0"/>
              </a:rPr>
              <a:t>IGNACION ZARAGOZA</a:t>
            </a:r>
          </a:p>
          <a:p>
            <a:pPr algn="ctr"/>
            <a:r>
              <a:rPr lang="es-MX" sz="1600" dirty="0">
                <a:latin typeface="Montserrat" pitchFamily="2" charset="0"/>
                <a:cs typeface="Arial" pitchFamily="34" charset="0"/>
              </a:rPr>
              <a:t>COLONIA: CENTRO C.P. 77090</a:t>
            </a:r>
          </a:p>
          <a:p>
            <a:pPr algn="ctr"/>
            <a:r>
              <a:rPr lang="es-MX" sz="1600" dirty="0">
                <a:latin typeface="Montserrat" pitchFamily="2" charset="0"/>
                <a:cs typeface="Arial" pitchFamily="34" charset="0"/>
              </a:rPr>
              <a:t>CHETUMAL, QUINTANA ROO, MÉXICO</a:t>
            </a:r>
          </a:p>
          <a:p>
            <a:pPr algn="ctr"/>
            <a:r>
              <a:rPr lang="es-MX" sz="1600" dirty="0">
                <a:latin typeface="Montserrat" pitchFamily="2" charset="0"/>
                <a:cs typeface="Arial" pitchFamily="34" charset="0"/>
              </a:rPr>
              <a:t>TEL.: (983) 129  3258</a:t>
            </a:r>
          </a:p>
          <a:p>
            <a:pPr algn="ctr"/>
            <a:r>
              <a:rPr lang="es-MX" sz="1600" dirty="0">
                <a:latin typeface="Montserrat" pitchFamily="2" charset="0"/>
                <a:cs typeface="Arial" pitchFamily="34" charset="0"/>
              </a:rPr>
              <a:t>Página Web: transparencia.qroo.gob.mx</a:t>
            </a:r>
          </a:p>
          <a:p>
            <a:pPr algn="ctr"/>
            <a:endParaRPr lang="es-MX" sz="1600" b="1" dirty="0">
              <a:latin typeface="Arial" pitchFamily="34" charset="0"/>
              <a:cs typeface="Arial" pitchFamily="34" charset="0"/>
            </a:endParaRPr>
          </a:p>
          <a:p>
            <a:pPr algn="ctr"/>
            <a:endParaRPr lang="es-MX" sz="1600" b="1" dirty="0"/>
          </a:p>
        </p:txBody>
      </p:sp>
      <p:sp>
        <p:nvSpPr>
          <p:cNvPr id="3" name="3 CuadroTexto">
            <a:extLst>
              <a:ext uri="{FF2B5EF4-FFF2-40B4-BE49-F238E27FC236}">
                <a16:creationId xmlns:a16="http://schemas.microsoft.com/office/drawing/2014/main" id="{92371658-8052-4FB2-9C5D-8F57926A3396}"/>
              </a:ext>
            </a:extLst>
          </p:cNvPr>
          <p:cNvSpPr txBox="1"/>
          <p:nvPr/>
        </p:nvSpPr>
        <p:spPr>
          <a:xfrm>
            <a:off x="4898336" y="1754586"/>
            <a:ext cx="5500726" cy="461665"/>
          </a:xfrm>
          <a:prstGeom prst="rect">
            <a:avLst/>
          </a:prstGeom>
          <a:noFill/>
        </p:spPr>
        <p:txBody>
          <a:bodyPr wrap="square" rtlCol="0">
            <a:spAutoFit/>
          </a:bodyPr>
          <a:lstStyle/>
          <a:p>
            <a:pPr algn="ctr"/>
            <a:r>
              <a:rPr lang="es-MX" sz="2400" b="1" dirty="0">
                <a:solidFill>
                  <a:srgbClr val="B38E5D"/>
                </a:solidFill>
                <a:latin typeface="Montserrat" pitchFamily="2" charset="0"/>
              </a:rPr>
              <a:t>Protección de Datos Personales</a:t>
            </a:r>
            <a:endParaRPr lang="es-ES" sz="2400" b="1" dirty="0">
              <a:solidFill>
                <a:srgbClr val="B38E5D"/>
              </a:solidFill>
              <a:latin typeface="Montserrat" pitchFamily="2" charset="0"/>
              <a:cs typeface="Arial" pitchFamily="34" charset="0"/>
            </a:endParaRPr>
          </a:p>
        </p:txBody>
      </p:sp>
      <p:sp>
        <p:nvSpPr>
          <p:cNvPr id="4" name="Título 3"/>
          <p:cNvSpPr>
            <a:spLocks noGrp="1"/>
          </p:cNvSpPr>
          <p:nvPr>
            <p:ph type="title"/>
          </p:nvPr>
        </p:nvSpPr>
        <p:spPr>
          <a:xfrm>
            <a:off x="3762499" y="881755"/>
            <a:ext cx="7772400" cy="779464"/>
          </a:xfrm>
        </p:spPr>
        <p:txBody>
          <a:bodyPr>
            <a:normAutofit fontScale="90000"/>
          </a:bodyPr>
          <a:lstStyle/>
          <a:p>
            <a:r>
              <a:rPr lang="es-MX" dirty="0">
                <a:cs typeface="Arial" pitchFamily="34" charset="0"/>
              </a:rPr>
              <a:t>MUCHAS GRACIAS POR SU ATENCIÓN</a:t>
            </a:r>
            <a:br>
              <a:rPr lang="es-MX" dirty="0">
                <a:cs typeface="Arial" pitchFamily="34" charset="0"/>
              </a:rPr>
            </a:br>
            <a:endParaRPr lang="es-MX" dirty="0"/>
          </a:p>
        </p:txBody>
      </p:sp>
    </p:spTree>
    <p:extLst>
      <p:ext uri="{BB962C8B-B14F-4D97-AF65-F5344CB8AC3E}">
        <p14:creationId xmlns:p14="http://schemas.microsoft.com/office/powerpoint/2010/main" val="11924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6016"/>
            <a:ext cx="10515600" cy="527673"/>
          </a:xfrm>
        </p:spPr>
        <p:txBody>
          <a:bodyPr>
            <a:normAutofit fontScale="90000"/>
          </a:bodyPr>
          <a:lstStyle/>
          <a:p>
            <a:pPr algn="ctr"/>
            <a:r>
              <a:rPr lang="es-ES" b="1" dirty="0"/>
              <a:t>¿Qué es clasificar la información?</a:t>
            </a:r>
            <a:endParaRPr lang="en-US" dirty="0"/>
          </a:p>
        </p:txBody>
      </p:sp>
      <p:sp>
        <p:nvSpPr>
          <p:cNvPr id="3" name="Marcador de contenido 2"/>
          <p:cNvSpPr>
            <a:spLocks noGrp="1"/>
          </p:cNvSpPr>
          <p:nvPr>
            <p:ph idx="1"/>
          </p:nvPr>
        </p:nvSpPr>
        <p:spPr>
          <a:xfrm>
            <a:off x="477078" y="633689"/>
            <a:ext cx="11463130" cy="3770652"/>
          </a:xfrm>
        </p:spPr>
        <p:txBody>
          <a:bodyPr>
            <a:noAutofit/>
          </a:bodyPr>
          <a:lstStyle/>
          <a:p>
            <a:endParaRPr lang="es-ES" sz="1400" dirty="0">
              <a:solidFill>
                <a:schemeClr val="tx1"/>
              </a:solidFill>
            </a:endParaRPr>
          </a:p>
          <a:p>
            <a:r>
              <a:rPr lang="es-ES" dirty="0">
                <a:solidFill>
                  <a:schemeClr val="tx1"/>
                </a:solidFill>
              </a:rPr>
              <a:t>Se trata de un proceso por medio del cual los sujetos obligados determinan que cierta información (o parte de ella) </a:t>
            </a:r>
            <a:r>
              <a:rPr lang="es-ES" b="1" dirty="0">
                <a:solidFill>
                  <a:schemeClr val="tx1"/>
                </a:solidFill>
              </a:rPr>
              <a:t>que obra en su poder</a:t>
            </a:r>
            <a:r>
              <a:rPr lang="es-ES" dirty="0">
                <a:solidFill>
                  <a:schemeClr val="tx1"/>
                </a:solidFill>
              </a:rPr>
              <a:t>, actualiza </a:t>
            </a:r>
            <a:r>
              <a:rPr lang="es-ES" b="1" dirty="0">
                <a:solidFill>
                  <a:schemeClr val="tx1"/>
                </a:solidFill>
              </a:rPr>
              <a:t>algún supuesto de reserva o confidencialidad establecido</a:t>
            </a:r>
            <a:r>
              <a:rPr lang="es-ES" b="1" dirty="0"/>
              <a:t> (Art. 121 LTAIPROO)</a:t>
            </a:r>
            <a:endParaRPr lang="es-ES" dirty="0">
              <a:solidFill>
                <a:schemeClr val="tx1"/>
              </a:solidFill>
            </a:endParaRPr>
          </a:p>
          <a:p>
            <a:endParaRPr lang="es-ES" dirty="0">
              <a:solidFill>
                <a:schemeClr val="tx1"/>
              </a:solidFill>
            </a:endParaRPr>
          </a:p>
          <a:p>
            <a:r>
              <a:rPr lang="es-MX" dirty="0"/>
              <a:t>La clasificación de la información se llevará a cabo en el momento en que:  I. Se reciba una solicitud de acceso a la información; II. Se determine mediante resolución de autoridad competente, o III. Se generen versiones públicas para dar cumplimiento a las obligaciones de transparencia previstas en la Ley de Transparencia y Acceso a la Información Pública para el Estado de Quintana Roo</a:t>
            </a:r>
            <a:endParaRPr lang="es-ES" dirty="0">
              <a:solidFill>
                <a:schemeClr val="tx1"/>
              </a:solidFill>
            </a:endParaRPr>
          </a:p>
        </p:txBody>
      </p:sp>
    </p:spTree>
    <p:extLst>
      <p:ext uri="{BB962C8B-B14F-4D97-AF65-F5344CB8AC3E}">
        <p14:creationId xmlns:p14="http://schemas.microsoft.com/office/powerpoint/2010/main" val="254238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6164" y="354634"/>
            <a:ext cx="11075505" cy="4385808"/>
          </a:xfrm>
        </p:spPr>
        <p:txBody>
          <a:bodyPr>
            <a:normAutofit fontScale="92500" lnSpcReduction="20000"/>
          </a:bodyPr>
          <a:lstStyle/>
          <a:p>
            <a:pPr algn="ctr"/>
            <a:r>
              <a:rPr lang="es-ES" sz="2200" b="1" dirty="0">
                <a:solidFill>
                  <a:srgbClr val="80171B"/>
                </a:solidFill>
              </a:rPr>
              <a:t>¿Cuál es la información reservada y cuál es la información confidencial?</a:t>
            </a:r>
          </a:p>
          <a:p>
            <a:endParaRPr lang="es-ES" sz="1700" b="1" dirty="0"/>
          </a:p>
          <a:p>
            <a:r>
              <a:rPr lang="es-ES" sz="1700" b="1" u="sng" dirty="0">
                <a:solidFill>
                  <a:srgbClr val="B38E5D"/>
                </a:solidFill>
              </a:rPr>
              <a:t>Información reservada</a:t>
            </a:r>
          </a:p>
          <a:p>
            <a:r>
              <a:rPr lang="es-ES" sz="1700" dirty="0"/>
              <a:t>Se trata de aquella información que </a:t>
            </a:r>
            <a:r>
              <a:rPr lang="es-ES" sz="1700" b="1" dirty="0"/>
              <a:t>aun cuando es de naturaleza pública no puede difundirse</a:t>
            </a:r>
            <a:r>
              <a:rPr lang="es-ES" sz="1700" dirty="0"/>
              <a:t>, ya que esto generaría un daño, por lo que es necesario acreditar, de manera fundada y motivada, la afectación que se causaría de ser revelada.</a:t>
            </a:r>
          </a:p>
          <a:p>
            <a:r>
              <a:rPr lang="es-ES" sz="1700" dirty="0"/>
              <a:t>La reserva de la información </a:t>
            </a:r>
            <a:r>
              <a:rPr lang="es-ES" sz="1700" b="1" dirty="0"/>
              <a:t>es excepcional y es temporal</a:t>
            </a:r>
            <a:r>
              <a:rPr lang="es-ES" sz="1700" dirty="0"/>
              <a:t>, por lo que una vez concluido el plazo por el que se determinó la clasificación, la información vuelve a ser pública.</a:t>
            </a:r>
          </a:p>
          <a:p>
            <a:endParaRPr lang="es-ES" sz="1700" b="1" dirty="0"/>
          </a:p>
          <a:p>
            <a:r>
              <a:rPr lang="es-ES" sz="1700" b="1" u="sng" dirty="0">
                <a:solidFill>
                  <a:srgbClr val="B38E5D"/>
                </a:solidFill>
              </a:rPr>
              <a:t>Información confidencial</a:t>
            </a:r>
          </a:p>
          <a:p>
            <a:r>
              <a:rPr lang="es-ES" sz="1700" dirty="0"/>
              <a:t>Es aquella información que contiene datos personales concernientes a una persona identificada o identificable, por lo que este tipo de información es siempre, en principio, confidencial.</a:t>
            </a:r>
          </a:p>
          <a:p>
            <a:r>
              <a:rPr lang="es-ES" sz="1700" dirty="0"/>
              <a:t>La protección de este tipo de información debe de ser garantizada, </a:t>
            </a:r>
            <a:r>
              <a:rPr lang="es-ES" sz="1700" b="1" dirty="0"/>
              <a:t>ya que no es solo una limitación al derecho de acceso a la información, sino que se trata también de un derecho fundamental</a:t>
            </a:r>
            <a:r>
              <a:rPr lang="es-ES" sz="1700" dirty="0"/>
              <a:t>, el de la protección a los datos personales.</a:t>
            </a:r>
          </a:p>
          <a:p>
            <a:r>
              <a:rPr lang="es-ES" sz="1500" dirty="0"/>
              <a:t>También, es información confidencial los secretos bancario, fiduciario, industrial, comercial, fiscal, bursátil y postal, cuya titularidad corresponda a particulares, sujetos de derecho internacional o a sujetos obligados cuando </a:t>
            </a:r>
            <a:r>
              <a:rPr lang="es-ES" sz="1500" b="1" dirty="0"/>
              <a:t>no involucren el ejercicio de recursos públicos</a:t>
            </a:r>
            <a:r>
              <a:rPr lang="es-ES" sz="1500" dirty="0"/>
              <a:t>.</a:t>
            </a:r>
            <a:endParaRPr lang="en-US" sz="1500" dirty="0"/>
          </a:p>
          <a:p>
            <a:endParaRPr lang="es-MX" dirty="0"/>
          </a:p>
        </p:txBody>
      </p:sp>
    </p:spTree>
    <p:extLst>
      <p:ext uri="{BB962C8B-B14F-4D97-AF65-F5344CB8AC3E}">
        <p14:creationId xmlns:p14="http://schemas.microsoft.com/office/powerpoint/2010/main" val="1231655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lanificacionsocialunsj.files.wordpress.com/2011/11/costo-beneficios.jpg">
            <a:extLst>
              <a:ext uri="{FF2B5EF4-FFF2-40B4-BE49-F238E27FC236}">
                <a16:creationId xmlns:a16="http://schemas.microsoft.com/office/drawing/2014/main" id="{A8D88456-48EA-D029-EF10-69EEA9732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892" y="1999860"/>
            <a:ext cx="2849134" cy="216323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83CDEDDF-F7E2-0B6C-BC86-2B5D10AFD04F}"/>
              </a:ext>
            </a:extLst>
          </p:cNvPr>
          <p:cNvSpPr txBox="1"/>
          <p:nvPr/>
        </p:nvSpPr>
        <p:spPr>
          <a:xfrm>
            <a:off x="0" y="183474"/>
            <a:ext cx="12192000" cy="1015663"/>
          </a:xfrm>
          <a:prstGeom prst="rect">
            <a:avLst/>
          </a:prstGeom>
          <a:noFill/>
        </p:spPr>
        <p:txBody>
          <a:bodyPr wrap="square" rtlCol="0">
            <a:spAutoFit/>
          </a:bodyPr>
          <a:lstStyle/>
          <a:p>
            <a:pPr algn="ctr"/>
            <a:r>
              <a:rPr lang="es-MX" sz="2400" b="1" dirty="0">
                <a:solidFill>
                  <a:srgbClr val="9D2449"/>
                </a:solidFill>
                <a:latin typeface="Montserrat" panose="00000500000000000000" pitchFamily="2" charset="0"/>
              </a:rPr>
              <a:t>Costos vs Beneficios y  Efectividad</a:t>
            </a:r>
          </a:p>
          <a:p>
            <a:pPr algn="ctr"/>
            <a:r>
              <a:rPr lang="es-MX" b="1" dirty="0">
                <a:solidFill>
                  <a:srgbClr val="B38E5D"/>
                </a:solidFill>
                <a:latin typeface="Montserrat" panose="00000500000000000000" pitchFamily="2" charset="0"/>
              </a:rPr>
              <a:t>¿Cuál es lo óptimo para el caso concreto?</a:t>
            </a:r>
          </a:p>
          <a:p>
            <a:pPr algn="ctr"/>
            <a:r>
              <a:rPr lang="es-MX" b="1" dirty="0">
                <a:solidFill>
                  <a:srgbClr val="B38E5D"/>
                </a:solidFill>
                <a:latin typeface="Montserrat" panose="00000500000000000000" pitchFamily="2" charset="0"/>
              </a:rPr>
              <a:t>Mayor beneficio y eficacia al menor costo: Eficiencia</a:t>
            </a:r>
          </a:p>
        </p:txBody>
      </p:sp>
      <p:pic>
        <p:nvPicPr>
          <p:cNvPr id="8" name="Objeto 12">
            <a:extLst>
              <a:ext uri="{FF2B5EF4-FFF2-40B4-BE49-F238E27FC236}">
                <a16:creationId xmlns:a16="http://schemas.microsoft.com/office/drawing/2014/main" id="{E825ECE4-44C4-5B66-505A-CCF71F4006ED}"/>
              </a:ext>
            </a:extLst>
          </p:cNvPr>
          <p:cNvPicPr>
            <a:picLocks noChangeAspect="1"/>
          </p:cNvPicPr>
          <p:nvPr/>
        </p:nvPicPr>
        <p:blipFill>
          <a:blip r:embed="rId3"/>
          <a:stretch>
            <a:fillRect/>
          </a:stretch>
        </p:blipFill>
        <p:spPr>
          <a:xfrm>
            <a:off x="784330" y="1536034"/>
            <a:ext cx="4824718" cy="3561484"/>
          </a:xfrm>
          <a:prstGeom prst="rect">
            <a:avLst/>
          </a:prstGeom>
        </p:spPr>
      </p:pic>
    </p:spTree>
    <p:extLst>
      <p:ext uri="{BB962C8B-B14F-4D97-AF65-F5344CB8AC3E}">
        <p14:creationId xmlns:p14="http://schemas.microsoft.com/office/powerpoint/2010/main" val="316548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38200" y="-785"/>
            <a:ext cx="10515600" cy="779464"/>
          </a:xfrm>
        </p:spPr>
        <p:txBody>
          <a:bodyPr>
            <a:normAutofit/>
          </a:bodyPr>
          <a:lstStyle/>
          <a:p>
            <a:pPr algn="ctr"/>
            <a:r>
              <a:rPr lang="es-MX" sz="2400" dirty="0"/>
              <a:t>Test de proporcionalidad </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967910071"/>
              </p:ext>
            </p:extLst>
          </p:nvPr>
        </p:nvGraphicFramePr>
        <p:xfrm>
          <a:off x="838200" y="845571"/>
          <a:ext cx="10515600" cy="377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CuadroTexto"/>
          <p:cNvSpPr txBox="1"/>
          <p:nvPr/>
        </p:nvSpPr>
        <p:spPr>
          <a:xfrm>
            <a:off x="119269" y="4753164"/>
            <a:ext cx="5605670" cy="830997"/>
          </a:xfrm>
          <a:prstGeom prst="rect">
            <a:avLst/>
          </a:prstGeom>
          <a:noFill/>
        </p:spPr>
        <p:txBody>
          <a:bodyPr wrap="square" rtlCol="0">
            <a:spAutoFit/>
          </a:bodyPr>
          <a:lstStyle/>
          <a:p>
            <a:pPr algn="just"/>
            <a:r>
              <a:rPr lang="es-MX" sz="1200" b="1" dirty="0">
                <a:latin typeface="Montserrat" panose="00000500000000000000" pitchFamily="2" charset="0"/>
              </a:rPr>
              <a:t>Prueba de daño: Debe demostrarse un daño sustancial a intereses protegidos y que ese daño es mayor al interés público del acceso a la información; además de que la protección de esos intereses no pueda alcanzarse por un medio menos restrictivo.</a:t>
            </a:r>
          </a:p>
        </p:txBody>
      </p:sp>
      <p:pic>
        <p:nvPicPr>
          <p:cNvPr id="16386" name="Picture 2" descr="http://www.pcil.cl/en/files/2013/01/imagen-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4106" y="3919517"/>
            <a:ext cx="1043246" cy="696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181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700" dirty="0"/>
              <a:t>Reglas previas para la clasificación de la información</a:t>
            </a:r>
            <a:endParaRPr lang="en-US" sz="2700" dirty="0"/>
          </a:p>
        </p:txBody>
      </p:sp>
      <p:sp>
        <p:nvSpPr>
          <p:cNvPr id="3" name="Marcador de contenido 2"/>
          <p:cNvSpPr>
            <a:spLocks noGrp="1"/>
          </p:cNvSpPr>
          <p:nvPr>
            <p:ph idx="1"/>
          </p:nvPr>
        </p:nvSpPr>
        <p:spPr>
          <a:xfrm>
            <a:off x="838200" y="1375051"/>
            <a:ext cx="10515600" cy="3770652"/>
          </a:xfrm>
        </p:spPr>
        <p:txBody>
          <a:bodyPr>
            <a:normAutofit/>
          </a:bodyPr>
          <a:lstStyle/>
          <a:p>
            <a:r>
              <a:rPr lang="es-ES" b="1" dirty="0">
                <a:solidFill>
                  <a:schemeClr val="tx1"/>
                </a:solidFill>
              </a:rPr>
              <a:t>No</a:t>
            </a:r>
            <a:r>
              <a:rPr lang="es-ES" dirty="0">
                <a:solidFill>
                  <a:schemeClr val="tx1"/>
                </a:solidFill>
              </a:rPr>
              <a:t> se pueden emitir acuerdos de clasificación de carácter general ni particular.</a:t>
            </a:r>
          </a:p>
          <a:p>
            <a:r>
              <a:rPr lang="es-ES" b="1" dirty="0">
                <a:solidFill>
                  <a:schemeClr val="tx1"/>
                </a:solidFill>
              </a:rPr>
              <a:t>No</a:t>
            </a:r>
            <a:r>
              <a:rPr lang="es-ES" dirty="0">
                <a:solidFill>
                  <a:schemeClr val="tx1"/>
                </a:solidFill>
              </a:rPr>
              <a:t> se clasifica la información antes de que se genere.</a:t>
            </a:r>
          </a:p>
          <a:p>
            <a:r>
              <a:rPr lang="es-ES" b="1" dirty="0">
                <a:solidFill>
                  <a:schemeClr val="tx1"/>
                </a:solidFill>
              </a:rPr>
              <a:t>No</a:t>
            </a:r>
            <a:r>
              <a:rPr lang="es-ES" dirty="0">
                <a:solidFill>
                  <a:schemeClr val="tx1"/>
                </a:solidFill>
              </a:rPr>
              <a:t> se puede omitir la información de obligaciones de transparencia en versiones públicas.</a:t>
            </a:r>
          </a:p>
          <a:p>
            <a:pPr marL="0" indent="0">
              <a:buNone/>
            </a:pPr>
            <a:endParaRPr lang="es-ES" dirty="0">
              <a:solidFill>
                <a:schemeClr val="tx1"/>
              </a:solidFill>
            </a:endParaRPr>
          </a:p>
          <a:p>
            <a:pPr marL="0" indent="0">
              <a:buNone/>
            </a:pPr>
            <a:endParaRPr lang="en-US" dirty="0">
              <a:solidFill>
                <a:schemeClr val="tx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3613" y="2855548"/>
            <a:ext cx="6165917" cy="1833866"/>
          </a:xfrm>
          <a:prstGeom prst="rect">
            <a:avLst/>
          </a:prstGeom>
        </p:spPr>
      </p:pic>
    </p:spTree>
    <p:extLst>
      <p:ext uri="{BB962C8B-B14F-4D97-AF65-F5344CB8AC3E}">
        <p14:creationId xmlns:p14="http://schemas.microsoft.com/office/powerpoint/2010/main" val="1351888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131337"/>
          </a:xfrm>
        </p:spPr>
        <p:txBody>
          <a:bodyPr>
            <a:noAutofit/>
          </a:bodyPr>
          <a:lstStyle/>
          <a:p>
            <a:r>
              <a:rPr lang="es-ES" sz="1600" dirty="0"/>
              <a:t>CAUSALES DE RESERVA DE INFORMACIÓN</a:t>
            </a:r>
            <a:br>
              <a:rPr lang="es-ES" sz="1600" dirty="0"/>
            </a:br>
            <a:br>
              <a:rPr lang="es-ES" sz="1600" dirty="0"/>
            </a:br>
            <a:r>
              <a:rPr lang="es-ES" sz="1600" dirty="0">
                <a:solidFill>
                  <a:srgbClr val="B38E5D"/>
                </a:solidFill>
              </a:rPr>
              <a:t>El artículo 134 de la Ley de Transparencia, y Acceso a la Información Pública para el Estado de Quintana Roo, señala los supuestos (causales). Como información reservada podrá clasificarse aquella cuya publicación:</a:t>
            </a:r>
            <a:endParaRPr lang="en-US" sz="1600" dirty="0">
              <a:solidFill>
                <a:srgbClr val="B38E5D"/>
              </a:solidFill>
            </a:endParaRPr>
          </a:p>
        </p:txBody>
      </p:sp>
      <p:sp>
        <p:nvSpPr>
          <p:cNvPr id="3" name="Marcador de contenido 2"/>
          <p:cNvSpPr>
            <a:spLocks noGrp="1"/>
          </p:cNvSpPr>
          <p:nvPr>
            <p:ph idx="1"/>
          </p:nvPr>
        </p:nvSpPr>
        <p:spPr>
          <a:xfrm>
            <a:off x="718931" y="1255782"/>
            <a:ext cx="9038680" cy="3770652"/>
          </a:xfrm>
        </p:spPr>
        <p:txBody>
          <a:bodyPr>
            <a:normAutofit lnSpcReduction="10000"/>
          </a:bodyPr>
          <a:lstStyle/>
          <a:p>
            <a:pPr marL="0" indent="0">
              <a:buNone/>
            </a:pPr>
            <a:r>
              <a:rPr lang="es-ES" sz="1600" i="1" dirty="0">
                <a:solidFill>
                  <a:schemeClr val="tx1"/>
                </a:solidFill>
              </a:rPr>
              <a:t>La que contenga las </a:t>
            </a:r>
            <a:r>
              <a:rPr lang="es-ES" sz="1600" b="1" i="1" dirty="0">
                <a:solidFill>
                  <a:schemeClr val="tx1"/>
                </a:solidFill>
              </a:rPr>
              <a:t>opiniones, recomendaciones o puntos de vista</a:t>
            </a:r>
            <a:r>
              <a:rPr lang="es-ES" sz="1600" i="1" dirty="0">
                <a:solidFill>
                  <a:schemeClr val="tx1"/>
                </a:solidFill>
              </a:rPr>
              <a:t> que formen parte del </a:t>
            </a:r>
            <a:r>
              <a:rPr lang="es-ES" sz="1600" b="1" i="1" dirty="0">
                <a:solidFill>
                  <a:schemeClr val="tx1"/>
                </a:solidFill>
              </a:rPr>
              <a:t>proceso deliberativo</a:t>
            </a:r>
            <a:r>
              <a:rPr lang="es-ES" sz="1600" i="1" dirty="0">
                <a:solidFill>
                  <a:schemeClr val="tx1"/>
                </a:solidFill>
              </a:rPr>
              <a:t> de los servidores públicos, hasta en tanto no sea adoptada la decisión definitiva, la cual deberá estar documentada; Fracción VI</a:t>
            </a:r>
          </a:p>
          <a:p>
            <a:pPr marL="0" indent="0">
              <a:buNone/>
            </a:pPr>
            <a:endParaRPr lang="es-ES" sz="1600" i="1" dirty="0"/>
          </a:p>
          <a:p>
            <a:pPr marL="0" indent="0">
              <a:buNone/>
            </a:pPr>
            <a:r>
              <a:rPr lang="es-ES" sz="1600" dirty="0"/>
              <a:t>Para tal efecto, el sujeto obligado deberá acreditar lo siguiente:</a:t>
            </a:r>
          </a:p>
          <a:p>
            <a:pPr marL="0" indent="0">
              <a:buNone/>
            </a:pPr>
            <a:endParaRPr lang="es-ES" sz="1600" dirty="0"/>
          </a:p>
          <a:p>
            <a:r>
              <a:rPr lang="es-ES" sz="1600" dirty="0">
                <a:solidFill>
                  <a:schemeClr val="tx1"/>
                </a:solidFill>
              </a:rPr>
              <a:t>Que exista un proceso deliberativo en curso, precisando la fecha de inicio;</a:t>
            </a:r>
          </a:p>
          <a:p>
            <a:r>
              <a:rPr lang="es-ES" sz="1600" dirty="0">
                <a:solidFill>
                  <a:schemeClr val="tx1"/>
                </a:solidFill>
              </a:rPr>
              <a:t>Que la información consista en opiniones, recomendaciones o puntos de vista de los servidores públicos que participan en el proceso deliberativo;</a:t>
            </a:r>
          </a:p>
          <a:p>
            <a:r>
              <a:rPr lang="es-ES" sz="1600" dirty="0">
                <a:solidFill>
                  <a:schemeClr val="tx1"/>
                </a:solidFill>
              </a:rPr>
              <a:t>Que la información se encuentre relacionada, de manera directa, con el proceso deliberativo, y</a:t>
            </a:r>
          </a:p>
          <a:p>
            <a:r>
              <a:rPr lang="es-ES" sz="1600" dirty="0">
                <a:solidFill>
                  <a:schemeClr val="tx1"/>
                </a:solidFill>
              </a:rPr>
              <a:t>Que con su difusión se pueda llegar a interrumpir, menoscabar o inhibir el diseño, negociación, determinación o implementación de los asuntos sometidos a deliberación</a:t>
            </a:r>
          </a:p>
          <a:p>
            <a:endParaRPr lang="en-US" sz="1600" dirty="0"/>
          </a:p>
        </p:txBody>
      </p:sp>
      <p:pic>
        <p:nvPicPr>
          <p:cNvPr id="6" name="Imagen 5">
            <a:extLst>
              <a:ext uri="{FF2B5EF4-FFF2-40B4-BE49-F238E27FC236}">
                <a16:creationId xmlns:a16="http://schemas.microsoft.com/office/drawing/2014/main" id="{6E1DBA9F-4326-035F-A7D5-65E6DB539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8738" y="1255782"/>
            <a:ext cx="1894449" cy="1894449"/>
          </a:xfrm>
          <a:prstGeom prst="rect">
            <a:avLst/>
          </a:prstGeom>
        </p:spPr>
      </p:pic>
      <p:sp>
        <p:nvSpPr>
          <p:cNvPr id="7" name="CuadroTexto 6">
            <a:extLst>
              <a:ext uri="{FF2B5EF4-FFF2-40B4-BE49-F238E27FC236}">
                <a16:creationId xmlns:a16="http://schemas.microsoft.com/office/drawing/2014/main" id="{6E3895B0-453B-34ED-BB08-6D5D31EA8BAA}"/>
              </a:ext>
            </a:extLst>
          </p:cNvPr>
          <p:cNvSpPr txBox="1"/>
          <p:nvPr/>
        </p:nvSpPr>
        <p:spPr>
          <a:xfrm>
            <a:off x="10020886" y="3150231"/>
            <a:ext cx="2171114" cy="507831"/>
          </a:xfrm>
          <a:prstGeom prst="rect">
            <a:avLst/>
          </a:prstGeom>
          <a:noFill/>
        </p:spPr>
        <p:txBody>
          <a:bodyPr wrap="square" rtlCol="0">
            <a:spAutoFit/>
          </a:bodyPr>
          <a:lstStyle/>
          <a:p>
            <a:pPr algn="ctr"/>
            <a:r>
              <a:rPr lang="es-MX" sz="900" dirty="0">
                <a:solidFill>
                  <a:srgbClr val="80171B"/>
                </a:solidFill>
                <a:latin typeface="Montserrat" panose="00000500000000000000" pitchFamily="2" charset="0"/>
              </a:rPr>
              <a:t>https://documentos.congresoqroo.gob.mx/leyes/L169-XVII-20230713-L1720230713089.pdf</a:t>
            </a:r>
          </a:p>
        </p:txBody>
      </p:sp>
    </p:spTree>
    <p:extLst>
      <p:ext uri="{BB962C8B-B14F-4D97-AF65-F5344CB8AC3E}">
        <p14:creationId xmlns:p14="http://schemas.microsoft.com/office/powerpoint/2010/main" val="31263840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3904</Words>
  <Application>Microsoft Office PowerPoint</Application>
  <PresentationFormat>Panorámica</PresentationFormat>
  <Paragraphs>294</Paragraphs>
  <Slides>36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36</vt:i4>
      </vt:variant>
    </vt:vector>
  </HeadingPairs>
  <TitlesOfParts>
    <vt:vector size="43" baseType="lpstr">
      <vt:lpstr>Arial</vt:lpstr>
      <vt:lpstr>Calibri</vt:lpstr>
      <vt:lpstr>Calibri Light</vt:lpstr>
      <vt:lpstr>Futura Bk BT</vt:lpstr>
      <vt:lpstr>Montserrat</vt:lpstr>
      <vt:lpstr>Wingdings</vt:lpstr>
      <vt:lpstr>Tema de Office</vt:lpstr>
      <vt:lpstr>Presentación de PowerPoint</vt:lpstr>
      <vt:lpstr>SECRETARÍA DE LA CONTRALORÍA</vt:lpstr>
      <vt:lpstr>Presentación de PowerPoint</vt:lpstr>
      <vt:lpstr>¿Qué es clasificar la información?</vt:lpstr>
      <vt:lpstr>Presentación de PowerPoint</vt:lpstr>
      <vt:lpstr>Presentación de PowerPoint</vt:lpstr>
      <vt:lpstr>Test de proporcionalidad </vt:lpstr>
      <vt:lpstr>Reglas previas para la clasificación de la información</vt:lpstr>
      <vt:lpstr>CAUSALES DE RESERVA DE INFORMACIÓN  El artículo 134 de la Ley de Transparencia, y Acceso a la Información Pública para el Estado de Quintana Roo, señala los supuestos (causales). Como información reservada podrá clasificarse aquella cuya publicación:</vt:lpstr>
      <vt:lpstr>Fracción VII Obstruya los procedimientos para fincar responsabilidad a los Servidores Públicos</vt:lpstr>
      <vt:lpstr>Fracción VIII: Debido Proceso </vt:lpstr>
      <vt:lpstr>Fracción IX: Expedientes judiciales o de los procedimientos administrativos seguidos en forma de juicio</vt:lpstr>
      <vt:lpstr>Presentación de PowerPoint</vt:lpstr>
      <vt:lpstr>Presentación de PowerPoint</vt:lpstr>
      <vt:lpstr>Procedimiento para realizar la reserva de información</vt:lpstr>
      <vt:lpstr>1. Periodo de reserva Art. 124 de la Ley de Transparencia, Acceso a la Información Pública del Estado de Quintana Roo.</vt:lpstr>
      <vt:lpstr> Ampliación del periodo de reservan Art.124    Fr. IV</vt:lpstr>
      <vt:lpstr>Las causales de reserva no podrán ser invocadas en los siguientes casos:</vt:lpstr>
      <vt:lpstr>ÍNDICE DE EXPEDIENTES CLASIFICADOS</vt:lpstr>
      <vt:lpstr>VERSIONES PÚBLICAS</vt:lpstr>
      <vt:lpstr>DOCUMENTOS IMPRESOS </vt:lpstr>
      <vt:lpstr>DOCUMENTOS ELECTRÓNICOS</vt:lpstr>
      <vt:lpstr>DE LA ELABORACIÓN DE VERSIONES PÚBLICAS DE LA INFORMACIÓN CONTENIDA EN LAS OBLIGACIONES DE TRANSPARENCIA, EN CASOS DE EXCEPCIÓN </vt:lpstr>
      <vt:lpstr>Presentación de PowerPoint</vt:lpstr>
      <vt:lpstr>Presentación de PowerPoint</vt:lpstr>
      <vt:lpstr>¿Cuándo se harán públicos los  documentos clasificados como reservados?</vt:lpstr>
      <vt:lpstr>Presentación de PowerPoint</vt:lpstr>
      <vt:lpstr>Información Confidencial</vt:lpstr>
      <vt:lpstr>Sobre la información entregada por los particulares a los sujetos obligados con carácter de confidencial</vt:lpstr>
      <vt:lpstr>De la información confidencial</vt:lpstr>
      <vt:lpstr>No es necesario el consentimiento de los titulares para permitir el acceso a su información confidencial</vt:lpstr>
      <vt:lpstr>La LGRA Define el conflicto de interés como:</vt:lpstr>
      <vt:lpstr>Presentación de PowerPoint</vt:lpstr>
      <vt:lpstr>Presentación de PowerPoint</vt:lpstr>
      <vt:lpstr>Plataforma Nacional de Transparencia</vt:lpstr>
      <vt:lpstr>MUCHAS GRACIAS POR SU ATENCIÓN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ENCUENTRO DE  LÍDERES HOTELEROS</dc:title>
  <dc:creator>DIDIER SALVADOR MAY CORONA</dc:creator>
  <cp:lastModifiedBy>KAREN MC LIBERTY ZURITA</cp:lastModifiedBy>
  <cp:revision>55</cp:revision>
  <dcterms:created xsi:type="dcterms:W3CDTF">2022-10-11T18:29:51Z</dcterms:created>
  <dcterms:modified xsi:type="dcterms:W3CDTF">2024-10-10T15:21:34Z</dcterms:modified>
</cp:coreProperties>
</file>