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8" r:id="rId8"/>
    <p:sldId id="270" r:id="rId9"/>
    <p:sldId id="271" r:id="rId10"/>
    <p:sldId id="272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E5D"/>
    <a:srgbClr val="9D2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A5629-BEC2-46BB-8413-7F370F732CA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0C2CD0C-473A-411E-B32A-D62DF482D412}">
      <dgm:prSet phldrT="[Texto]"/>
      <dgm:spPr>
        <a:solidFill>
          <a:srgbClr val="9D2449"/>
        </a:solidFill>
      </dgm:spPr>
      <dgm:t>
        <a:bodyPr/>
        <a:lstStyle/>
        <a:p>
          <a:r>
            <a:rPr lang="es-MX" dirty="0" smtClean="0"/>
            <a:t>Expreso</a:t>
          </a:r>
          <a:endParaRPr lang="es-MX" dirty="0"/>
        </a:p>
      </dgm:t>
    </dgm:pt>
    <dgm:pt modelId="{F23145E9-1067-4173-8F78-988FFCCC95D4}" type="parTrans" cxnId="{4BEEFBC8-67DB-4165-A69E-16A30A4DB9C6}">
      <dgm:prSet/>
      <dgm:spPr/>
      <dgm:t>
        <a:bodyPr/>
        <a:lstStyle/>
        <a:p>
          <a:endParaRPr lang="es-MX"/>
        </a:p>
      </dgm:t>
    </dgm:pt>
    <dgm:pt modelId="{CC26C701-9D14-43B5-90C5-25D07BF43293}" type="sibTrans" cxnId="{4BEEFBC8-67DB-4165-A69E-16A30A4DB9C6}">
      <dgm:prSet/>
      <dgm:spPr/>
      <dgm:t>
        <a:bodyPr/>
        <a:lstStyle/>
        <a:p>
          <a:endParaRPr lang="es-MX"/>
        </a:p>
      </dgm:t>
    </dgm:pt>
    <dgm:pt modelId="{C28F242C-F6E3-4048-8CA3-4E7DCC617BC1}">
      <dgm:prSet phldrT="[Texto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MX" dirty="0" smtClean="0"/>
            <a:t>Cuando la voluntad del titular se manifieste verbalmente, por escrito, por medios electrónicos, ópticos, signos inequívocos o por cualquier otra tecnología. En el entono digital podrá utilizarse la firma electrónica o cualquier mecanismo o procedimiento equivalente que permita identificar fehacientemente al titular, y a su vez, recabar su consentimiento de tal manera que se acredite la obtención del mismo</a:t>
          </a:r>
          <a:endParaRPr lang="es-MX" dirty="0"/>
        </a:p>
      </dgm:t>
    </dgm:pt>
    <dgm:pt modelId="{ED7717D2-7E1D-4847-89D3-3808B0A61808}" type="parTrans" cxnId="{F7AC2A8B-AFF4-469F-A584-6FF12815B4A3}">
      <dgm:prSet/>
      <dgm:spPr/>
      <dgm:t>
        <a:bodyPr/>
        <a:lstStyle/>
        <a:p>
          <a:endParaRPr lang="es-MX"/>
        </a:p>
      </dgm:t>
    </dgm:pt>
    <dgm:pt modelId="{1214A1B1-40F3-4785-867F-62FEF675E976}" type="sibTrans" cxnId="{F7AC2A8B-AFF4-469F-A584-6FF12815B4A3}">
      <dgm:prSet/>
      <dgm:spPr/>
      <dgm:t>
        <a:bodyPr/>
        <a:lstStyle/>
        <a:p>
          <a:endParaRPr lang="es-MX"/>
        </a:p>
      </dgm:t>
    </dgm:pt>
    <dgm:pt modelId="{F552B2F3-1BD6-4DC8-A308-6414746ABCDE}">
      <dgm:prSet phldrT="[Texto]"/>
      <dgm:spPr>
        <a:solidFill>
          <a:srgbClr val="B38E5D"/>
        </a:solidFill>
      </dgm:spPr>
      <dgm:t>
        <a:bodyPr/>
        <a:lstStyle/>
        <a:p>
          <a:r>
            <a:rPr lang="es-MX" dirty="0" smtClean="0"/>
            <a:t>Tácito</a:t>
          </a:r>
          <a:endParaRPr lang="es-MX" dirty="0"/>
        </a:p>
      </dgm:t>
    </dgm:pt>
    <dgm:pt modelId="{F894C5C0-DDB7-45F9-A19B-285B07943DC2}" type="parTrans" cxnId="{54ECB93B-46AF-4013-882A-0AF0BC5CA427}">
      <dgm:prSet/>
      <dgm:spPr/>
      <dgm:t>
        <a:bodyPr/>
        <a:lstStyle/>
        <a:p>
          <a:endParaRPr lang="es-MX"/>
        </a:p>
      </dgm:t>
    </dgm:pt>
    <dgm:pt modelId="{FAD05D23-D4BB-4CB6-A776-D0994573F1F0}" type="sibTrans" cxnId="{54ECB93B-46AF-4013-882A-0AF0BC5CA427}">
      <dgm:prSet/>
      <dgm:spPr/>
      <dgm:t>
        <a:bodyPr/>
        <a:lstStyle/>
        <a:p>
          <a:endParaRPr lang="es-MX"/>
        </a:p>
      </dgm:t>
    </dgm:pt>
    <dgm:pt modelId="{66248A89-B21C-4B6E-A53A-49E00E52373C}">
      <dgm:prSet phldrT="[Texto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MX" dirty="0" smtClean="0"/>
            <a:t>Cuando habiéndose puesto a disposición del titular éste no manifieste su voluntad en sentido contrario</a:t>
          </a:r>
          <a:endParaRPr lang="es-MX" dirty="0"/>
        </a:p>
      </dgm:t>
    </dgm:pt>
    <dgm:pt modelId="{85B5C250-42D8-4FB9-950A-56A7F6D9B84F}" type="parTrans" cxnId="{C3FC3ADD-6298-4F90-AC2B-BF52BAC02A9A}">
      <dgm:prSet/>
      <dgm:spPr/>
      <dgm:t>
        <a:bodyPr/>
        <a:lstStyle/>
        <a:p>
          <a:endParaRPr lang="es-MX"/>
        </a:p>
      </dgm:t>
    </dgm:pt>
    <dgm:pt modelId="{7E798B0A-BF99-4581-A26C-C015FA07B8FC}" type="sibTrans" cxnId="{C3FC3ADD-6298-4F90-AC2B-BF52BAC02A9A}">
      <dgm:prSet/>
      <dgm:spPr/>
      <dgm:t>
        <a:bodyPr/>
        <a:lstStyle/>
        <a:p>
          <a:endParaRPr lang="es-MX"/>
        </a:p>
      </dgm:t>
    </dgm:pt>
    <dgm:pt modelId="{E781E851-61C7-4BAB-9C66-9E89F0BBB7CB}" type="pres">
      <dgm:prSet presAssocID="{149A5629-BEC2-46BB-8413-7F370F732C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B785B67-29D5-4D0B-B980-78FBB2483EA2}" type="pres">
      <dgm:prSet presAssocID="{B0C2CD0C-473A-411E-B32A-D62DF482D412}" presName="linNode" presStyleCnt="0"/>
      <dgm:spPr/>
    </dgm:pt>
    <dgm:pt modelId="{0ED970DE-03B1-4FBE-AE9C-68F47AC9465E}" type="pres">
      <dgm:prSet presAssocID="{B0C2CD0C-473A-411E-B32A-D62DF482D41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12FFCE-2DE1-4E5D-A48A-6D1CF6492E56}" type="pres">
      <dgm:prSet presAssocID="{B0C2CD0C-473A-411E-B32A-D62DF482D41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A16D25-D275-4A1C-9CD6-4C0431E25540}" type="pres">
      <dgm:prSet presAssocID="{CC26C701-9D14-43B5-90C5-25D07BF43293}" presName="sp" presStyleCnt="0"/>
      <dgm:spPr/>
    </dgm:pt>
    <dgm:pt modelId="{8E515FD0-7D3C-415D-BF8B-12D038B898AA}" type="pres">
      <dgm:prSet presAssocID="{F552B2F3-1BD6-4DC8-A308-6414746ABCDE}" presName="linNode" presStyleCnt="0"/>
      <dgm:spPr/>
    </dgm:pt>
    <dgm:pt modelId="{D4EC6C9A-17C4-476B-8174-0B98EF025FC1}" type="pres">
      <dgm:prSet presAssocID="{F552B2F3-1BD6-4DC8-A308-6414746ABCD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7DD6A-3A0B-4731-AC0C-093F0025594B}" type="pres">
      <dgm:prSet presAssocID="{F552B2F3-1BD6-4DC8-A308-6414746ABCD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4ECB93B-46AF-4013-882A-0AF0BC5CA427}" srcId="{149A5629-BEC2-46BB-8413-7F370F732CA3}" destId="{F552B2F3-1BD6-4DC8-A308-6414746ABCDE}" srcOrd="1" destOrd="0" parTransId="{F894C5C0-DDB7-45F9-A19B-285B07943DC2}" sibTransId="{FAD05D23-D4BB-4CB6-A776-D0994573F1F0}"/>
    <dgm:cxn modelId="{4BEEFBC8-67DB-4165-A69E-16A30A4DB9C6}" srcId="{149A5629-BEC2-46BB-8413-7F370F732CA3}" destId="{B0C2CD0C-473A-411E-B32A-D62DF482D412}" srcOrd="0" destOrd="0" parTransId="{F23145E9-1067-4173-8F78-988FFCCC95D4}" sibTransId="{CC26C701-9D14-43B5-90C5-25D07BF43293}"/>
    <dgm:cxn modelId="{E66217A9-EA4D-4AD1-A999-981D3C73E61C}" type="presOf" srcId="{C28F242C-F6E3-4048-8CA3-4E7DCC617BC1}" destId="{0412FFCE-2DE1-4E5D-A48A-6D1CF6492E56}" srcOrd="0" destOrd="0" presId="urn:microsoft.com/office/officeart/2005/8/layout/vList5"/>
    <dgm:cxn modelId="{F7AC2A8B-AFF4-469F-A584-6FF12815B4A3}" srcId="{B0C2CD0C-473A-411E-B32A-D62DF482D412}" destId="{C28F242C-F6E3-4048-8CA3-4E7DCC617BC1}" srcOrd="0" destOrd="0" parTransId="{ED7717D2-7E1D-4847-89D3-3808B0A61808}" sibTransId="{1214A1B1-40F3-4785-867F-62FEF675E976}"/>
    <dgm:cxn modelId="{24174998-BAF4-49C5-9AC3-17D96C9F583F}" type="presOf" srcId="{66248A89-B21C-4B6E-A53A-49E00E52373C}" destId="{B367DD6A-3A0B-4731-AC0C-093F0025594B}" srcOrd="0" destOrd="0" presId="urn:microsoft.com/office/officeart/2005/8/layout/vList5"/>
    <dgm:cxn modelId="{C3FC3ADD-6298-4F90-AC2B-BF52BAC02A9A}" srcId="{F552B2F3-1BD6-4DC8-A308-6414746ABCDE}" destId="{66248A89-B21C-4B6E-A53A-49E00E52373C}" srcOrd="0" destOrd="0" parTransId="{85B5C250-42D8-4FB9-950A-56A7F6D9B84F}" sibTransId="{7E798B0A-BF99-4581-A26C-C015FA07B8FC}"/>
    <dgm:cxn modelId="{008E0AAF-28CA-44E5-8D6C-6A2F3786F0DB}" type="presOf" srcId="{F552B2F3-1BD6-4DC8-A308-6414746ABCDE}" destId="{D4EC6C9A-17C4-476B-8174-0B98EF025FC1}" srcOrd="0" destOrd="0" presId="urn:microsoft.com/office/officeart/2005/8/layout/vList5"/>
    <dgm:cxn modelId="{1D5BF156-A3F3-4D39-9A6D-E804F9CC8C26}" type="presOf" srcId="{149A5629-BEC2-46BB-8413-7F370F732CA3}" destId="{E781E851-61C7-4BAB-9C66-9E89F0BBB7CB}" srcOrd="0" destOrd="0" presId="urn:microsoft.com/office/officeart/2005/8/layout/vList5"/>
    <dgm:cxn modelId="{5E5D8527-86F9-4B26-B258-5228B08C52D9}" type="presOf" srcId="{B0C2CD0C-473A-411E-B32A-D62DF482D412}" destId="{0ED970DE-03B1-4FBE-AE9C-68F47AC9465E}" srcOrd="0" destOrd="0" presId="urn:microsoft.com/office/officeart/2005/8/layout/vList5"/>
    <dgm:cxn modelId="{925E4E24-57FA-4528-B228-DE75AD89F232}" type="presParOf" srcId="{E781E851-61C7-4BAB-9C66-9E89F0BBB7CB}" destId="{FB785B67-29D5-4D0B-B980-78FBB2483EA2}" srcOrd="0" destOrd="0" presId="urn:microsoft.com/office/officeart/2005/8/layout/vList5"/>
    <dgm:cxn modelId="{425B1500-A53C-4493-B3AD-084A0888AFEB}" type="presParOf" srcId="{FB785B67-29D5-4D0B-B980-78FBB2483EA2}" destId="{0ED970DE-03B1-4FBE-AE9C-68F47AC9465E}" srcOrd="0" destOrd="0" presId="urn:microsoft.com/office/officeart/2005/8/layout/vList5"/>
    <dgm:cxn modelId="{F673A27D-2B51-451E-B1B8-A657D86278AA}" type="presParOf" srcId="{FB785B67-29D5-4D0B-B980-78FBB2483EA2}" destId="{0412FFCE-2DE1-4E5D-A48A-6D1CF6492E56}" srcOrd="1" destOrd="0" presId="urn:microsoft.com/office/officeart/2005/8/layout/vList5"/>
    <dgm:cxn modelId="{CCF0AF90-5C0F-405C-916B-07BFCC5613B6}" type="presParOf" srcId="{E781E851-61C7-4BAB-9C66-9E89F0BBB7CB}" destId="{2FA16D25-D275-4A1C-9CD6-4C0431E25540}" srcOrd="1" destOrd="0" presId="urn:microsoft.com/office/officeart/2005/8/layout/vList5"/>
    <dgm:cxn modelId="{6BDD951A-F42C-46E6-8BEC-328E2318DB10}" type="presParOf" srcId="{E781E851-61C7-4BAB-9C66-9E89F0BBB7CB}" destId="{8E515FD0-7D3C-415D-BF8B-12D038B898AA}" srcOrd="2" destOrd="0" presId="urn:microsoft.com/office/officeart/2005/8/layout/vList5"/>
    <dgm:cxn modelId="{38768EE0-CC4D-495F-B015-E1C999FDEB51}" type="presParOf" srcId="{8E515FD0-7D3C-415D-BF8B-12D038B898AA}" destId="{D4EC6C9A-17C4-476B-8174-0B98EF025FC1}" srcOrd="0" destOrd="0" presId="urn:microsoft.com/office/officeart/2005/8/layout/vList5"/>
    <dgm:cxn modelId="{E516027A-CBEF-4137-B0C6-2FDE6E68661D}" type="presParOf" srcId="{8E515FD0-7D3C-415D-BF8B-12D038B898AA}" destId="{B367DD6A-3A0B-4731-AC0C-093F00255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60E74-CB19-46F1-8E97-580CBF07340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4FA6E82-7400-40C9-8BD6-FA3A337019FC}">
      <dgm:prSet phldrT="[Texto]"/>
      <dgm:spPr/>
      <dgm:t>
        <a:bodyPr/>
        <a:lstStyle/>
        <a:p>
          <a:r>
            <a:rPr lang="es-MX" b="1" dirty="0" smtClean="0">
              <a:solidFill>
                <a:schemeClr val="accent4">
                  <a:lumMod val="50000"/>
                </a:schemeClr>
              </a:solidFill>
            </a:rPr>
            <a:t>Simplificado</a:t>
          </a:r>
          <a:endParaRPr lang="es-MX" b="1" dirty="0">
            <a:solidFill>
              <a:schemeClr val="accent4">
                <a:lumMod val="50000"/>
              </a:schemeClr>
            </a:solidFill>
          </a:endParaRPr>
        </a:p>
      </dgm:t>
    </dgm:pt>
    <dgm:pt modelId="{A1292150-6DC9-41DE-83A2-941835C7C2EC}" type="parTrans" cxnId="{009DE015-7CCA-45D0-A37C-BAD63EB8FD87}">
      <dgm:prSet/>
      <dgm:spPr/>
      <dgm:t>
        <a:bodyPr/>
        <a:lstStyle/>
        <a:p>
          <a:endParaRPr lang="es-MX"/>
        </a:p>
      </dgm:t>
    </dgm:pt>
    <dgm:pt modelId="{9FDC8650-52C2-48D9-86AE-ED3EECE34294}" type="sibTrans" cxnId="{009DE015-7CCA-45D0-A37C-BAD63EB8FD87}">
      <dgm:prSet/>
      <dgm:spPr/>
      <dgm:t>
        <a:bodyPr/>
        <a:lstStyle/>
        <a:p>
          <a:endParaRPr lang="es-MX"/>
        </a:p>
      </dgm:t>
    </dgm:pt>
    <dgm:pt modelId="{4181D9E8-D5FE-4FBA-B17F-56010DC4521A}">
      <dgm:prSet phldrT="[Texto]"/>
      <dgm:spPr/>
      <dgm:t>
        <a:bodyPr/>
        <a:lstStyle/>
        <a:p>
          <a:r>
            <a:rPr lang="es-MX" b="1" dirty="0" smtClean="0">
              <a:solidFill>
                <a:schemeClr val="accent4">
                  <a:lumMod val="50000"/>
                </a:schemeClr>
              </a:solidFill>
            </a:rPr>
            <a:t>COMPLETO (Integral) </a:t>
          </a:r>
          <a:endParaRPr lang="es-MX" b="1" dirty="0">
            <a:solidFill>
              <a:schemeClr val="accent4">
                <a:lumMod val="50000"/>
              </a:schemeClr>
            </a:solidFill>
          </a:endParaRPr>
        </a:p>
      </dgm:t>
    </dgm:pt>
    <dgm:pt modelId="{E20CF0AE-A1CF-4AD6-A7A4-7A54B346ACA3}" type="parTrans" cxnId="{A85BF64D-B61C-4571-9541-2CEC16CFD1BC}">
      <dgm:prSet/>
      <dgm:spPr/>
      <dgm:t>
        <a:bodyPr/>
        <a:lstStyle/>
        <a:p>
          <a:endParaRPr lang="es-MX"/>
        </a:p>
      </dgm:t>
    </dgm:pt>
    <dgm:pt modelId="{60332A9F-B1CF-4BE4-93A0-D9EF3C925A05}" type="sibTrans" cxnId="{A85BF64D-B61C-4571-9541-2CEC16CFD1BC}">
      <dgm:prSet/>
      <dgm:spPr/>
      <dgm:t>
        <a:bodyPr/>
        <a:lstStyle/>
        <a:p>
          <a:endParaRPr lang="es-MX"/>
        </a:p>
      </dgm:t>
    </dgm:pt>
    <dgm:pt modelId="{654BAFCB-FF9D-4CB1-A8D8-3D61A158BAEC}">
      <dgm:prSet phldrT="[Texto]"/>
      <dgm:spPr/>
      <dgm:t>
        <a:bodyPr/>
        <a:lstStyle/>
        <a:p>
          <a:r>
            <a:rPr lang="es-MX" dirty="0" smtClean="0">
              <a:solidFill>
                <a:srgbClr val="C00000"/>
              </a:solidFill>
            </a:rPr>
            <a:t>Señal de aviso</a:t>
          </a:r>
          <a:endParaRPr lang="es-MX" dirty="0">
            <a:solidFill>
              <a:srgbClr val="C00000"/>
            </a:solidFill>
          </a:endParaRPr>
        </a:p>
      </dgm:t>
    </dgm:pt>
    <dgm:pt modelId="{E82626E7-F9E8-4E45-9C36-A58C11ECE329}" type="parTrans" cxnId="{A31899E3-AA10-4E0A-952C-5889E6402D4B}">
      <dgm:prSet/>
      <dgm:spPr/>
      <dgm:t>
        <a:bodyPr/>
        <a:lstStyle/>
        <a:p>
          <a:endParaRPr lang="es-MX"/>
        </a:p>
      </dgm:t>
    </dgm:pt>
    <dgm:pt modelId="{8B47E016-133C-40F5-A76D-9FC7503559A5}" type="sibTrans" cxnId="{A31899E3-AA10-4E0A-952C-5889E6402D4B}">
      <dgm:prSet/>
      <dgm:spPr/>
      <dgm:t>
        <a:bodyPr/>
        <a:lstStyle/>
        <a:p>
          <a:endParaRPr lang="es-MX"/>
        </a:p>
      </dgm:t>
    </dgm:pt>
    <dgm:pt modelId="{D2DCD10B-DBE9-48DF-82C8-698080779E1F}" type="pres">
      <dgm:prSet presAssocID="{C5960E74-CB19-46F1-8E97-580CBF07340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BB8508D-4CD4-4AC5-97EC-76ECDFCF43B1}" type="pres">
      <dgm:prSet presAssocID="{44FA6E82-7400-40C9-8BD6-FA3A337019FC}" presName="Accent1" presStyleCnt="0"/>
      <dgm:spPr/>
    </dgm:pt>
    <dgm:pt modelId="{BACF2B52-B0F4-4426-A7CD-4B53F53BDCCC}" type="pres">
      <dgm:prSet presAssocID="{44FA6E82-7400-40C9-8BD6-FA3A337019FC}" presName="Accent" presStyleLbl="node1" presStyleIdx="0" presStyleCnt="3"/>
      <dgm:spPr>
        <a:solidFill>
          <a:srgbClr val="B38E5D"/>
        </a:solidFill>
      </dgm:spPr>
      <dgm:t>
        <a:bodyPr/>
        <a:lstStyle/>
        <a:p>
          <a:endParaRPr lang="es-ES"/>
        </a:p>
      </dgm:t>
    </dgm:pt>
    <dgm:pt modelId="{5E87C1A7-DF89-4F20-85B4-6A55F958E6CA}" type="pres">
      <dgm:prSet presAssocID="{44FA6E82-7400-40C9-8BD6-FA3A337019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A179F6-FA3F-432D-8C17-5B56DB87C913}" type="pres">
      <dgm:prSet presAssocID="{4181D9E8-D5FE-4FBA-B17F-56010DC4521A}" presName="Accent2" presStyleCnt="0"/>
      <dgm:spPr/>
    </dgm:pt>
    <dgm:pt modelId="{57D142BE-EBD3-443F-8599-55AF3D9848FF}" type="pres">
      <dgm:prSet presAssocID="{4181D9E8-D5FE-4FBA-B17F-56010DC4521A}" presName="Accent" presStyleLbl="node1" presStyleIdx="1" presStyleCnt="3"/>
      <dgm:spPr>
        <a:solidFill>
          <a:srgbClr val="B38E5D"/>
        </a:solidFill>
      </dgm:spPr>
      <dgm:t>
        <a:bodyPr/>
        <a:lstStyle/>
        <a:p>
          <a:endParaRPr lang="es-ES"/>
        </a:p>
      </dgm:t>
    </dgm:pt>
    <dgm:pt modelId="{B0E229F5-5893-4622-BFDD-91CAF226A121}" type="pres">
      <dgm:prSet presAssocID="{4181D9E8-D5FE-4FBA-B17F-56010DC4521A}" presName="Parent2" presStyleLbl="revTx" presStyleIdx="1" presStyleCnt="3" custScaleX="273762" custLinFactNeighborX="90682" custLinFactNeighborY="-2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B0A7CC-7F81-4EB9-A4F4-19CE9D9579B5}" type="pres">
      <dgm:prSet presAssocID="{654BAFCB-FF9D-4CB1-A8D8-3D61A158BAEC}" presName="Accent3" presStyleCnt="0"/>
      <dgm:spPr/>
    </dgm:pt>
    <dgm:pt modelId="{BA37F048-59E1-4628-808E-5AEAB469482E}" type="pres">
      <dgm:prSet presAssocID="{654BAFCB-FF9D-4CB1-A8D8-3D61A158BAEC}" presName="Accent" presStyleLbl="node1" presStyleIdx="2" presStyleCnt="3"/>
      <dgm:spPr>
        <a:solidFill>
          <a:srgbClr val="B38E5D"/>
        </a:solidFill>
      </dgm:spPr>
      <dgm:t>
        <a:bodyPr/>
        <a:lstStyle/>
        <a:p>
          <a:endParaRPr lang="es-ES"/>
        </a:p>
      </dgm:t>
    </dgm:pt>
    <dgm:pt modelId="{C97F570E-8D81-4CE7-A582-7E4B37919833}" type="pres">
      <dgm:prSet presAssocID="{654BAFCB-FF9D-4CB1-A8D8-3D61A158BAE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1899E3-AA10-4E0A-952C-5889E6402D4B}" srcId="{C5960E74-CB19-46F1-8E97-580CBF07340B}" destId="{654BAFCB-FF9D-4CB1-A8D8-3D61A158BAEC}" srcOrd="2" destOrd="0" parTransId="{E82626E7-F9E8-4E45-9C36-A58C11ECE329}" sibTransId="{8B47E016-133C-40F5-A76D-9FC7503559A5}"/>
    <dgm:cxn modelId="{84EAFE7E-0FB8-4F88-B98E-1E7923C84F33}" type="presOf" srcId="{654BAFCB-FF9D-4CB1-A8D8-3D61A158BAEC}" destId="{C97F570E-8D81-4CE7-A582-7E4B37919833}" srcOrd="0" destOrd="0" presId="urn:microsoft.com/office/officeart/2009/layout/CircleArrowProcess"/>
    <dgm:cxn modelId="{7460058A-F2E9-4A9D-913F-E40B8C788E99}" type="presOf" srcId="{4181D9E8-D5FE-4FBA-B17F-56010DC4521A}" destId="{B0E229F5-5893-4622-BFDD-91CAF226A121}" srcOrd="0" destOrd="0" presId="urn:microsoft.com/office/officeart/2009/layout/CircleArrowProcess"/>
    <dgm:cxn modelId="{A613E58B-DBC6-4D4C-96C2-D4300A025166}" type="presOf" srcId="{C5960E74-CB19-46F1-8E97-580CBF07340B}" destId="{D2DCD10B-DBE9-48DF-82C8-698080779E1F}" srcOrd="0" destOrd="0" presId="urn:microsoft.com/office/officeart/2009/layout/CircleArrowProcess"/>
    <dgm:cxn modelId="{A85BF64D-B61C-4571-9541-2CEC16CFD1BC}" srcId="{C5960E74-CB19-46F1-8E97-580CBF07340B}" destId="{4181D9E8-D5FE-4FBA-B17F-56010DC4521A}" srcOrd="1" destOrd="0" parTransId="{E20CF0AE-A1CF-4AD6-A7A4-7A54B346ACA3}" sibTransId="{60332A9F-B1CF-4BE4-93A0-D9EF3C925A05}"/>
    <dgm:cxn modelId="{009DE015-7CCA-45D0-A37C-BAD63EB8FD87}" srcId="{C5960E74-CB19-46F1-8E97-580CBF07340B}" destId="{44FA6E82-7400-40C9-8BD6-FA3A337019FC}" srcOrd="0" destOrd="0" parTransId="{A1292150-6DC9-41DE-83A2-941835C7C2EC}" sibTransId="{9FDC8650-52C2-48D9-86AE-ED3EECE34294}"/>
    <dgm:cxn modelId="{F588F1B1-7A78-45FB-96AC-9B683BEA1F5A}" type="presOf" srcId="{44FA6E82-7400-40C9-8BD6-FA3A337019FC}" destId="{5E87C1A7-DF89-4F20-85B4-6A55F958E6CA}" srcOrd="0" destOrd="0" presId="urn:microsoft.com/office/officeart/2009/layout/CircleArrowProcess"/>
    <dgm:cxn modelId="{8A539257-A0D8-4E64-86A8-0B4AE618C43A}" type="presParOf" srcId="{D2DCD10B-DBE9-48DF-82C8-698080779E1F}" destId="{EBB8508D-4CD4-4AC5-97EC-76ECDFCF43B1}" srcOrd="0" destOrd="0" presId="urn:microsoft.com/office/officeart/2009/layout/CircleArrowProcess"/>
    <dgm:cxn modelId="{91179BE5-24F2-43EC-8F07-EEAD028C13FA}" type="presParOf" srcId="{EBB8508D-4CD4-4AC5-97EC-76ECDFCF43B1}" destId="{BACF2B52-B0F4-4426-A7CD-4B53F53BDCCC}" srcOrd="0" destOrd="0" presId="urn:microsoft.com/office/officeart/2009/layout/CircleArrowProcess"/>
    <dgm:cxn modelId="{52B111E0-A1BB-4131-B63B-057077E537C3}" type="presParOf" srcId="{D2DCD10B-DBE9-48DF-82C8-698080779E1F}" destId="{5E87C1A7-DF89-4F20-85B4-6A55F958E6CA}" srcOrd="1" destOrd="0" presId="urn:microsoft.com/office/officeart/2009/layout/CircleArrowProcess"/>
    <dgm:cxn modelId="{BCAE36C1-5277-4DD8-9144-AB0A9F16A817}" type="presParOf" srcId="{D2DCD10B-DBE9-48DF-82C8-698080779E1F}" destId="{6FA179F6-FA3F-432D-8C17-5B56DB87C913}" srcOrd="2" destOrd="0" presId="urn:microsoft.com/office/officeart/2009/layout/CircleArrowProcess"/>
    <dgm:cxn modelId="{FB0B0C27-B267-4CDF-8B69-A858BC666AC6}" type="presParOf" srcId="{6FA179F6-FA3F-432D-8C17-5B56DB87C913}" destId="{57D142BE-EBD3-443F-8599-55AF3D9848FF}" srcOrd="0" destOrd="0" presId="urn:microsoft.com/office/officeart/2009/layout/CircleArrowProcess"/>
    <dgm:cxn modelId="{0A2342EC-3C3B-4DE3-95DF-88CEDB689086}" type="presParOf" srcId="{D2DCD10B-DBE9-48DF-82C8-698080779E1F}" destId="{B0E229F5-5893-4622-BFDD-91CAF226A121}" srcOrd="3" destOrd="0" presId="urn:microsoft.com/office/officeart/2009/layout/CircleArrowProcess"/>
    <dgm:cxn modelId="{903E99A7-489D-4B69-9A84-B8CF99C2EF6F}" type="presParOf" srcId="{D2DCD10B-DBE9-48DF-82C8-698080779E1F}" destId="{E3B0A7CC-7F81-4EB9-A4F4-19CE9D9579B5}" srcOrd="4" destOrd="0" presId="urn:microsoft.com/office/officeart/2009/layout/CircleArrowProcess"/>
    <dgm:cxn modelId="{90FE7184-D1C8-4158-860C-0A8CA3E069AF}" type="presParOf" srcId="{E3B0A7CC-7F81-4EB9-A4F4-19CE9D9579B5}" destId="{BA37F048-59E1-4628-808E-5AEAB469482E}" srcOrd="0" destOrd="0" presId="urn:microsoft.com/office/officeart/2009/layout/CircleArrowProcess"/>
    <dgm:cxn modelId="{CEE4D04E-58D7-45B9-A5EC-AE37897BF9FF}" type="presParOf" srcId="{D2DCD10B-DBE9-48DF-82C8-698080779E1F}" destId="{C97F570E-8D81-4CE7-A582-7E4B3791983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2FFCE-2DE1-4E5D-A48A-6D1CF6492E56}">
      <dsp:nvSpPr>
        <dsp:cNvPr id="0" name=""/>
        <dsp:cNvSpPr/>
      </dsp:nvSpPr>
      <dsp:spPr>
        <a:xfrm rot="5400000">
          <a:off x="4745680" y="-1752111"/>
          <a:ext cx="1234550" cy="504748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Cuando la voluntad del titular se manifieste verbalmente, por escrito, por medios electrónicos, ópticos, signos inequívocos o por cualquier otra tecnología. En el entono digital podrá utilizarse la firma electrónica o cualquier mecanismo o procedimiento equivalente que permita identificar fehacientemente al titular, y a su vez, recabar su consentimiento de tal manera que se acredite la obtención del mismo</a:t>
          </a:r>
          <a:endParaRPr lang="es-MX" sz="1200" kern="1200" dirty="0"/>
        </a:p>
      </dsp:txBody>
      <dsp:txXfrm rot="-5400000">
        <a:off x="2839211" y="214624"/>
        <a:ext cx="4987222" cy="1114018"/>
      </dsp:txXfrm>
    </dsp:sp>
    <dsp:sp modelId="{0ED970DE-03B1-4FBE-AE9C-68F47AC9465E}">
      <dsp:nvSpPr>
        <dsp:cNvPr id="0" name=""/>
        <dsp:cNvSpPr/>
      </dsp:nvSpPr>
      <dsp:spPr>
        <a:xfrm>
          <a:off x="0" y="38"/>
          <a:ext cx="2839212" cy="1543188"/>
        </a:xfrm>
        <a:prstGeom prst="roundRect">
          <a:avLst/>
        </a:prstGeom>
        <a:solidFill>
          <a:srgbClr val="9D24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Expreso</a:t>
          </a:r>
          <a:endParaRPr lang="es-MX" sz="5300" kern="1200" dirty="0"/>
        </a:p>
      </dsp:txBody>
      <dsp:txXfrm>
        <a:off x="75332" y="75370"/>
        <a:ext cx="2688548" cy="1392524"/>
      </dsp:txXfrm>
    </dsp:sp>
    <dsp:sp modelId="{B367DD6A-3A0B-4731-AC0C-093F0025594B}">
      <dsp:nvSpPr>
        <dsp:cNvPr id="0" name=""/>
        <dsp:cNvSpPr/>
      </dsp:nvSpPr>
      <dsp:spPr>
        <a:xfrm rot="5400000">
          <a:off x="4745680" y="-131763"/>
          <a:ext cx="1234550" cy="504748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Cuando habiéndose puesto a disposición del titular éste no manifieste su voluntad en sentido contrario</a:t>
          </a:r>
          <a:endParaRPr lang="es-MX" sz="1200" kern="1200" dirty="0"/>
        </a:p>
      </dsp:txBody>
      <dsp:txXfrm rot="-5400000">
        <a:off x="2839211" y="1834972"/>
        <a:ext cx="4987222" cy="1114018"/>
      </dsp:txXfrm>
    </dsp:sp>
    <dsp:sp modelId="{D4EC6C9A-17C4-476B-8174-0B98EF025FC1}">
      <dsp:nvSpPr>
        <dsp:cNvPr id="0" name=""/>
        <dsp:cNvSpPr/>
      </dsp:nvSpPr>
      <dsp:spPr>
        <a:xfrm>
          <a:off x="0" y="1620386"/>
          <a:ext cx="2839212" cy="1543188"/>
        </a:xfrm>
        <a:prstGeom prst="round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Tácito</a:t>
          </a:r>
          <a:endParaRPr lang="es-MX" sz="5300" kern="1200" dirty="0"/>
        </a:p>
      </dsp:txBody>
      <dsp:txXfrm>
        <a:off x="75332" y="1695718"/>
        <a:ext cx="2688548" cy="1392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2B52-B0F4-4426-A7CD-4B53F53BDCCC}">
      <dsp:nvSpPr>
        <dsp:cNvPr id="0" name=""/>
        <dsp:cNvSpPr/>
      </dsp:nvSpPr>
      <dsp:spPr>
        <a:xfrm>
          <a:off x="2180377" y="0"/>
          <a:ext cx="2038956" cy="20392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7C1A7-DF89-4F20-85B4-6A55F958E6CA}">
      <dsp:nvSpPr>
        <dsp:cNvPr id="0" name=""/>
        <dsp:cNvSpPr/>
      </dsp:nvSpPr>
      <dsp:spPr>
        <a:xfrm>
          <a:off x="2631053" y="736237"/>
          <a:ext cx="1133008" cy="56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accent4">
                  <a:lumMod val="50000"/>
                </a:schemeClr>
              </a:solidFill>
            </a:rPr>
            <a:t>Simplificado</a:t>
          </a:r>
          <a:endParaRPr lang="es-MX" sz="1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631053" y="736237"/>
        <a:ext cx="1133008" cy="566368"/>
      </dsp:txXfrm>
    </dsp:sp>
    <dsp:sp modelId="{57D142BE-EBD3-443F-8599-55AF3D9848FF}">
      <dsp:nvSpPr>
        <dsp:cNvPr id="0" name=""/>
        <dsp:cNvSpPr/>
      </dsp:nvSpPr>
      <dsp:spPr>
        <a:xfrm>
          <a:off x="1614064" y="1171709"/>
          <a:ext cx="2038956" cy="20392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229F5-5893-4622-BFDD-91CAF226A121}">
      <dsp:nvSpPr>
        <dsp:cNvPr id="0" name=""/>
        <dsp:cNvSpPr/>
      </dsp:nvSpPr>
      <dsp:spPr>
        <a:xfrm>
          <a:off x="2110103" y="1903108"/>
          <a:ext cx="3101747" cy="56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accent4">
                  <a:lumMod val="50000"/>
                </a:schemeClr>
              </a:solidFill>
            </a:rPr>
            <a:t>COMPLETO (Integral) </a:t>
          </a:r>
          <a:endParaRPr lang="es-MX" sz="1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10103" y="1903108"/>
        <a:ext cx="3101747" cy="566368"/>
      </dsp:txXfrm>
    </dsp:sp>
    <dsp:sp modelId="{BA37F048-59E1-4628-808E-5AEAB469482E}">
      <dsp:nvSpPr>
        <dsp:cNvPr id="0" name=""/>
        <dsp:cNvSpPr/>
      </dsp:nvSpPr>
      <dsp:spPr>
        <a:xfrm>
          <a:off x="2325497" y="2483635"/>
          <a:ext cx="1751779" cy="175248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F570E-8D81-4CE7-A582-7E4B37919833}">
      <dsp:nvSpPr>
        <dsp:cNvPr id="0" name=""/>
        <dsp:cNvSpPr/>
      </dsp:nvSpPr>
      <dsp:spPr>
        <a:xfrm>
          <a:off x="2633733" y="3094907"/>
          <a:ext cx="1133008" cy="56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C00000"/>
              </a:solidFill>
            </a:rPr>
            <a:t>Señal de aviso</a:t>
          </a:r>
          <a:endParaRPr lang="es-MX" sz="1700" kern="1200" dirty="0">
            <a:solidFill>
              <a:srgbClr val="C00000"/>
            </a:solidFill>
          </a:endParaRPr>
        </a:p>
      </dsp:txBody>
      <dsp:txXfrm>
        <a:off x="2633733" y="3094907"/>
        <a:ext cx="1133008" cy="56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255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88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90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orma, Patrón de fondo&#10;&#10;Descripción generada automáticamente">
            <a:extLst>
              <a:ext uri="{FF2B5EF4-FFF2-40B4-BE49-F238E27FC236}">
                <a16:creationId xmlns:a16="http://schemas.microsoft.com/office/drawing/2014/main" id="{B3E580B0-2515-78EF-1FBE-630896FCB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FE252-D022-E41B-24E1-7BFFC5FB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FD72A-E307-EDA1-D7D4-E2850EB1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E8DDC2-2173-D410-2FCF-3FB64EF9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89D9437-39D9-A3D5-3B23-EEDDA05E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381812"/>
            <a:ext cx="5976851" cy="1218391"/>
          </a:xfrm>
        </p:spPr>
        <p:txBody>
          <a:bodyPr anchor="b">
            <a:normAutofit/>
          </a:bodyPr>
          <a:lstStyle>
            <a:lvl1pPr algn="r">
              <a:defRPr sz="2625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AC7A264-B661-899C-201B-493BEA3A0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3" y="1608544"/>
            <a:ext cx="5976851" cy="365125"/>
          </a:xfrm>
        </p:spPr>
        <p:txBody>
          <a:bodyPr>
            <a:normAutofit/>
          </a:bodyPr>
          <a:lstStyle>
            <a:lvl1pPr marL="0" indent="0" algn="r">
              <a:buNone/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 dirty="0"/>
              <a:t>&lt;&lt; LUGAR &gt;&gt;</a:t>
            </a:r>
            <a:endParaRPr lang="es-MX" dirty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0E56D0D1-2DA6-2828-BFC1-DFB565392E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3003" y="1982014"/>
            <a:ext cx="5976851" cy="600075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latin typeface="Montserrat" panose="00000500000000000000" pitchFamily="2" charset="0"/>
              </a:defRPr>
            </a:lvl1pPr>
          </a:lstStyle>
          <a:p>
            <a:pPr lvl="0"/>
            <a:r>
              <a:rPr lang="es-MX" dirty="0"/>
              <a:t>&lt;&lt; Fecha en altas y bajas (Mes año) &gt;&gt;</a:t>
            </a:r>
          </a:p>
        </p:txBody>
      </p:sp>
      <p:pic>
        <p:nvPicPr>
          <p:cNvPr id="3" name="Google Shape;51;p1" descr="Imagen 8">
            <a:extLst>
              <a:ext uri="{FF2B5EF4-FFF2-40B4-BE49-F238E27FC236}">
                <a16:creationId xmlns:a16="http://schemas.microsoft.com/office/drawing/2014/main" id="{12C7286D-05E4-F491-4F55-F4E0E65F62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9021" t="32411" r="9894" b="31958"/>
          <a:stretch/>
        </p:blipFill>
        <p:spPr>
          <a:xfrm>
            <a:off x="285750" y="5838874"/>
            <a:ext cx="1770485" cy="60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5F74DBE3-8DB3-0082-6045-3C868325E9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4611" y="5457931"/>
            <a:ext cx="3403639" cy="9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1;p2" descr="Manual de Marca_Layouts-03.png">
            <a:extLst>
              <a:ext uri="{FF2B5EF4-FFF2-40B4-BE49-F238E27FC236}">
                <a16:creationId xmlns:a16="http://schemas.microsoft.com/office/drawing/2014/main" id="{10D53289-8239-5AC1-0E5C-0D1FA7782C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-17" r="24993"/>
          <a:stretch/>
        </p:blipFill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5911EE-2817-8985-2202-D7556585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79464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EF4C7-CBA4-FEBC-1275-9B20B0AC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3770652"/>
          </a:xfrm>
        </p:spPr>
        <p:txBody>
          <a:bodyPr>
            <a:normAutofit/>
          </a:bodyPr>
          <a:lstStyle>
            <a:lvl1pPr marL="0" indent="0" algn="just">
              <a:buNone/>
              <a:defRPr sz="1350">
                <a:latin typeface="Montserrat" panose="00000500000000000000" pitchFamily="2" charset="0"/>
              </a:defRPr>
            </a:lvl1pPr>
            <a:lvl2pPr>
              <a:defRPr sz="1500">
                <a:latin typeface="Montserrat" panose="00000500000000000000" pitchFamily="2" charset="0"/>
              </a:defRPr>
            </a:lvl2pPr>
            <a:lvl3pPr>
              <a:defRPr sz="1500">
                <a:latin typeface="Montserrat" panose="00000500000000000000" pitchFamily="2" charset="0"/>
              </a:defRPr>
            </a:lvl3pPr>
            <a:lvl4pPr>
              <a:defRPr sz="1500">
                <a:latin typeface="Montserrat" panose="00000500000000000000" pitchFamily="2" charset="0"/>
              </a:defRPr>
            </a:lvl4pPr>
            <a:lvl5pPr>
              <a:defRPr sz="15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6E7B6-2E69-3C08-E148-FC1F1E2C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4734AB-2522-C16E-C5F2-63848433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470F7-56F4-A12E-DEC8-B68F65F0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CCA0898-9E4D-AD82-6EBD-331603392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1171522"/>
            <a:ext cx="7886700" cy="461962"/>
          </a:xfrm>
        </p:spPr>
        <p:txBody>
          <a:bodyPr>
            <a:noAutofit/>
          </a:bodyPr>
          <a:lstStyle>
            <a:lvl1pPr marL="0" indent="0">
              <a:buNone/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2pPr>
            <a:lvl3pPr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3pPr>
            <a:lvl4pPr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4pPr>
            <a:lvl5pPr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id="{2E090085-D1EF-C1AF-5D41-1C7388F84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558" y="5652516"/>
            <a:ext cx="2298792" cy="6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2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3" descr="Manual de Marca_Layouts-02.png">
            <a:extLst>
              <a:ext uri="{FF2B5EF4-FFF2-40B4-BE49-F238E27FC236}">
                <a16:creationId xmlns:a16="http://schemas.microsoft.com/office/drawing/2014/main" id="{BCE3C076-A205-7F03-468C-EAA4987A823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9748" r="15589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5911EE-2817-8985-2202-D7556585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6050" y="365125"/>
            <a:ext cx="5829300" cy="779464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EF4C7-CBA4-FEBC-1275-9B20B0AC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86050" y="1825625"/>
            <a:ext cx="58293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1350">
                <a:latin typeface="Montserrat" panose="00000500000000000000" pitchFamily="2" charset="0"/>
              </a:defRPr>
            </a:lvl1pPr>
            <a:lvl2pPr>
              <a:defRPr sz="1500">
                <a:latin typeface="Montserrat" panose="00000500000000000000" pitchFamily="2" charset="0"/>
              </a:defRPr>
            </a:lvl2pPr>
            <a:lvl3pPr>
              <a:defRPr sz="1500">
                <a:latin typeface="Montserrat" panose="00000500000000000000" pitchFamily="2" charset="0"/>
              </a:defRPr>
            </a:lvl3pPr>
            <a:lvl4pPr>
              <a:defRPr sz="1500">
                <a:latin typeface="Montserrat" panose="00000500000000000000" pitchFamily="2" charset="0"/>
              </a:defRPr>
            </a:lvl4pPr>
            <a:lvl5pPr>
              <a:defRPr sz="15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6E7B6-2E69-3C08-E148-FC1F1E2C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4734AB-2522-C16E-C5F2-63848433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470F7-56F4-A12E-DEC8-B68F65F0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CCA0898-9E4D-AD82-6EBD-331603392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6050" y="1171522"/>
            <a:ext cx="5829300" cy="461962"/>
          </a:xfrm>
        </p:spPr>
        <p:txBody>
          <a:bodyPr>
            <a:noAutofit/>
          </a:bodyPr>
          <a:lstStyle>
            <a:lvl1pPr marL="0" indent="0" algn="r">
              <a:buNone/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2pPr>
            <a:lvl3pPr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3pPr>
            <a:lvl4pPr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4pPr>
            <a:lvl5pPr>
              <a:defRPr sz="1875" b="1">
                <a:solidFill>
                  <a:srgbClr val="B38E5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</p:spTree>
    <p:extLst>
      <p:ext uri="{BB962C8B-B14F-4D97-AF65-F5344CB8AC3E}">
        <p14:creationId xmlns:p14="http://schemas.microsoft.com/office/powerpoint/2010/main" val="109128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25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32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48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5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4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468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23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86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010DA-A70E-418E-912E-DF129B89ABA9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67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.inai.org.mx/wp-content/documentos/AvisosdePrivacidad/22_AP_Integral_ResguardosBienesM.pdf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parencia.secoes@gmail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inai.org.mx/?page_id=548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864707" y="1720282"/>
            <a:ext cx="5976851" cy="1218391"/>
          </a:xfrm>
        </p:spPr>
        <p:txBody>
          <a:bodyPr>
            <a:noAutofit/>
          </a:bodyPr>
          <a:lstStyle/>
          <a:p>
            <a:pPr algn="ctr"/>
            <a:r>
              <a:rPr lang="es-MX" sz="6000" dirty="0"/>
              <a:t>Avisos de privacidad</a:t>
            </a:r>
          </a:p>
        </p:txBody>
      </p:sp>
    </p:spTree>
    <p:extLst>
      <p:ext uri="{BB962C8B-B14F-4D97-AF65-F5344CB8AC3E}">
        <p14:creationId xmlns:p14="http://schemas.microsoft.com/office/powerpoint/2010/main" val="342301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645" y="153090"/>
            <a:ext cx="7886700" cy="779464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Modalidad simplificada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6859" y="1144589"/>
            <a:ext cx="8038272" cy="3886062"/>
          </a:xfrm>
        </p:spPr>
        <p:txBody>
          <a:bodyPr>
            <a:normAutofit lnSpcReduction="10000"/>
          </a:bodyPr>
          <a:lstStyle/>
          <a:p>
            <a:r>
              <a:rPr lang="es-MX" sz="1600" dirty="0" smtClean="0"/>
              <a:t>I. La denominación del responsable; </a:t>
            </a:r>
          </a:p>
          <a:p>
            <a:r>
              <a:rPr lang="es-MX" sz="1600" dirty="0" smtClean="0"/>
              <a:t>II. Las finalidades del tratamiento para las cuales se obtienen los datos personales, distinguiendo aquéllas que requieran el consentimiento del titular; </a:t>
            </a:r>
          </a:p>
          <a:p>
            <a:r>
              <a:rPr lang="es-MX" sz="1600" dirty="0" smtClean="0"/>
              <a:t>III. Cuando se realicen transferencias de datos personales que requieran consentimiento, se deberá informar: a) Las autoridades, poderes, entidades, órganos y organismos gubernamentales del Estado de Quintana Roo y las personas físicas o morales a las que se transfieren los datos personales, y b) Las finalidades de estas transferencias; </a:t>
            </a:r>
          </a:p>
          <a:p>
            <a:r>
              <a:rPr lang="es-MX" sz="1600" dirty="0" smtClean="0"/>
              <a:t>IV. Los mecanismos y medios disponibles para que el titular, en su caso, pueda manifestar su negativa para el tratamiento de sus datos personales, para finalidades y transferencias de datos personales que requieren el consentimiento del titular, y</a:t>
            </a:r>
          </a:p>
          <a:p>
            <a:r>
              <a:rPr lang="es-MX" sz="1600" dirty="0" smtClean="0"/>
              <a:t> V. El sitio donde se podrá consultar el aviso de privacidad integral. </a:t>
            </a:r>
            <a:endParaRPr lang="es-MX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28650" y="5393636"/>
            <a:ext cx="364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B38E5D"/>
                </a:solidFill>
                <a:latin typeface="Montserrat" pitchFamily="2" charset="0"/>
              </a:rPr>
              <a:t>Art. 27 LPDPPSOQROO</a:t>
            </a:r>
            <a:endParaRPr lang="es-MX" sz="1600" b="1" dirty="0">
              <a:solidFill>
                <a:srgbClr val="B38E5D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00082"/>
            <a:ext cx="7886700" cy="779464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Modalidad integral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012067"/>
            <a:ext cx="7886700" cy="2605776"/>
          </a:xfrm>
        </p:spPr>
        <p:txBody>
          <a:bodyPr>
            <a:noAutofit/>
          </a:bodyPr>
          <a:lstStyle/>
          <a:p>
            <a:r>
              <a:rPr lang="es-MX" sz="800" dirty="0"/>
              <a:t>I</a:t>
            </a:r>
            <a:r>
              <a:rPr lang="es-MX" sz="1600" dirty="0" smtClean="0"/>
              <a:t>. El domicilio del Responsable; </a:t>
            </a:r>
          </a:p>
          <a:p>
            <a:r>
              <a:rPr lang="es-MX" sz="1600" dirty="0" smtClean="0"/>
              <a:t>II. Los datos personales que serán sometidos a tratamiento, identificando aquéllos que son sensibles; </a:t>
            </a:r>
          </a:p>
          <a:p>
            <a:r>
              <a:rPr lang="es-MX" sz="1600" dirty="0" smtClean="0"/>
              <a:t>III. El fundamento legal que faculta al responsable para llevar a cabo: a) El tratamiento de datos personales, y b) Las transferencias de datos personales que, en su caso, efectúe con autoridades, poderes, entidades, órganos y organismos gubernamentales de los tres órdenes de gobierno y las personas físicas o morales de carácter privado;</a:t>
            </a:r>
          </a:p>
          <a:p>
            <a:r>
              <a:rPr lang="es-MX" sz="1600" dirty="0" smtClean="0"/>
              <a:t> IV. Las finalidades del tratamiento para las cuales se obtienen los datos personales, distinguiendo aquéllas que requiere el consentimiento del titular;</a:t>
            </a:r>
            <a:endParaRPr lang="es-MX" sz="1600" dirty="0"/>
          </a:p>
          <a:p>
            <a:r>
              <a:rPr lang="es-MX" sz="1600" dirty="0" smtClean="0"/>
              <a:t> V. Los mecanismos, medios y procedimientos disponibles para ejercer los derechos ARCO; VI. El domicilio de la Unidad de Transparencia, y </a:t>
            </a:r>
          </a:p>
          <a:p>
            <a:r>
              <a:rPr lang="es-MX" sz="1600" dirty="0" smtClean="0"/>
              <a:t>VII. Los medios a través de los cuales el responsable comunicará a los titulares los cambios del aviso de privacidad.</a:t>
            </a:r>
            <a:endParaRPr lang="es-MX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28650" y="5327375"/>
            <a:ext cx="364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B38E5D"/>
                </a:solidFill>
                <a:latin typeface="Montserrat" pitchFamily="2" charset="0"/>
              </a:rPr>
              <a:t>Art. 28 </a:t>
            </a:r>
            <a:r>
              <a:rPr lang="es-MX" sz="1600" b="1" dirty="0">
                <a:solidFill>
                  <a:srgbClr val="B38E5D"/>
                </a:solidFill>
                <a:latin typeface="Montserrat" pitchFamily="2" charset="0"/>
              </a:rPr>
              <a:t>LPDPPSOQROO</a:t>
            </a:r>
          </a:p>
        </p:txBody>
      </p:sp>
    </p:spTree>
    <p:extLst>
      <p:ext uri="{BB962C8B-B14F-4D97-AF65-F5344CB8AC3E}">
        <p14:creationId xmlns:p14="http://schemas.microsoft.com/office/powerpoint/2010/main" val="26889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754857"/>
            <a:ext cx="7886700" cy="779464"/>
          </a:xfrm>
        </p:spPr>
        <p:txBody>
          <a:bodyPr>
            <a:no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sz="3200" dirty="0"/>
              <a:t>Obligaciones del R</a:t>
            </a:r>
            <a:r>
              <a:rPr lang="es-MX" sz="3200" dirty="0" smtClean="0"/>
              <a:t>esponsable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3770652"/>
          </a:xfrm>
        </p:spPr>
        <p:txBody>
          <a:bodyPr>
            <a:normAutofit/>
          </a:bodyPr>
          <a:lstStyle/>
          <a:p>
            <a:pPr algn="just"/>
            <a:endParaRPr lang="es-MX" sz="1800" dirty="0" smtClean="0"/>
          </a:p>
          <a:p>
            <a:pPr algn="just"/>
            <a:endParaRPr lang="es-MX" sz="1800" dirty="0"/>
          </a:p>
          <a:p>
            <a:pPr algn="just"/>
            <a:r>
              <a:rPr lang="es-MX" sz="1800" dirty="0" smtClean="0"/>
              <a:t>Toda comunicación de datos personales que realice el responsable con encargados a quienes transfiera datos personales</a:t>
            </a:r>
            <a:r>
              <a:rPr lang="es-MX" sz="1800" b="1" u="sng" dirty="0" smtClean="0">
                <a:solidFill>
                  <a:srgbClr val="C00000"/>
                </a:solidFill>
              </a:rPr>
              <a:t>, siempre debe ir acompañada del aviso de privacidad</a:t>
            </a:r>
            <a:r>
              <a:rPr lang="es-MX" sz="1800" dirty="0" smtClean="0"/>
              <a:t>, </a:t>
            </a:r>
            <a:r>
              <a:rPr lang="es-MX" sz="1800" b="1" dirty="0" smtClean="0"/>
              <a:t>con la finalidad de que conozcan las condiciones a las que el titular sujetó el tratamiento de su información.</a:t>
            </a:r>
            <a:endParaRPr lang="es-MX" sz="1800" b="1" dirty="0"/>
          </a:p>
        </p:txBody>
      </p:sp>
      <p:sp>
        <p:nvSpPr>
          <p:cNvPr id="4" name="Rectángulo 3"/>
          <p:cNvSpPr/>
          <p:nvPr/>
        </p:nvSpPr>
        <p:spPr>
          <a:xfrm>
            <a:off x="628650" y="3692548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hlinkClick r:id="rId2"/>
              </a:rPr>
              <a:t>https://home.inai.org.mx//</a:t>
            </a:r>
            <a:r>
              <a:rPr lang="es-MX" sz="1400" dirty="0" smtClean="0">
                <a:hlinkClick r:id="rId2"/>
              </a:rPr>
              <a:t>wp-content/documentos/AvisosdePrivacidad/22_AP_Integral_ResguardosBienesM.pdf</a:t>
            </a:r>
            <a:r>
              <a:rPr lang="es-MX" sz="1400" dirty="0" smtClean="0"/>
              <a:t>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94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14700" y="603872"/>
            <a:ext cx="5829300" cy="922683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GRACIAS POR SU ATENCIÓN !!</a:t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3869635" y="2475742"/>
            <a:ext cx="4844497" cy="4184649"/>
          </a:xfrm>
        </p:spPr>
        <p:txBody>
          <a:bodyPr>
            <a:normAutofit/>
          </a:bodyPr>
          <a:lstStyle/>
          <a:p>
            <a:pPr algn="ctr"/>
            <a:r>
              <a:rPr lang="es-MX" sz="1600" b="1" dirty="0">
                <a:cs typeface="Arial" panose="020B0604020202020204" pitchFamily="34" charset="0"/>
              </a:rPr>
              <a:t>COORDINACIÓN GENERAL DE </a:t>
            </a:r>
            <a:r>
              <a:rPr lang="es-MX" sz="1600" b="1" dirty="0" smtClean="0">
                <a:cs typeface="Arial" panose="020B0604020202020204" pitchFamily="34" charset="0"/>
              </a:rPr>
              <a:t>TRANSPARENCIA, </a:t>
            </a:r>
            <a:r>
              <a:rPr lang="es-MX" sz="1600" b="1" dirty="0">
                <a:cs typeface="Arial" panose="020B0604020202020204" pitchFamily="34" charset="0"/>
              </a:rPr>
              <a:t>ACCESO A LA </a:t>
            </a:r>
            <a:r>
              <a:rPr lang="es-MX" sz="1600" b="1" dirty="0" smtClean="0">
                <a:cs typeface="Arial" panose="020B0604020202020204" pitchFamily="34" charset="0"/>
              </a:rPr>
              <a:t>INFORMACIÓN PÚBLICA Y PROTECCIÓN DE DATOS PERSONALES</a:t>
            </a:r>
            <a:endParaRPr lang="es-MX" sz="1600" b="1" dirty="0">
              <a:cs typeface="Arial" panose="020B0604020202020204" pitchFamily="34" charset="0"/>
            </a:endParaRPr>
          </a:p>
          <a:p>
            <a:pPr algn="ctr"/>
            <a:r>
              <a:rPr lang="es-MX" sz="1600" dirty="0">
                <a:cs typeface="Arial" panose="020B0604020202020204" pitchFamily="34" charset="0"/>
              </a:rPr>
              <a:t>DIRECCIÓN:  AV. 16 DE SEPTIEMBRE No.95 ENTRE PLUTARCO ELÍAS CALLES E IGNACIO ZARAGOZA</a:t>
            </a:r>
          </a:p>
          <a:p>
            <a:pPr algn="ctr"/>
            <a:r>
              <a:rPr lang="es-MX" sz="1600" dirty="0">
                <a:cs typeface="Arial" panose="020B0604020202020204" pitchFamily="34" charset="0"/>
              </a:rPr>
              <a:t>COLONIA: CENTRO C.P. 77090</a:t>
            </a:r>
          </a:p>
          <a:p>
            <a:pPr algn="ctr"/>
            <a:r>
              <a:rPr lang="es-MX" sz="1600" dirty="0">
                <a:cs typeface="Arial" panose="020B0604020202020204" pitchFamily="34" charset="0"/>
              </a:rPr>
              <a:t>CHETUMAL, QUINTANA ROO, MÉXICO</a:t>
            </a:r>
          </a:p>
          <a:p>
            <a:pPr algn="ctr"/>
            <a:r>
              <a:rPr lang="es-MX" sz="1600" dirty="0">
                <a:cs typeface="Arial" panose="020B0604020202020204" pitchFamily="34" charset="0"/>
              </a:rPr>
              <a:t>TEL.: (983) 129  3258</a:t>
            </a:r>
          </a:p>
          <a:p>
            <a:pPr algn="ctr"/>
            <a:endParaRPr lang="es-MX" sz="1600" dirty="0">
              <a:cs typeface="Arial" panose="020B0604020202020204" pitchFamily="34" charset="0"/>
            </a:endParaRPr>
          </a:p>
          <a:p>
            <a:pPr algn="ctr"/>
            <a:r>
              <a:rPr lang="es-MX" sz="1600" dirty="0">
                <a:cs typeface="Arial" panose="020B0604020202020204" pitchFamily="34" charset="0"/>
              </a:rPr>
              <a:t>Correo: </a:t>
            </a:r>
            <a:r>
              <a:rPr lang="es-MX" sz="1600" dirty="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transparencia.secoes@gmail.com</a:t>
            </a:r>
            <a:endParaRPr lang="es-MX" sz="1600" dirty="0">
              <a:cs typeface="Arial" panose="020B0604020202020204" pitchFamily="34" charset="0"/>
            </a:endParaRPr>
          </a:p>
          <a:p>
            <a:pPr algn="ctr"/>
            <a:r>
              <a:rPr lang="es-MX" sz="1600" dirty="0">
                <a:cs typeface="Arial" panose="020B0604020202020204" pitchFamily="34" charset="0"/>
              </a:rPr>
              <a:t>Página Web: </a:t>
            </a:r>
            <a:r>
              <a:rPr lang="es-MX" sz="1600" dirty="0" smtClean="0">
                <a:cs typeface="Arial" panose="020B0604020202020204" pitchFamily="34" charset="0"/>
              </a:rPr>
              <a:t>https://qroo.gob.mx/transparencia</a:t>
            </a:r>
            <a:endParaRPr lang="es-MX" sz="1600" dirty="0"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13</a:t>
            </a:fld>
            <a:endParaRPr lang="es-MX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3"/>
          </p:nvPr>
        </p:nvSpPr>
        <p:spPr>
          <a:xfrm>
            <a:off x="4041498" y="1526555"/>
            <a:ext cx="4500770" cy="785190"/>
          </a:xfrm>
        </p:spPr>
        <p:txBody>
          <a:bodyPr/>
          <a:lstStyle/>
          <a:p>
            <a:pPr algn="ctr"/>
            <a:r>
              <a:rPr lang="es-MX" dirty="0">
                <a:cs typeface="Arial" panose="020B0604020202020204" pitchFamily="34" charset="0"/>
              </a:rPr>
              <a:t>MTRO. FÉLIX DÍAZ VILLALOBOS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Cel.: 9985770191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63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¿Qué es un aviso de privacidad?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640095"/>
            <a:ext cx="8237054" cy="298491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000" b="1" dirty="0" smtClean="0">
                <a:solidFill>
                  <a:srgbClr val="B38E5D"/>
                </a:solidFill>
              </a:rPr>
              <a:t>Aviso de Privacidad</a:t>
            </a:r>
            <a:r>
              <a:rPr lang="es-MX" sz="2000" dirty="0" smtClean="0">
                <a:solidFill>
                  <a:srgbClr val="B38E5D"/>
                </a:solidFill>
              </a:rPr>
              <a:t>: </a:t>
            </a:r>
            <a:r>
              <a:rPr lang="es-MX" sz="2000" dirty="0" smtClean="0"/>
              <a:t>Documento o disposición del titular de forma física, electrónica o en cualquier formato generado por el responsable, a partir del momento en el cual se recaben sus datos personales, con el objeto de informarle los propósitos del tratamiento de los mismos;</a:t>
            </a:r>
          </a:p>
          <a:p>
            <a:pPr marL="2743200" lvl="8" indent="0" algn="just">
              <a:buNone/>
            </a:pPr>
            <a:endParaRPr lang="es-MX" sz="1275" dirty="0" smtClean="0">
              <a:latin typeface="Montserrat" pitchFamily="2" charset="0"/>
            </a:endParaRPr>
          </a:p>
          <a:p>
            <a:pPr marL="2743200" lvl="8" indent="0" algn="just">
              <a:buNone/>
            </a:pPr>
            <a:endParaRPr lang="es-MX" sz="1275" dirty="0">
              <a:latin typeface="Montserrat" pitchFamily="2" charset="0"/>
            </a:endParaRPr>
          </a:p>
          <a:p>
            <a:pPr marL="2743200" lvl="8" indent="0" algn="just">
              <a:buNone/>
            </a:pPr>
            <a:endParaRPr lang="es-MX" sz="1275" dirty="0" smtClean="0">
              <a:latin typeface="Montserrat" pitchFamily="2" charset="0"/>
            </a:endParaRPr>
          </a:p>
          <a:p>
            <a:pPr marL="2743200" lvl="8" indent="0" algn="just">
              <a:buNone/>
            </a:pPr>
            <a:r>
              <a:rPr lang="es-MX" sz="1275" b="1" dirty="0" smtClean="0">
                <a:latin typeface="Montserrat" pitchFamily="2" charset="0"/>
              </a:rPr>
              <a:t>Art.4 </a:t>
            </a:r>
            <a:r>
              <a:rPr lang="es-MX" sz="1275" b="1" dirty="0">
                <a:latin typeface="Montserrat" pitchFamily="2" charset="0"/>
              </a:rPr>
              <a:t>fracción II de la Ley de Protección de Datos personales en posesión de sujetos obligados para el Estado de Quintana Roo. (LPDPPSOEQROO)</a:t>
            </a:r>
          </a:p>
        </p:txBody>
      </p:sp>
    </p:spTree>
    <p:extLst>
      <p:ext uri="{BB962C8B-B14F-4D97-AF65-F5344CB8AC3E}">
        <p14:creationId xmlns:p14="http://schemas.microsoft.com/office/powerpoint/2010/main" val="23733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3600" dirty="0">
                <a:latin typeface="Montserrat" pitchFamily="2" charset="0"/>
              </a:rPr>
              <a:t>¿Para que sirven? </a:t>
            </a:r>
            <a:endParaRPr lang="es-MX" sz="3000" dirty="0">
              <a:latin typeface="Montserrat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77634" y="1731337"/>
            <a:ext cx="71242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Montserrat" pitchFamily="2" charset="0"/>
              </a:rPr>
              <a:t>El aviso de privacidad tendrá por objeto informar al titular sobre los alcances y condiciones generales del tratamiento, a fin de que esté en posibilidad de tomar decisiones informadas sobre el uso de sus datos personales y en consecuencia, mantener el control y disposición sobre ellos.</a:t>
            </a:r>
          </a:p>
          <a:p>
            <a:endParaRPr lang="es-MX" sz="2000" dirty="0">
              <a:latin typeface="Montserrat" pitchFamily="2" charset="0"/>
            </a:endParaRPr>
          </a:p>
          <a:p>
            <a:pPr algn="r"/>
            <a:r>
              <a:rPr lang="es-MX" sz="1600" b="1" dirty="0">
                <a:latin typeface="Montserrat" pitchFamily="2" charset="0"/>
              </a:rPr>
              <a:t>Art. 25 de la LPDPPSOEQROO</a:t>
            </a:r>
          </a:p>
        </p:txBody>
      </p:sp>
    </p:spTree>
    <p:extLst>
      <p:ext uri="{BB962C8B-B14F-4D97-AF65-F5344CB8AC3E}">
        <p14:creationId xmlns:p14="http://schemas.microsoft.com/office/powerpoint/2010/main" val="22833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243" y="365125"/>
            <a:ext cx="8342489" cy="779464"/>
          </a:xfrm>
        </p:spPr>
        <p:txBody>
          <a:bodyPr>
            <a:noAutofit/>
          </a:bodyPr>
          <a:lstStyle/>
          <a:p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>Formas de otorgar el consentimiento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243" y="1441312"/>
            <a:ext cx="8154107" cy="37706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 I. Libre: sin que medie error, mala fe, violencia o dolo que puedan afectar la manifestación de voluntad del titular; </a:t>
            </a:r>
            <a:endParaRPr lang="es-MX" sz="2000" dirty="0" smtClean="0"/>
          </a:p>
          <a:p>
            <a:pPr marL="0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r>
              <a:rPr lang="es-MX" sz="2000" dirty="0"/>
              <a:t>II. Específica: referida a finalidades concretas, lícitas, explícitas y legítimas que justifiquen el tratamiento, </a:t>
            </a:r>
            <a:r>
              <a:rPr lang="es-MX" sz="2000" dirty="0" smtClean="0"/>
              <a:t>e</a:t>
            </a:r>
          </a:p>
          <a:p>
            <a:pPr marL="0" indent="0" algn="just">
              <a:buNone/>
            </a:pPr>
            <a:r>
              <a:rPr lang="es-MX" sz="2000" dirty="0" smtClean="0"/>
              <a:t> </a:t>
            </a:r>
            <a:endParaRPr lang="es-MX" sz="2000" dirty="0"/>
          </a:p>
          <a:p>
            <a:pPr marL="0" indent="0" algn="just">
              <a:buNone/>
            </a:pPr>
            <a:r>
              <a:rPr lang="es-MX" sz="2000" dirty="0"/>
              <a:t>III. Informada: que el titular tenga conocimiento del aviso de privacidad previo al tratamiento a que serán sometidos sus datos personales.</a:t>
            </a:r>
          </a:p>
        </p:txBody>
      </p:sp>
    </p:spTree>
    <p:extLst>
      <p:ext uri="{BB962C8B-B14F-4D97-AF65-F5344CB8AC3E}">
        <p14:creationId xmlns:p14="http://schemas.microsoft.com/office/powerpoint/2010/main" val="29046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5381" y="179595"/>
            <a:ext cx="8416086" cy="514088"/>
          </a:xfrm>
        </p:spPr>
        <p:txBody>
          <a:bodyPr>
            <a:noAutofit/>
          </a:bodyPr>
          <a:lstStyle/>
          <a:p>
            <a:r>
              <a:rPr lang="es-MX" sz="3000" dirty="0"/>
              <a:t>Formas de otorgar el </a:t>
            </a:r>
            <a:r>
              <a:rPr lang="es-MX" sz="3000" dirty="0" smtClean="0"/>
              <a:t>consentimiento</a:t>
            </a:r>
            <a:endParaRPr lang="es-MX" sz="3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47443"/>
              </p:ext>
            </p:extLst>
          </p:nvPr>
        </p:nvGraphicFramePr>
        <p:xfrm>
          <a:off x="628650" y="693684"/>
          <a:ext cx="7886700" cy="316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55381" y="4342326"/>
            <a:ext cx="6392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Por regla general será válido el consentimiento tácito, salvo que la Ley o las disposiciones aplicables exijan que la voluntad del titular se manifieste expresamente.</a:t>
            </a:r>
          </a:p>
        </p:txBody>
      </p:sp>
    </p:spTree>
    <p:extLst>
      <p:ext uri="{BB962C8B-B14F-4D97-AF65-F5344CB8AC3E}">
        <p14:creationId xmlns:p14="http://schemas.microsoft.com/office/powerpoint/2010/main" val="12960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567" y="81346"/>
            <a:ext cx="7886700" cy="601826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Formas de difusión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4567" y="1145652"/>
            <a:ext cx="7886700" cy="18287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dirty="0"/>
              <a:t>M</a:t>
            </a:r>
            <a:r>
              <a:rPr lang="es-MX" sz="1800" dirty="0" smtClean="0"/>
              <a:t>edios electrónicos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dirty="0"/>
              <a:t>F</a:t>
            </a:r>
            <a:r>
              <a:rPr lang="es-MX" sz="1800" dirty="0" smtClean="0"/>
              <a:t>ormatos físicos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dirty="0"/>
              <a:t>M</a:t>
            </a:r>
            <a:r>
              <a:rPr lang="es-MX" sz="1800" dirty="0" smtClean="0"/>
              <a:t>edios verbales o cualquier otra tecnología, siempre y cuando garantice y cumpla con el principio de información que se refiere la Ley.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4567" y="2974428"/>
            <a:ext cx="7886700" cy="779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mtClean="0"/>
              <a:t/>
            </a:r>
            <a:br>
              <a:rPr lang="es-MX" smtClean="0"/>
            </a:br>
            <a:r>
              <a:rPr lang="es-MX" sz="3100" smtClean="0"/>
              <a:t/>
            </a:r>
            <a:br>
              <a:rPr lang="es-MX" sz="3100" smtClean="0"/>
            </a:br>
            <a:r>
              <a:rPr lang="es-MX" sz="4000" smtClean="0"/>
              <a:t>Principio de información: </a:t>
            </a:r>
            <a:endParaRPr lang="es-MX" sz="4000" dirty="0"/>
          </a:p>
        </p:txBody>
      </p:sp>
      <p:sp>
        <p:nvSpPr>
          <p:cNvPr id="5" name="Rectángulo 4"/>
          <p:cNvSpPr/>
          <p:nvPr/>
        </p:nvSpPr>
        <p:spPr>
          <a:xfrm>
            <a:off x="178676" y="3879874"/>
            <a:ext cx="8252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/>
            <a:r>
              <a:rPr lang="es-MX" dirty="0" smtClean="0"/>
              <a:t>	El </a:t>
            </a:r>
            <a:r>
              <a:rPr lang="es-MX" dirty="0"/>
              <a:t>responsable deberá informar al titular a través del aviso de privacidad la existencia y características principales del tratamiento al que serán sometidos sus datos personales, a fin de que pueda tomar decisiones informadas al respecto.</a:t>
            </a:r>
          </a:p>
        </p:txBody>
      </p:sp>
    </p:spTree>
    <p:extLst>
      <p:ext uri="{BB962C8B-B14F-4D97-AF65-F5344CB8AC3E}">
        <p14:creationId xmlns:p14="http://schemas.microsoft.com/office/powerpoint/2010/main" val="7879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modelo datos personales.jpg"/>
          <p:cNvPicPr>
            <a:picLocks noChangeAspect="1"/>
          </p:cNvPicPr>
          <p:nvPr/>
        </p:nvPicPr>
        <p:blipFill rotWithShape="1">
          <a:blip r:embed="rId2"/>
          <a:srcRect r="3331" b="9622"/>
          <a:stretch/>
        </p:blipFill>
        <p:spPr>
          <a:xfrm>
            <a:off x="58906" y="94593"/>
            <a:ext cx="9053564" cy="47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2390" y="-10153"/>
            <a:ext cx="7886700" cy="558409"/>
          </a:xfrm>
        </p:spPr>
        <p:txBody>
          <a:bodyPr>
            <a:no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¿Cómo se debe dar a conocer?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81297" y="430717"/>
            <a:ext cx="2270234" cy="5012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z="1600" b="1" dirty="0" smtClean="0"/>
              <a:t>En dos modalidades: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0234678"/>
              </p:ext>
            </p:extLst>
          </p:nvPr>
        </p:nvGraphicFramePr>
        <p:xfrm>
          <a:off x="3351210" y="811014"/>
          <a:ext cx="5302002" cy="423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7"/>
          <a:srcRect l="43958" t="26856" r="27020" b="28184"/>
          <a:stretch/>
        </p:blipFill>
        <p:spPr bwMode="auto">
          <a:xfrm>
            <a:off x="730554" y="1423038"/>
            <a:ext cx="3410521" cy="2469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9544" y="38929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dirty="0"/>
              <a:t>Ubicación. Los responsables que realicen V-V podrán cumplir con el </a:t>
            </a:r>
            <a:r>
              <a:rPr lang="es-MX" sz="1600" b="1" dirty="0"/>
              <a:t>principio de información </a:t>
            </a:r>
            <a:r>
              <a:rPr lang="es-MX" sz="1600" dirty="0"/>
              <a:t>colocando avisos visibles para las personas dentro de los espacios sujetos a videograbación, al menos, </a:t>
            </a:r>
            <a:r>
              <a:rPr lang="es-MX" sz="1600" dirty="0">
                <a:solidFill>
                  <a:srgbClr val="C00000"/>
                </a:solidFill>
              </a:rPr>
              <a:t>en la(s) entrada(s) a zonas que se encuentren </a:t>
            </a:r>
            <a:r>
              <a:rPr lang="es-MX" sz="1600" dirty="0" smtClean="0">
                <a:solidFill>
                  <a:srgbClr val="C00000"/>
                </a:solidFill>
              </a:rPr>
              <a:t>bajo V-V</a:t>
            </a:r>
            <a:r>
              <a:rPr lang="es-MX" sz="1600" dirty="0" smtClean="0"/>
              <a:t>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841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65913" y="436870"/>
            <a:ext cx="2936185" cy="2855154"/>
          </a:xfrm>
        </p:spPr>
        <p:txBody>
          <a:bodyPr>
            <a:noAutofit/>
          </a:bodyPr>
          <a:lstStyle/>
          <a:p>
            <a:pPr algn="just"/>
            <a:r>
              <a:rPr lang="es-MX" sz="1200" b="1" dirty="0"/>
              <a:t/>
            </a:r>
            <a:br>
              <a:rPr lang="es-MX" sz="1200" b="1" dirty="0"/>
            </a:br>
            <a:r>
              <a:rPr lang="es-MX" sz="1200" b="1" dirty="0"/>
              <a:t>Documento a disposición del Titular, de forma física, electrónica o en cualquier formato generado por el responsable, a partir del momento en el cual se recaben tus datos personales</a:t>
            </a:r>
            <a:r>
              <a:rPr lang="es-MX" sz="1200" b="1" dirty="0" smtClean="0"/>
              <a:t>,</a:t>
            </a:r>
            <a:br>
              <a:rPr lang="es-MX" sz="1200" b="1" dirty="0" smtClean="0"/>
            </a:br>
            <a:r>
              <a:rPr lang="es-MX" sz="1200" dirty="0"/>
              <a:t/>
            </a:r>
            <a:br>
              <a:rPr lang="es-MX" sz="1200" dirty="0"/>
            </a:br>
            <a:r>
              <a:rPr lang="es-MX" sz="1200" b="1" dirty="0" smtClean="0"/>
              <a:t> </a:t>
            </a:r>
            <a:r>
              <a:rPr lang="es-MX" sz="1600" b="1" dirty="0">
                <a:solidFill>
                  <a:srgbClr val="C00000"/>
                </a:solidFill>
              </a:rPr>
              <a:t>con el objeto de informarte sus propósitos del tratamiento de los mismos</a:t>
            </a:r>
            <a:r>
              <a:rPr lang="es-MX" sz="1200" b="1" dirty="0"/>
              <a:t>.</a:t>
            </a:r>
            <a:br>
              <a:rPr lang="es-MX" sz="1200" b="1" dirty="0"/>
            </a:br>
            <a:endParaRPr lang="es-MX" sz="1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0208" t="21456" r="21507" b="4817"/>
          <a:stretch/>
        </p:blipFill>
        <p:spPr>
          <a:xfrm>
            <a:off x="0" y="269946"/>
            <a:ext cx="4845269" cy="44912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4054" y="5073134"/>
            <a:ext cx="413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https://home.inai.org.mx/?</a:t>
            </a:r>
            <a:r>
              <a:rPr lang="es-MX" dirty="0" smtClean="0">
                <a:hlinkClick r:id="rId3"/>
              </a:rPr>
              <a:t>page_id=5480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0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856</Words>
  <Application>Microsoft Office PowerPoint</Application>
  <PresentationFormat>Presentación en pantalla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Tema de Office</vt:lpstr>
      <vt:lpstr>Avisos de privacidad</vt:lpstr>
      <vt:lpstr> ¿Qué es un aviso de privacidad?</vt:lpstr>
      <vt:lpstr>   ¿Para que sirven? </vt:lpstr>
      <vt:lpstr>        Formas de otorgar el consentimiento</vt:lpstr>
      <vt:lpstr>Formas de otorgar el consentimiento</vt:lpstr>
      <vt:lpstr>Formas de difusión</vt:lpstr>
      <vt:lpstr>Presentación de PowerPoint</vt:lpstr>
      <vt:lpstr>   ¿Cómo se debe dar a conocer?</vt:lpstr>
      <vt:lpstr> Documento a disposición del Titular, de forma física, electrónica o en cualquier formato generado por el responsable, a partir del momento en el cual se recaben tus datos personales,   con el objeto de informarte sus propósitos del tratamiento de los mismos. </vt:lpstr>
      <vt:lpstr>Modalidad simplificada</vt:lpstr>
      <vt:lpstr>Modalidad integral</vt:lpstr>
      <vt:lpstr> Obligaciones del Responsable</vt:lpstr>
      <vt:lpstr>GRACIAS POR SU ATENCIÓN 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DE  LÍDERES HOTELEROS</dc:title>
  <dc:creator>DIDIER SALVADOR MAY CORONA</dc:creator>
  <cp:lastModifiedBy>CGTAI</cp:lastModifiedBy>
  <cp:revision>38</cp:revision>
  <dcterms:created xsi:type="dcterms:W3CDTF">2022-10-11T18:29:51Z</dcterms:created>
  <dcterms:modified xsi:type="dcterms:W3CDTF">2023-04-17T18:03:33Z</dcterms:modified>
</cp:coreProperties>
</file>