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36"/>
  </p:notesMasterIdLst>
  <p:sldIdLst>
    <p:sldId id="256" r:id="rId2"/>
    <p:sldId id="257" r:id="rId3"/>
    <p:sldId id="259" r:id="rId4"/>
    <p:sldId id="260" r:id="rId5"/>
    <p:sldId id="301" r:id="rId6"/>
    <p:sldId id="298" r:id="rId7"/>
    <p:sldId id="304" r:id="rId8"/>
    <p:sldId id="299" r:id="rId9"/>
    <p:sldId id="269" r:id="rId10"/>
    <p:sldId id="270" r:id="rId11"/>
    <p:sldId id="307" r:id="rId12"/>
    <p:sldId id="300" r:id="rId13"/>
    <p:sldId id="317" r:id="rId14"/>
    <p:sldId id="265" r:id="rId15"/>
    <p:sldId id="262" r:id="rId16"/>
    <p:sldId id="264" r:id="rId17"/>
    <p:sldId id="306" r:id="rId18"/>
    <p:sldId id="271" r:id="rId19"/>
    <p:sldId id="308" r:id="rId20"/>
    <p:sldId id="319" r:id="rId21"/>
    <p:sldId id="320" r:id="rId22"/>
    <p:sldId id="309" r:id="rId23"/>
    <p:sldId id="311" r:id="rId24"/>
    <p:sldId id="312" r:id="rId25"/>
    <p:sldId id="318" r:id="rId26"/>
    <p:sldId id="313" r:id="rId27"/>
    <p:sldId id="310" r:id="rId28"/>
    <p:sldId id="314" r:id="rId29"/>
    <p:sldId id="315" r:id="rId30"/>
    <p:sldId id="316" r:id="rId31"/>
    <p:sldId id="286" r:id="rId32"/>
    <p:sldId id="295" r:id="rId33"/>
    <p:sldId id="297" r:id="rId34"/>
    <p:sldId id="305" r:id="rId35"/>
  </p:sldIdLst>
  <p:sldSz cx="12192000" cy="6858000"/>
  <p:notesSz cx="6858000" cy="9144000"/>
  <p:embeddedFontLst>
    <p:embeddedFont>
      <p:font typeface="Arial Black" panose="020B0A04020102020204" pitchFamily="34" charset="0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entury Gothic" panose="020B0502020202020204" pitchFamily="34" charset="0"/>
      <p:regular r:id="rId43"/>
      <p:bold r:id="rId44"/>
      <p:italic r:id="rId45"/>
      <p:boldItalic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Garamond" panose="02020404030301010803" pitchFamily="18" charset="0"/>
      <p:regular r:id="rId51"/>
      <p:bold r:id="rId52"/>
      <p:italic r:id="rId53"/>
    </p:embeddedFont>
    <p:embeddedFont>
      <p:font typeface="Montserrat" pitchFamily="2" charset="0"/>
      <p:regular r:id="rId54"/>
      <p:bold r:id="rId55"/>
      <p:italic r:id="rId56"/>
      <p:boldItalic r:id="rId57"/>
    </p:embeddedFont>
    <p:embeddedFont>
      <p:font typeface="Verdana" panose="020B0604030504040204" pitchFamily="34" charset="0"/>
      <p:regular r:id="rId58"/>
      <p:bold r:id="rId59"/>
      <p:italic r:id="rId60"/>
      <p:boldItalic r:id="rId6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2" roundtripDataSignature="AMtx7mho+a8f41MC/zswdatQyyQEF3zF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9" autoAdjust="0"/>
    <p:restoredTop sz="94660"/>
  </p:normalViewPr>
  <p:slideViewPr>
    <p:cSldViewPr snapToGrid="0">
      <p:cViewPr varScale="1">
        <p:scale>
          <a:sx n="79" d="100"/>
          <a:sy n="79" d="100"/>
        </p:scale>
        <p:origin x="484" y="60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61" Type="http://schemas.openxmlformats.org/officeDocument/2006/relationships/font" Target="fonts/font2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" name="Google Shape;19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28493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91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7787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0521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70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18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6834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6501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0589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4883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2771393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2569333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9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gob.mx/cms/uploads/attachment/file/54330/INSTRUCTIVO_PARA_ELABORAR_EL_CUADRO_GENERAL_DE_CLASIFICACI_N_ARCHIV_STICA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gob.mx/cms/uploads/attachment/file/54332/INSTRUCTIVO_PARA_LA_ELABORACI_N_DEL_CAT_LOGO_DE_DISPOSICI_N_DOCUMENTAL.pdf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gob.mx/cms/uploads/attachment/file/716853/Instructivos_para_elaboraci_n_inventarios_AGN.pdf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daipqroo.org.mx/archivos/institucion/capacitacion/pdf/2019/02_oscar_mauricio_guerra_ford.pdf" TargetMode="External"/><Relationship Id="rId2" Type="http://schemas.openxmlformats.org/officeDocument/2006/relationships/hyperlink" Target="http://www.idaipqroo.org.mx/archivos/institucion/capacitacion/pdf/2019/01_adriana_del_rosario_chan_canul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qroo.gob.mx/segob/age/menu-age/?depen=age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of.gob.mx/nota_detalle.php?codigo=5436056&amp;fecha=04/05/2016#gsc.tab=0" TargetMode="External"/><Relationship Id="rId3" Type="http://schemas.openxmlformats.org/officeDocument/2006/relationships/hyperlink" Target="https://www.congresoqroo.gob.mx/leyes/169/" TargetMode="External"/><Relationship Id="rId7" Type="http://schemas.openxmlformats.org/officeDocument/2006/relationships/hyperlink" Target="http://documentos.congresoqroo.gob.mx/leyes/L285-XVII-20230713-L1720230713088.pdfLe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iputados.gob.mx/LeyesBiblio/pdf/LGA.pdf" TargetMode="External"/><Relationship Id="rId5" Type="http://schemas.openxmlformats.org/officeDocument/2006/relationships/hyperlink" Target="https://www.congresoqroo.gob.mx/leyes/180/" TargetMode="External"/><Relationship Id="rId4" Type="http://schemas.openxmlformats.org/officeDocument/2006/relationships/hyperlink" Target="https://www.diputados.gob.mx/LeyesBiblio/pdf/LGSNA_200521.pdf" TargetMode="External"/><Relationship Id="rId9" Type="http://schemas.openxmlformats.org/officeDocument/2006/relationships/hyperlink" Target="https://www.diputados.gob.mx/LeyesBiblio/pdf/LGTAIP.pd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10" Type="http://schemas.openxmlformats.org/officeDocument/2006/relationships/image" Target="../media/image4.pn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"/>
          <p:cNvSpPr txBox="1"/>
          <p:nvPr/>
        </p:nvSpPr>
        <p:spPr>
          <a:xfrm>
            <a:off x="1469565" y="2729329"/>
            <a:ext cx="8262300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2449"/>
              </a:buClr>
              <a:buSzPts val="3500"/>
              <a:buFont typeface="Montserrat"/>
              <a:buNone/>
            </a:pPr>
            <a:r>
              <a:rPr lang="en-US" sz="5400" b="1" dirty="0">
                <a:solidFill>
                  <a:srgbClr val="9D2449"/>
                </a:solidFill>
                <a:latin typeface="Montserrat" pitchFamily="2" charset="0"/>
                <a:ea typeface="Arial Black"/>
                <a:cs typeface="Arial Black"/>
                <a:sym typeface="Arial Black"/>
              </a:rPr>
              <a:t>COORDINACIÓN DE ARCHIVOS </a:t>
            </a:r>
            <a:endParaRPr sz="5400" b="1" dirty="0">
              <a:solidFill>
                <a:srgbClr val="9D2449"/>
              </a:solidFill>
              <a:latin typeface="Montserrat" pitchFamily="2" charset="0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2449"/>
              </a:buClr>
              <a:buSzPts val="3500"/>
              <a:buFont typeface="Montserrat"/>
              <a:buNone/>
            </a:pPr>
            <a:r>
              <a:rPr lang="en-US" sz="5400" b="1" dirty="0">
                <a:solidFill>
                  <a:srgbClr val="9D2449"/>
                </a:solidFill>
                <a:latin typeface="Montserrat" pitchFamily="2" charset="0"/>
                <a:ea typeface="Arial Black"/>
                <a:cs typeface="Arial Black"/>
                <a:sym typeface="Arial Black"/>
              </a:rPr>
              <a:t>DE LA SEDARPE</a:t>
            </a:r>
            <a:endParaRPr sz="5400" b="1" i="0" u="none" strike="noStrike" cap="none" dirty="0">
              <a:solidFill>
                <a:schemeClr val="dk1"/>
              </a:solidFill>
              <a:latin typeface="Montserrat" pitchFamily="2" charset="0"/>
              <a:ea typeface="Arial Black"/>
              <a:cs typeface="Arial Black"/>
              <a:sym typeface="Arial Black"/>
            </a:endParaRPr>
          </a:p>
        </p:txBody>
      </p:sp>
      <p:pic>
        <p:nvPicPr>
          <p:cNvPr id="141" name="Google Shape;141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1925" y="177929"/>
            <a:ext cx="37719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925" y="331054"/>
            <a:ext cx="3114675" cy="13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7"/>
          <p:cNvSpPr txBox="1"/>
          <p:nvPr/>
        </p:nvSpPr>
        <p:spPr>
          <a:xfrm>
            <a:off x="2887221" y="530527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COMPOSICIÓN ESTRUCTURAL DEL SISTEMA INSTITUCIONAL DE ARCHIVOS</a:t>
            </a:r>
            <a:endParaRPr dirty="0"/>
          </a:p>
        </p:txBody>
      </p:sp>
      <p:cxnSp>
        <p:nvCxnSpPr>
          <p:cNvPr id="344" name="Google Shape;344;p27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FFC27A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45" name="Google Shape;345;p27"/>
          <p:cNvGrpSpPr/>
          <p:nvPr/>
        </p:nvGrpSpPr>
        <p:grpSpPr>
          <a:xfrm>
            <a:off x="2298043" y="2192982"/>
            <a:ext cx="9092251" cy="2472035"/>
            <a:chOff x="3407" y="1032946"/>
            <a:chExt cx="6579674" cy="1719526"/>
          </a:xfrm>
        </p:grpSpPr>
        <p:sp>
          <p:nvSpPr>
            <p:cNvPr id="346" name="Google Shape;346;p27"/>
            <p:cNvSpPr/>
            <p:nvPr/>
          </p:nvSpPr>
          <p:spPr>
            <a:xfrm>
              <a:off x="3293244" y="1743494"/>
              <a:ext cx="2579289" cy="29843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9525" cap="flat" cmpd="sng">
              <a:solidFill>
                <a:srgbClr val="CA9700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347" name="Google Shape;347;p27"/>
            <p:cNvSpPr/>
            <p:nvPr/>
          </p:nvSpPr>
          <p:spPr>
            <a:xfrm>
              <a:off x="3293244" y="1743494"/>
              <a:ext cx="859763" cy="29843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9525" cap="flat" cmpd="sng">
              <a:solidFill>
                <a:srgbClr val="CA9700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348" name="Google Shape;348;p27"/>
            <p:cNvSpPr/>
            <p:nvPr/>
          </p:nvSpPr>
          <p:spPr>
            <a:xfrm>
              <a:off x="2433481" y="1743494"/>
              <a:ext cx="859763" cy="29843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CA9700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349" name="Google Shape;349;p27"/>
            <p:cNvSpPr/>
            <p:nvPr/>
          </p:nvSpPr>
          <p:spPr>
            <a:xfrm>
              <a:off x="713955" y="1743494"/>
              <a:ext cx="2579289" cy="29843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CA9700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350" name="Google Shape;350;p27"/>
            <p:cNvSpPr/>
            <p:nvPr/>
          </p:nvSpPr>
          <p:spPr>
            <a:xfrm>
              <a:off x="2937970" y="1032946"/>
              <a:ext cx="710548" cy="710548"/>
            </a:xfrm>
            <a:prstGeom prst="arc">
              <a:avLst>
                <a:gd name="adj1" fmla="val 13200000"/>
                <a:gd name="adj2" fmla="val 19200000"/>
              </a:avLst>
            </a:prstGeom>
            <a:noFill/>
            <a:ln w="9525" cap="flat" cmpd="sng">
              <a:solidFill>
                <a:srgbClr val="CA97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7"/>
            <p:cNvSpPr/>
            <p:nvPr/>
          </p:nvSpPr>
          <p:spPr>
            <a:xfrm>
              <a:off x="2937970" y="1032946"/>
              <a:ext cx="710548" cy="710548"/>
            </a:xfrm>
            <a:prstGeom prst="arc">
              <a:avLst>
                <a:gd name="adj1" fmla="val 2400000"/>
                <a:gd name="adj2" fmla="val 8400000"/>
              </a:avLst>
            </a:prstGeom>
            <a:noFill/>
            <a:ln w="9525" cap="flat" cmpd="sng">
              <a:solidFill>
                <a:srgbClr val="CA97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7"/>
            <p:cNvSpPr/>
            <p:nvPr/>
          </p:nvSpPr>
          <p:spPr>
            <a:xfrm>
              <a:off x="2582696" y="1160845"/>
              <a:ext cx="1421096" cy="4547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7"/>
            <p:cNvSpPr txBox="1"/>
            <p:nvPr/>
          </p:nvSpPr>
          <p:spPr>
            <a:xfrm>
              <a:off x="2582696" y="1160845"/>
              <a:ext cx="1421096" cy="4547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00" tIns="7600" rIns="7600" bIns="7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 err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Área</a:t>
              </a:r>
              <a:r>
                <a:rPr lang="en-US" sz="1200" b="1" dirty="0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 </a:t>
              </a:r>
              <a:r>
                <a:rPr lang="en-US" sz="1200" b="1" dirty="0" err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Coordinadora</a:t>
              </a:r>
              <a:r>
                <a:rPr lang="en-US" sz="1200" b="1" dirty="0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 de </a:t>
              </a:r>
              <a:r>
                <a:rPr lang="en-US" sz="1200" b="1" dirty="0" err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archivos</a:t>
              </a:r>
              <a:endParaRPr dirty="0"/>
            </a:p>
          </p:txBody>
        </p:sp>
        <p:sp>
          <p:nvSpPr>
            <p:cNvPr id="354" name="Google Shape;354;p27"/>
            <p:cNvSpPr/>
            <p:nvPr/>
          </p:nvSpPr>
          <p:spPr>
            <a:xfrm>
              <a:off x="358681" y="2041924"/>
              <a:ext cx="710548" cy="710548"/>
            </a:xfrm>
            <a:prstGeom prst="arc">
              <a:avLst>
                <a:gd name="adj1" fmla="val 13200000"/>
                <a:gd name="adj2" fmla="val 19200000"/>
              </a:avLst>
            </a:prstGeom>
            <a:noFill/>
            <a:ln w="9525" cap="flat" cmpd="sng">
              <a:solidFill>
                <a:srgbClr val="CA97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7"/>
            <p:cNvSpPr/>
            <p:nvPr/>
          </p:nvSpPr>
          <p:spPr>
            <a:xfrm>
              <a:off x="358681" y="2041924"/>
              <a:ext cx="710548" cy="710548"/>
            </a:xfrm>
            <a:prstGeom prst="arc">
              <a:avLst>
                <a:gd name="adj1" fmla="val 2400000"/>
                <a:gd name="adj2" fmla="val 8400000"/>
              </a:avLst>
            </a:prstGeom>
            <a:noFill/>
            <a:ln w="9525" cap="flat" cmpd="sng">
              <a:solidFill>
                <a:srgbClr val="CA97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7"/>
            <p:cNvSpPr/>
            <p:nvPr/>
          </p:nvSpPr>
          <p:spPr>
            <a:xfrm>
              <a:off x="3407" y="2169823"/>
              <a:ext cx="1421096" cy="4547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7"/>
            <p:cNvSpPr txBox="1"/>
            <p:nvPr/>
          </p:nvSpPr>
          <p:spPr>
            <a:xfrm>
              <a:off x="3407" y="2169823"/>
              <a:ext cx="1421096" cy="4547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00" tIns="7600" rIns="7600" bIns="7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Área de correspondencia</a:t>
              </a:r>
              <a:endParaRPr/>
            </a:p>
          </p:txBody>
        </p:sp>
        <p:sp>
          <p:nvSpPr>
            <p:cNvPr id="358" name="Google Shape;358;p27"/>
            <p:cNvSpPr/>
            <p:nvPr/>
          </p:nvSpPr>
          <p:spPr>
            <a:xfrm>
              <a:off x="2078207" y="2041924"/>
              <a:ext cx="710548" cy="710548"/>
            </a:xfrm>
            <a:prstGeom prst="arc">
              <a:avLst>
                <a:gd name="adj1" fmla="val 13200000"/>
                <a:gd name="adj2" fmla="val 19200000"/>
              </a:avLst>
            </a:prstGeom>
            <a:noFill/>
            <a:ln w="9525" cap="flat" cmpd="sng">
              <a:solidFill>
                <a:srgbClr val="CA97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7"/>
            <p:cNvSpPr/>
            <p:nvPr/>
          </p:nvSpPr>
          <p:spPr>
            <a:xfrm>
              <a:off x="2078207" y="2041924"/>
              <a:ext cx="710548" cy="710548"/>
            </a:xfrm>
            <a:prstGeom prst="arc">
              <a:avLst>
                <a:gd name="adj1" fmla="val 2400000"/>
                <a:gd name="adj2" fmla="val 8400000"/>
              </a:avLst>
            </a:prstGeom>
            <a:noFill/>
            <a:ln w="9525" cap="flat" cmpd="sng">
              <a:solidFill>
                <a:srgbClr val="CA97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7"/>
            <p:cNvSpPr/>
            <p:nvPr/>
          </p:nvSpPr>
          <p:spPr>
            <a:xfrm>
              <a:off x="1722933" y="2169823"/>
              <a:ext cx="1421096" cy="4547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7"/>
            <p:cNvSpPr txBox="1"/>
            <p:nvPr/>
          </p:nvSpPr>
          <p:spPr>
            <a:xfrm>
              <a:off x="1722933" y="2169823"/>
              <a:ext cx="1421096" cy="4547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00" tIns="7600" rIns="7600" bIns="7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Archivo de Trámite</a:t>
              </a:r>
              <a:endParaRPr/>
            </a:p>
          </p:txBody>
        </p:sp>
        <p:sp>
          <p:nvSpPr>
            <p:cNvPr id="362" name="Google Shape;362;p27"/>
            <p:cNvSpPr/>
            <p:nvPr/>
          </p:nvSpPr>
          <p:spPr>
            <a:xfrm>
              <a:off x="3797733" y="2041924"/>
              <a:ext cx="710548" cy="710548"/>
            </a:xfrm>
            <a:prstGeom prst="arc">
              <a:avLst>
                <a:gd name="adj1" fmla="val 13200000"/>
                <a:gd name="adj2" fmla="val 19200000"/>
              </a:avLst>
            </a:prstGeom>
            <a:noFill/>
            <a:ln w="9525" cap="flat" cmpd="sng">
              <a:solidFill>
                <a:srgbClr val="CA97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7"/>
            <p:cNvSpPr/>
            <p:nvPr/>
          </p:nvSpPr>
          <p:spPr>
            <a:xfrm>
              <a:off x="3797733" y="2041924"/>
              <a:ext cx="710548" cy="710548"/>
            </a:xfrm>
            <a:prstGeom prst="arc">
              <a:avLst>
                <a:gd name="adj1" fmla="val 2400000"/>
                <a:gd name="adj2" fmla="val 8400000"/>
              </a:avLst>
            </a:prstGeom>
            <a:noFill/>
            <a:ln w="9525" cap="flat" cmpd="sng">
              <a:solidFill>
                <a:srgbClr val="CA97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7"/>
            <p:cNvSpPr/>
            <p:nvPr/>
          </p:nvSpPr>
          <p:spPr>
            <a:xfrm>
              <a:off x="3442459" y="2169823"/>
              <a:ext cx="1421096" cy="4547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7"/>
            <p:cNvSpPr txBox="1"/>
            <p:nvPr/>
          </p:nvSpPr>
          <p:spPr>
            <a:xfrm>
              <a:off x="3442459" y="2169823"/>
              <a:ext cx="1421096" cy="4547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00" tIns="7600" rIns="7600" bIns="7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Archivo de concentración</a:t>
              </a:r>
              <a:endParaRPr/>
            </a:p>
          </p:txBody>
        </p:sp>
        <p:sp>
          <p:nvSpPr>
            <p:cNvPr id="366" name="Google Shape;366;p27"/>
            <p:cNvSpPr/>
            <p:nvPr/>
          </p:nvSpPr>
          <p:spPr>
            <a:xfrm>
              <a:off x="5517259" y="2041924"/>
              <a:ext cx="710548" cy="710548"/>
            </a:xfrm>
            <a:prstGeom prst="arc">
              <a:avLst>
                <a:gd name="adj1" fmla="val 13200000"/>
                <a:gd name="adj2" fmla="val 19200000"/>
              </a:avLst>
            </a:prstGeom>
            <a:noFill/>
            <a:ln w="9525" cap="flat" cmpd="sng">
              <a:solidFill>
                <a:srgbClr val="CA97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7"/>
            <p:cNvSpPr/>
            <p:nvPr/>
          </p:nvSpPr>
          <p:spPr>
            <a:xfrm>
              <a:off x="5517259" y="2041924"/>
              <a:ext cx="710548" cy="710548"/>
            </a:xfrm>
            <a:prstGeom prst="arc">
              <a:avLst>
                <a:gd name="adj1" fmla="val 2400000"/>
                <a:gd name="adj2" fmla="val 8400000"/>
              </a:avLst>
            </a:prstGeom>
            <a:noFill/>
            <a:ln w="9525" cap="flat" cmpd="sng">
              <a:solidFill>
                <a:srgbClr val="CA97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7"/>
            <p:cNvSpPr/>
            <p:nvPr/>
          </p:nvSpPr>
          <p:spPr>
            <a:xfrm>
              <a:off x="5161985" y="2169823"/>
              <a:ext cx="1421096" cy="4547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7"/>
            <p:cNvSpPr txBox="1"/>
            <p:nvPr/>
          </p:nvSpPr>
          <p:spPr>
            <a:xfrm>
              <a:off x="5161985" y="2169823"/>
              <a:ext cx="1421096" cy="4547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00" tIns="7600" rIns="7600" bIns="7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Archivo Histórico</a:t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7A708D6-7BC3-407E-9E16-023E7F9F91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07" t="4058" r="10408" b="15507"/>
          <a:stretch/>
        </p:blipFill>
        <p:spPr>
          <a:xfrm>
            <a:off x="856305" y="223487"/>
            <a:ext cx="10479389" cy="580445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AC7FE98-546A-4A45-87A4-C3971468ECAA}"/>
              </a:ext>
            </a:extLst>
          </p:cNvPr>
          <p:cNvSpPr/>
          <p:nvPr/>
        </p:nvSpPr>
        <p:spPr>
          <a:xfrm>
            <a:off x="1378226" y="834888"/>
            <a:ext cx="9684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>
              <a:buClr>
                <a:schemeClr val="tx1"/>
              </a:buClr>
              <a:buSzPts val="900"/>
              <a:buFont typeface="Century Gothic" panose="020B0502020202020204" pitchFamily="34" charset="0"/>
              <a:buChar char="●"/>
            </a:pPr>
            <a:r>
              <a:rPr lang="es-MX" b="1" dirty="0">
                <a:latin typeface="Montserrat" pitchFamily="2" charset="0"/>
              </a:rPr>
              <a:t>IV. Inscribir en el Registro Nacional la existencia y ubicación de archivos bajo su resguardo;</a:t>
            </a:r>
            <a:endParaRPr lang="es-MX" b="1" dirty="0">
              <a:solidFill>
                <a:srgbClr val="000000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832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lipse 21">
            <a:extLst>
              <a:ext uri="{FF2B5EF4-FFF2-40B4-BE49-F238E27FC236}">
                <a16:creationId xmlns:a16="http://schemas.microsoft.com/office/drawing/2014/main" id="{12EA2737-B88A-49F7-B626-F3773CE36906}"/>
              </a:ext>
            </a:extLst>
          </p:cNvPr>
          <p:cNvSpPr/>
          <p:nvPr/>
        </p:nvSpPr>
        <p:spPr>
          <a:xfrm>
            <a:off x="3753996" y="407505"/>
            <a:ext cx="7655684" cy="5923801"/>
          </a:xfrm>
          <a:prstGeom prst="ellipse">
            <a:avLst/>
          </a:prstGeom>
          <a:noFill/>
          <a:ln w="38100">
            <a:solidFill>
              <a:srgbClr val="CC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1B16196-FC83-42C6-B1DC-FB9CA4334928}"/>
              </a:ext>
            </a:extLst>
          </p:cNvPr>
          <p:cNvSpPr/>
          <p:nvPr/>
        </p:nvSpPr>
        <p:spPr>
          <a:xfrm>
            <a:off x="9584832" y="2782224"/>
            <a:ext cx="2283011" cy="2136913"/>
          </a:xfrm>
          <a:prstGeom prst="ellipse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b="1" dirty="0">
                <a:solidFill>
                  <a:schemeClr val="bg1"/>
                </a:solidFill>
                <a:latin typeface="Montserrat" pitchFamily="2" charset="0"/>
              </a:rPr>
              <a:t>ÓRGANO</a:t>
            </a:r>
          </a:p>
          <a:p>
            <a:pPr algn="ctr"/>
            <a:r>
              <a:rPr lang="es-MX" sz="900" b="1" dirty="0">
                <a:solidFill>
                  <a:schemeClr val="bg1"/>
                </a:solidFill>
                <a:latin typeface="Montserrat" pitchFamily="2" charset="0"/>
              </a:rPr>
              <a:t> DE CONTROL INTERNO</a:t>
            </a:r>
          </a:p>
          <a:p>
            <a:pPr algn="ctr"/>
            <a:endParaRPr lang="es-MX" sz="900" b="1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es-MX" sz="900" b="1" dirty="0">
                <a:solidFill>
                  <a:schemeClr val="bg1"/>
                </a:solidFill>
                <a:latin typeface="Montserrat" pitchFamily="2" charset="0"/>
              </a:rPr>
              <a:t>LIC. DIEGO FRANCISCO YAM CAHUIL 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818F31B0-6E55-45C1-9761-B63FB654DBF8}"/>
              </a:ext>
            </a:extLst>
          </p:cNvPr>
          <p:cNvGrpSpPr/>
          <p:nvPr/>
        </p:nvGrpSpPr>
        <p:grpSpPr>
          <a:xfrm>
            <a:off x="4072592" y="204941"/>
            <a:ext cx="2837784" cy="2724977"/>
            <a:chOff x="4072592" y="204941"/>
            <a:chExt cx="2837784" cy="2724977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5706A23B-90B8-47B5-B83C-AF2CF87C0F9C}"/>
                </a:ext>
              </a:extLst>
            </p:cNvPr>
            <p:cNvSpPr/>
            <p:nvPr/>
          </p:nvSpPr>
          <p:spPr>
            <a:xfrm>
              <a:off x="4072592" y="204941"/>
              <a:ext cx="2837784" cy="2724977"/>
            </a:xfrm>
            <a:prstGeom prst="ellipse">
              <a:avLst/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88A5C51C-1127-482E-8CD2-45E4B1850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2357" y="387038"/>
              <a:ext cx="1938131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9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DIRECCI</a:t>
              </a:r>
              <a:r>
                <a:rPr kumimoji="0" lang="es-MX" altLang="es-MX" sz="9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Ó</a:t>
              </a:r>
              <a:r>
                <a:rPr kumimoji="0" lang="es-MX" altLang="es-MX" sz="9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 JUR</a:t>
              </a:r>
              <a:r>
                <a:rPr kumimoji="0" lang="es-MX" altLang="es-MX" sz="9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Í</a:t>
              </a:r>
              <a:r>
                <a:rPr kumimoji="0" lang="es-MX" altLang="es-MX" sz="9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DICA Y UNIDAD DE TRANSPARENCIA Y ACCESO A LA INFORMACI</a:t>
              </a:r>
              <a:r>
                <a:rPr kumimoji="0" lang="es-MX" altLang="es-MX" sz="9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Ó</a:t>
              </a:r>
              <a:r>
                <a:rPr kumimoji="0" lang="es-MX" altLang="es-MX" sz="9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 P</a:t>
              </a:r>
              <a:r>
                <a:rPr kumimoji="0" lang="es-MX" altLang="es-MX" sz="9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Ú</a:t>
              </a:r>
              <a:r>
                <a:rPr kumimoji="0" lang="es-MX" altLang="es-MX" sz="9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BLICA Y PROTECCI</a:t>
              </a:r>
              <a:r>
                <a:rPr kumimoji="0" lang="es-MX" altLang="es-MX" sz="9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Ó</a:t>
              </a:r>
              <a:r>
                <a:rPr kumimoji="0" lang="es-MX" altLang="es-MX" sz="9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 DE DATOS PERSONALES, MEJORA REGULATORIA Y DE ARCHIVOS.</a:t>
              </a:r>
              <a:endParaRPr kumimoji="0" lang="es-MX" altLang="es-MX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049" name="Imagen 1" descr="https://archivo.transparencia.qroo.gob.mx/SIWQROO/Directorio/Fotos/107.JPG">
              <a:extLst>
                <a:ext uri="{FF2B5EF4-FFF2-40B4-BE49-F238E27FC236}">
                  <a16:creationId xmlns:a16="http://schemas.microsoft.com/office/drawing/2014/main" id="{75BDF5BE-6785-4853-9E2F-52D8A7BBA9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96" t="6738" r="17598"/>
            <a:stretch>
              <a:fillRect/>
            </a:stretch>
          </p:blipFill>
          <p:spPr bwMode="auto">
            <a:xfrm>
              <a:off x="5012807" y="1573475"/>
              <a:ext cx="906463" cy="906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CFD76FE4-22CE-4E67-AB59-281D0B83F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972" y="2425422"/>
              <a:ext cx="193813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9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LIC. ANAHÍ DE LOS ÁNGELES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9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ROMERO AGUILAR</a:t>
              </a:r>
              <a:r>
                <a:rPr kumimoji="0" lang="es-MX" altLang="es-MX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endPara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0B64138-1B53-4B55-AC06-B82C5A305D40}"/>
              </a:ext>
            </a:extLst>
          </p:cNvPr>
          <p:cNvGrpSpPr/>
          <p:nvPr/>
        </p:nvGrpSpPr>
        <p:grpSpPr>
          <a:xfrm>
            <a:off x="8132382" y="225494"/>
            <a:ext cx="2283011" cy="2254443"/>
            <a:chOff x="8132382" y="225494"/>
            <a:chExt cx="2283011" cy="2254443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5CA9D4F3-656E-4174-A11E-326FDB4DC3CF}"/>
                </a:ext>
              </a:extLst>
            </p:cNvPr>
            <p:cNvSpPr/>
            <p:nvPr/>
          </p:nvSpPr>
          <p:spPr>
            <a:xfrm>
              <a:off x="8132382" y="225494"/>
              <a:ext cx="2283011" cy="2254443"/>
            </a:xfrm>
            <a:prstGeom prst="ellipse">
              <a:avLst/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DB4C3157-3F75-4688-965A-D9EFC7099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7024" y="579190"/>
              <a:ext cx="1918038" cy="1754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9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DIRECCI</a:t>
              </a:r>
              <a:r>
                <a:rPr kumimoji="0" lang="es-MX" altLang="es-MX" sz="9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Ó</a:t>
              </a:r>
              <a:r>
                <a:rPr kumimoji="0" lang="es-MX" altLang="es-MX" sz="9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 DE PLANEACI</a:t>
              </a:r>
              <a:r>
                <a:rPr kumimoji="0" lang="es-MX" altLang="es-MX" sz="9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Ó</a:t>
              </a:r>
              <a:r>
                <a:rPr kumimoji="0" lang="es-MX" altLang="es-MX" sz="9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 Y ESTAD</a:t>
              </a:r>
              <a:r>
                <a:rPr kumimoji="0" lang="es-MX" altLang="es-MX" sz="9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Í</a:t>
              </a:r>
              <a:r>
                <a:rPr kumimoji="0" lang="es-MX" altLang="es-MX" sz="9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STICA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s-MX" altLang="es-MX" sz="900" b="1" dirty="0">
                <a:solidFill>
                  <a:schemeClr val="bg1"/>
                </a:solidFill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MX" altLang="es-MX" sz="9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s-MX" altLang="es-MX" sz="900" b="1" dirty="0">
                <a:solidFill>
                  <a:schemeClr val="bg1"/>
                </a:solidFill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MX" altLang="es-MX" sz="9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s-MX" altLang="es-MX" sz="900" b="1" dirty="0">
                <a:solidFill>
                  <a:schemeClr val="bg1"/>
                </a:solidFill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MX" altLang="es-MX" sz="9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MX" altLang="es-MX" sz="9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MX" altLang="es-MX" sz="9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9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LIC. HÉCTOR FRANCISCO LOEZA CASTILLO</a:t>
              </a:r>
              <a:r>
                <a:rPr kumimoji="0" lang="es-MX" altLang="es-MX" sz="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endPara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6" name="Imagen 3" descr="https://archivo.transparencia.qroo.gob.mx/SIWQROO/Directorio/Fotos/3372.JPG">
              <a:extLst>
                <a:ext uri="{FF2B5EF4-FFF2-40B4-BE49-F238E27FC236}">
                  <a16:creationId xmlns:a16="http://schemas.microsoft.com/office/drawing/2014/main" id="{6F47FE93-A4DF-4743-9BEC-EFF159042D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5987" y="968835"/>
              <a:ext cx="900112" cy="877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Elipse 7">
            <a:extLst>
              <a:ext uri="{FF2B5EF4-FFF2-40B4-BE49-F238E27FC236}">
                <a16:creationId xmlns:a16="http://schemas.microsoft.com/office/drawing/2014/main" id="{CF4DA816-F6EB-42D2-AF30-3FDC310080F0}"/>
              </a:ext>
            </a:extLst>
          </p:cNvPr>
          <p:cNvSpPr/>
          <p:nvPr/>
        </p:nvSpPr>
        <p:spPr>
          <a:xfrm>
            <a:off x="6769596" y="4101546"/>
            <a:ext cx="2283011" cy="2136913"/>
          </a:xfrm>
          <a:prstGeom prst="ellipse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D77A3178-155D-4B9A-A72D-8A87C83BF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7091" y="4483267"/>
            <a:ext cx="220648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9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DIRECCI</a:t>
            </a:r>
            <a:r>
              <a:rPr kumimoji="0" lang="es-MX" altLang="es-MX" sz="9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s-MX" altLang="es-MX" sz="9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 DE INFORM</a:t>
            </a:r>
            <a:r>
              <a:rPr kumimoji="0" lang="es-MX" altLang="es-MX" sz="9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s-MX" altLang="es-MX" sz="9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TICA</a:t>
            </a:r>
            <a:endParaRPr kumimoji="0" lang="es-MX" altLang="es-MX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5" name="Imagen 4" descr="https://archivo.transparencia.qroo.gob.mx/SIWQROO/Directorio/Fotos/3375.JPG">
            <a:extLst>
              <a:ext uri="{FF2B5EF4-FFF2-40B4-BE49-F238E27FC236}">
                <a16:creationId xmlns:a16="http://schemas.microsoft.com/office/drawing/2014/main" id="{21E9395D-E295-456F-89DE-EE9DB6EA7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556" y="4805522"/>
            <a:ext cx="827088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C3B748F5-C6CA-4C50-B980-EAF9AE205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8283" y="5438355"/>
            <a:ext cx="2345635" cy="65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MX" altLang="es-MX" sz="800" b="1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es-MX" altLang="es-MX" sz="800" b="1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s-MX" altLang="es-MX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9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LIC. IVÁN ALONSO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9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AGUIRRE  SALAZAR</a:t>
            </a:r>
            <a:r>
              <a:rPr kumimoji="0" lang="es-MX" altLang="es-MX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391E4954-9B1E-4D41-99FC-20D73BB722F7}"/>
              </a:ext>
            </a:extLst>
          </p:cNvPr>
          <p:cNvSpPr/>
          <p:nvPr/>
        </p:nvSpPr>
        <p:spPr>
          <a:xfrm>
            <a:off x="3640136" y="3156219"/>
            <a:ext cx="2283011" cy="2136913"/>
          </a:xfrm>
          <a:prstGeom prst="ellipse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Montserrat" pitchFamily="2" charset="0"/>
              </a:rPr>
              <a:t>ÁREAS UNIDADES </a:t>
            </a:r>
            <a:r>
              <a:rPr lang="es-MX" sz="1100" b="1" dirty="0">
                <a:solidFill>
                  <a:schemeClr val="bg1"/>
                </a:solidFill>
                <a:latin typeface="Montserrat" pitchFamily="2" charset="0"/>
              </a:rPr>
              <a:t>ADMINISTRATIVAS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EB924138-8B37-43E2-8F07-31AA12F6DF41}"/>
              </a:ext>
            </a:extLst>
          </p:cNvPr>
          <p:cNvSpPr/>
          <p:nvPr/>
        </p:nvSpPr>
        <p:spPr>
          <a:xfrm>
            <a:off x="6322244" y="2116092"/>
            <a:ext cx="2837784" cy="19255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>
                <a:solidFill>
                  <a:schemeClr val="tx1"/>
                </a:solidFill>
                <a:latin typeface="Montserrat" pitchFamily="2" charset="0"/>
              </a:rPr>
              <a:t>GRUPO INTERDISCIPLINARIO</a:t>
            </a:r>
          </a:p>
          <a:p>
            <a:pPr algn="ctr"/>
            <a:r>
              <a:rPr lang="es-MX" sz="900" b="1" dirty="0">
                <a:solidFill>
                  <a:schemeClr val="tx1"/>
                </a:solidFill>
                <a:latin typeface="Montserrat" pitchFamily="2" charset="0"/>
              </a:rPr>
              <a:t>Coordinado por el área de Archivos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B034C87A-7721-4188-AB61-FF48F9D7E2F4}"/>
              </a:ext>
            </a:extLst>
          </p:cNvPr>
          <p:cNvSpPr/>
          <p:nvPr/>
        </p:nvSpPr>
        <p:spPr>
          <a:xfrm>
            <a:off x="226244" y="335217"/>
            <a:ext cx="37160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>
              <a:buClr>
                <a:schemeClr val="tx1"/>
              </a:buClr>
              <a:buSzPts val="900"/>
              <a:buFont typeface="Century Gothic" panose="020B0502020202020204" pitchFamily="34" charset="0"/>
              <a:buChar char="●"/>
            </a:pPr>
            <a:r>
              <a:rPr lang="es-MX" b="1" dirty="0">
                <a:latin typeface="Montserrat" pitchFamily="2" charset="0"/>
              </a:rPr>
              <a:t>V. Conformar un grupo interdisciplinario en términos de las disposiciones reglamentarias, que coadyuve en la valoración documental;</a:t>
            </a:r>
            <a:endParaRPr lang="es-MX" b="1" dirty="0">
              <a:solidFill>
                <a:srgbClr val="000000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76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12AEE70-FF12-44AE-97F9-C35FB6ABA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42" t="14203" r="13587" b="13768"/>
          <a:stretch/>
        </p:blipFill>
        <p:spPr>
          <a:xfrm>
            <a:off x="1553997" y="367746"/>
            <a:ext cx="9617586" cy="572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62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"/>
          <p:cNvSpPr/>
          <p:nvPr/>
        </p:nvSpPr>
        <p:spPr>
          <a:xfrm>
            <a:off x="4048540" y="208725"/>
            <a:ext cx="7533862" cy="24842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598" y="2484263"/>
            <a:ext cx="6096001" cy="38861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E03854D-8D6B-4B23-8C5D-DC4063F7C12F}"/>
              </a:ext>
            </a:extLst>
          </p:cNvPr>
          <p:cNvSpPr/>
          <p:nvPr/>
        </p:nvSpPr>
        <p:spPr>
          <a:xfrm>
            <a:off x="4227443" y="237494"/>
            <a:ext cx="71926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rgbClr val="000000"/>
                </a:solidFill>
                <a:latin typeface="Montserrat" pitchFamily="2" charset="0"/>
              </a:rPr>
              <a:t>El grupo interdisciplinario, en el ámbito de sus atribuciones, coadyuvará en el análisis de los procesos y procedimientos institucionales que dan origen a la documentación que integran los expedientes de cada serie documental, con el fin de colaborar con las áreas o unidades administrativas productoras de la documentación en el establecimiento de los valores documentales, vigencias, plazos de conservación y disposición documental durante el proceso de elaboración de las fichas técnicas de valoración de la serie documental y que, en conjunto, conforman el catálogo de disposición documental </a:t>
            </a:r>
            <a:endParaRPr lang="es-MX" sz="1400" b="1" dirty="0">
              <a:latin typeface="Montserrat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D68AF7-570F-4582-9B99-7E86AD304AAC}"/>
              </a:ext>
            </a:extLst>
          </p:cNvPr>
          <p:cNvSpPr txBox="1"/>
          <p:nvPr/>
        </p:nvSpPr>
        <p:spPr>
          <a:xfrm>
            <a:off x="6705599" y="3195519"/>
            <a:ext cx="51219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/>
              <a:t>GRUPO INTERDISCIPLINARIO DE LA SEDARPE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9"/>
          <p:cNvSpPr txBox="1"/>
          <p:nvPr/>
        </p:nvSpPr>
        <p:spPr>
          <a:xfrm>
            <a:off x="556591" y="1604309"/>
            <a:ext cx="3191507" cy="178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</a:pPr>
            <a:r>
              <a:rPr lang="en-US" sz="2600" b="0" i="0" u="none" strike="noStrike" cap="none" dirty="0" err="1">
                <a:latin typeface="Montserrat" pitchFamily="2" charset="0"/>
                <a:ea typeface="Arial"/>
                <a:cs typeface="Arial"/>
                <a:sym typeface="Arial"/>
              </a:rPr>
              <a:t>Contar</a:t>
            </a:r>
            <a:r>
              <a:rPr lang="en-US" sz="2600" b="0" i="0" u="none" strike="noStrike" cap="none" dirty="0">
                <a:latin typeface="Montserrat" pitchFamily="2" charset="0"/>
                <a:ea typeface="Arial"/>
                <a:cs typeface="Arial"/>
                <a:sym typeface="Arial"/>
              </a:rPr>
              <a:t> con un </a:t>
            </a:r>
            <a:r>
              <a:rPr lang="en-US" sz="2600" b="0" i="0" u="none" strike="noStrike" cap="none" dirty="0" err="1">
                <a:latin typeface="Montserrat" pitchFamily="2" charset="0"/>
                <a:ea typeface="Arial"/>
                <a:cs typeface="Arial"/>
                <a:sym typeface="Arial"/>
              </a:rPr>
              <a:t>Área</a:t>
            </a:r>
            <a:r>
              <a:rPr lang="en-US" sz="2600" b="0" i="0" u="none" strike="noStrike" cap="none" dirty="0">
                <a:latin typeface="Montserrat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2600" b="0" i="0" u="none" strike="noStrike" cap="none" dirty="0" err="1">
                <a:latin typeface="Montserrat" pitchFamily="2" charset="0"/>
                <a:ea typeface="Arial"/>
                <a:cs typeface="Arial"/>
                <a:sym typeface="Arial"/>
              </a:rPr>
              <a:t>Coordinadora</a:t>
            </a:r>
            <a:r>
              <a:rPr lang="en-US" sz="2600" b="0" i="0" u="none" strike="noStrike" cap="none" dirty="0">
                <a:latin typeface="Montserrat" pitchFamily="2" charset="0"/>
                <a:ea typeface="Arial"/>
                <a:cs typeface="Arial"/>
                <a:sym typeface="Arial"/>
              </a:rPr>
              <a:t> de </a:t>
            </a:r>
            <a:r>
              <a:rPr lang="en-US" sz="2600" b="0" i="0" u="none" strike="noStrike" cap="none" dirty="0" err="1">
                <a:latin typeface="Montserrat" pitchFamily="2" charset="0"/>
                <a:ea typeface="Arial"/>
                <a:cs typeface="Arial"/>
                <a:sym typeface="Arial"/>
              </a:rPr>
              <a:t>Archivos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Montserrat" pitchFamily="2" charset="0"/>
                <a:ea typeface="Arial"/>
                <a:cs typeface="Arial"/>
                <a:sym typeface="Arial"/>
              </a:rPr>
              <a:t>.</a:t>
            </a:r>
            <a:endParaRPr dirty="0">
              <a:latin typeface="Montserrat" pitchFamily="2" charset="0"/>
            </a:endParaRPr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9"/>
          <p:cNvSpPr txBox="1"/>
          <p:nvPr/>
        </p:nvSpPr>
        <p:spPr>
          <a:xfrm>
            <a:off x="211131" y="131372"/>
            <a:ext cx="11826380" cy="1181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latin typeface="Montserrat" pitchFamily="2" charset="0"/>
                <a:ea typeface="Calibri"/>
                <a:cs typeface="Calibri"/>
                <a:sym typeface="Calibri"/>
              </a:rPr>
              <a:t>OBLIGACIONES DE LOS SUJETOS OBLIGADOS</a:t>
            </a:r>
            <a:endParaRPr dirty="0">
              <a:latin typeface="Montserrat" pitchFamily="2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59F5C413-6CFF-4986-8064-097953C9AC00}"/>
              </a:ext>
            </a:extLst>
          </p:cNvPr>
          <p:cNvGrpSpPr/>
          <p:nvPr/>
        </p:nvGrpSpPr>
        <p:grpSpPr>
          <a:xfrm>
            <a:off x="3897905" y="1192697"/>
            <a:ext cx="7978041" cy="4750261"/>
            <a:chOff x="226672" y="1"/>
            <a:chExt cx="5721359" cy="2327923"/>
          </a:xfrm>
        </p:grpSpPr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558558BE-0DF1-4E2F-AE31-7B18AB0EF502}"/>
                </a:ext>
              </a:extLst>
            </p:cNvPr>
            <p:cNvCxnSpPr/>
            <p:nvPr/>
          </p:nvCxnSpPr>
          <p:spPr>
            <a:xfrm>
              <a:off x="3033635" y="524038"/>
              <a:ext cx="0" cy="2889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Cuadro de texto 2">
              <a:extLst>
                <a:ext uri="{FF2B5EF4-FFF2-40B4-BE49-F238E27FC236}">
                  <a16:creationId xmlns:a16="http://schemas.microsoft.com/office/drawing/2014/main" id="{8BE3DB12-02A1-4121-A734-A353CCB7BE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672" y="1"/>
              <a:ext cx="5721359" cy="6357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MX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ÁREA COORDINADORA DE ARCHIVOS</a:t>
              </a:r>
              <a:endParaRPr lang="es-MX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07000"/>
                </a:lnSpc>
                <a:spcAft>
                  <a:spcPts val="0"/>
                </a:spcAft>
                <a:tabLst>
                  <a:tab pos="6570980" algn="l"/>
                  <a:tab pos="6751320" algn="l"/>
                </a:tabLst>
              </a:pPr>
              <a:r>
                <a:rPr lang="es-MX" sz="1400" b="1" dirty="0">
                  <a:effectLst/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Artículo 4</a:t>
              </a:r>
              <a:r>
                <a:rPr lang="es-MX" sz="1400" b="1" dirty="0"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, fracción X de la LGA</a:t>
              </a:r>
              <a:r>
                <a:rPr lang="es-MX" sz="1400" dirty="0">
                  <a:effectLst/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. Área coordinadora de archivos: A la instancia encargada de promover y vigilar el cumplimiento de las disposiciones en materia de gestión documental y administración de archivos, así como de coordinar las áreas operativas del sistema institucional de archivos;</a:t>
              </a:r>
              <a:endParaRPr lang="es-MX" sz="1400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Cuadro de texto 2">
              <a:extLst>
                <a:ext uri="{FF2B5EF4-FFF2-40B4-BE49-F238E27FC236}">
                  <a16:creationId xmlns:a16="http://schemas.microsoft.com/office/drawing/2014/main" id="{B98816DE-1D71-4740-AFE3-26A6B5D41D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3174" y="1724628"/>
              <a:ext cx="1820142" cy="46722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es-MX" sz="1400" dirty="0">
                  <a:effectLst/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Las áreas operativas lleven a cabo las acciones de gestión documental y </a:t>
              </a:r>
              <a:endParaRPr lang="es-MX" sz="1400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Cuadro de texto 2">
              <a:extLst>
                <a:ext uri="{FF2B5EF4-FFF2-40B4-BE49-F238E27FC236}">
                  <a16:creationId xmlns:a16="http://schemas.microsoft.com/office/drawing/2014/main" id="{816F3B3A-BBD8-48E4-962C-8E83AF0C96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1501" y="1692214"/>
              <a:ext cx="2295865" cy="6357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es-MX" sz="1400" dirty="0">
                  <a:effectLst/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Administración de los archivos, de manera conjunta con las unidades administrativas o áreas competentes de cada sujeto obligado.</a:t>
              </a:r>
              <a:endParaRPr lang="es-MX" sz="1400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F6D61CEB-8F38-4307-B46C-383768A4050A}"/>
                </a:ext>
              </a:extLst>
            </p:cNvPr>
            <p:cNvCxnSpPr/>
            <p:nvPr/>
          </p:nvCxnSpPr>
          <p:spPr>
            <a:xfrm>
              <a:off x="1151681" y="1365813"/>
              <a:ext cx="375019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E760C54D-33A8-4498-8832-B6960F9F7E0A}"/>
                </a:ext>
              </a:extLst>
            </p:cNvPr>
            <p:cNvCxnSpPr/>
            <p:nvPr/>
          </p:nvCxnSpPr>
          <p:spPr>
            <a:xfrm>
              <a:off x="1151681" y="1360025"/>
              <a:ext cx="0" cy="2893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ector recto de flecha 15">
              <a:extLst>
                <a:ext uri="{FF2B5EF4-FFF2-40B4-BE49-F238E27FC236}">
                  <a16:creationId xmlns:a16="http://schemas.microsoft.com/office/drawing/2014/main" id="{A9EB2EAA-DF57-4706-A317-4BD44DB30DEF}"/>
                </a:ext>
              </a:extLst>
            </p:cNvPr>
            <p:cNvCxnSpPr/>
            <p:nvPr/>
          </p:nvCxnSpPr>
          <p:spPr>
            <a:xfrm>
              <a:off x="4890304" y="1371600"/>
              <a:ext cx="0" cy="2893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ector recto de flecha 16">
              <a:extLst>
                <a:ext uri="{FF2B5EF4-FFF2-40B4-BE49-F238E27FC236}">
                  <a16:creationId xmlns:a16="http://schemas.microsoft.com/office/drawing/2014/main" id="{EBECCD42-6377-4076-B5F6-4B67DF9B9E08}"/>
                </a:ext>
              </a:extLst>
            </p:cNvPr>
            <p:cNvCxnSpPr/>
            <p:nvPr/>
          </p:nvCxnSpPr>
          <p:spPr>
            <a:xfrm>
              <a:off x="3038355" y="1077645"/>
              <a:ext cx="0" cy="2889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Cuadro de texto 2">
              <a:extLst>
                <a:ext uri="{FF2B5EF4-FFF2-40B4-BE49-F238E27FC236}">
                  <a16:creationId xmlns:a16="http://schemas.microsoft.com/office/drawing/2014/main" id="{50ECE5E9-9F26-4CAA-9F40-03B055BB17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3320" y="810656"/>
              <a:ext cx="2670882" cy="2829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es-MX" sz="1200" b="1" dirty="0">
                  <a:effectLst/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Artículo 27. </a:t>
              </a:r>
              <a:r>
                <a:rPr lang="es-MX" sz="1200" dirty="0">
                  <a:effectLst/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El área coordinadora de archivos promoverá que:</a:t>
              </a:r>
              <a:endParaRPr lang="es-MX" sz="1200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">
            <a:extLst>
              <a:ext uri="{FF2B5EF4-FFF2-40B4-BE49-F238E27FC236}">
                <a16:creationId xmlns:a16="http://schemas.microsoft.com/office/drawing/2014/main" id="{395E8C06-0BB3-4ACC-BCFA-09D03727D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52" y="3299914"/>
            <a:ext cx="3029737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900" b="1" i="0" u="none" strike="noStrike" cap="none" normalizeH="0" baseline="0" dirty="0">
                <a:ln>
                  <a:noFill/>
                </a:ln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DIRECCI</a:t>
            </a:r>
            <a:r>
              <a:rPr kumimoji="0" lang="es-MX" altLang="es-MX" sz="9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s-MX" altLang="es-MX" sz="900" b="1" i="0" u="none" strike="noStrike" cap="none" normalizeH="0" baseline="0" dirty="0">
                <a:ln>
                  <a:noFill/>
                </a:ln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 JUR</a:t>
            </a:r>
            <a:r>
              <a:rPr kumimoji="0" lang="es-MX" altLang="es-MX" sz="9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s-MX" altLang="es-MX" sz="900" b="1" i="0" u="none" strike="noStrike" cap="none" normalizeH="0" baseline="0" dirty="0">
                <a:ln>
                  <a:noFill/>
                </a:ln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DICA Y UNIDAD DE TRANSPARENCIA Y ACCESO A LA INFORMACI</a:t>
            </a:r>
            <a:r>
              <a:rPr kumimoji="0" lang="es-MX" altLang="es-MX" sz="9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s-MX" altLang="es-MX" sz="900" b="1" i="0" u="none" strike="noStrike" cap="none" normalizeH="0" baseline="0" dirty="0">
                <a:ln>
                  <a:noFill/>
                </a:ln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 P</a:t>
            </a:r>
            <a:r>
              <a:rPr kumimoji="0" lang="es-MX" altLang="es-MX" sz="9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</a:t>
            </a:r>
            <a:r>
              <a:rPr kumimoji="0" lang="es-MX" altLang="es-MX" sz="900" b="1" i="0" u="none" strike="noStrike" cap="none" normalizeH="0" baseline="0" dirty="0">
                <a:ln>
                  <a:noFill/>
                </a:ln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BLICA Y PROTECCI</a:t>
            </a:r>
            <a:r>
              <a:rPr kumimoji="0" lang="es-MX" altLang="es-MX" sz="9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s-MX" altLang="es-MX" sz="900" b="1" i="0" u="none" strike="noStrike" cap="none" normalizeH="0" baseline="0" dirty="0">
                <a:ln>
                  <a:noFill/>
                </a:ln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 DE DATOS PERSONALES, MEJORA REGULATORIA Y DE ARCHIVOS.</a:t>
            </a:r>
            <a:endParaRPr kumimoji="0" lang="es-MX" altLang="es-MX" sz="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22" name="Imagen 1" descr="https://archivo.transparencia.qroo.gob.mx/SIWQROO/Directorio/Fotos/107.JPG">
            <a:extLst>
              <a:ext uri="{FF2B5EF4-FFF2-40B4-BE49-F238E27FC236}">
                <a16:creationId xmlns:a16="http://schemas.microsoft.com/office/drawing/2014/main" id="{497DC66D-3969-48EC-A6B8-B255F37F7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6" t="6738" r="17598"/>
          <a:stretch>
            <a:fillRect/>
          </a:stretch>
        </p:blipFill>
        <p:spPr bwMode="auto">
          <a:xfrm>
            <a:off x="1520753" y="4133388"/>
            <a:ext cx="1424934" cy="142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3">
            <a:extLst>
              <a:ext uri="{FF2B5EF4-FFF2-40B4-BE49-F238E27FC236}">
                <a16:creationId xmlns:a16="http://schemas.microsoft.com/office/drawing/2014/main" id="{FDCAEE1C-8B65-4F7C-B32A-5430E2E1E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105" y="5607374"/>
            <a:ext cx="30297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900" b="1" i="0" u="none" strike="noStrike" cap="none" normalizeH="0" baseline="0" dirty="0">
                <a:ln>
                  <a:noFill/>
                </a:ln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LIC. ANAHÍ DE LOS ÁNGELES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900" b="1" i="0" u="none" strike="noStrike" cap="none" normalizeH="0" baseline="0" dirty="0">
                <a:ln>
                  <a:noFill/>
                </a:ln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ROMERO AGUILAR</a:t>
            </a:r>
            <a:r>
              <a:rPr kumimoji="0" lang="es-MX" altLang="es-MX" sz="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 de texto 2">
            <a:extLst>
              <a:ext uri="{FF2B5EF4-FFF2-40B4-BE49-F238E27FC236}">
                <a16:creationId xmlns:a16="http://schemas.microsoft.com/office/drawing/2014/main" id="{500B9F3E-2C6A-4210-8157-F2B50BB50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64" y="684123"/>
            <a:ext cx="3596693" cy="13342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1400" b="1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FUNCIONES DEL ÁREA COORDINADORA DE ARCHIVOS</a:t>
            </a:r>
            <a:endParaRPr lang="es-MX" sz="1400" dirty="0"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MX" sz="1400" b="1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MX" sz="1400" b="1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Artículo 28. El área coordinadora de archivos tendrá las siguientes funciones</a:t>
            </a:r>
            <a:r>
              <a:rPr lang="es-MX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s-MX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Cuadro de texto 2">
            <a:extLst>
              <a:ext uri="{FF2B5EF4-FFF2-40B4-BE49-F238E27FC236}">
                <a16:creationId xmlns:a16="http://schemas.microsoft.com/office/drawing/2014/main" id="{F760B666-6CE2-467F-899C-7C2610631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2429" y="439410"/>
            <a:ext cx="4029965" cy="1464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MX" sz="1200" b="1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es-MX" sz="1200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Elaborar, con la colaboración de los responsables de los archivos de trámite, de concentración y en su caso histórico, los instrumentos de control archivístico previstos en esta Ley, las leyes locales y sus disposiciones reglamentarias, así como la normativa que derive de ellos;</a:t>
            </a:r>
            <a:endParaRPr lang="es-MX" sz="1200" dirty="0"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Cuadro de texto 2">
            <a:extLst>
              <a:ext uri="{FF2B5EF4-FFF2-40B4-BE49-F238E27FC236}">
                <a16:creationId xmlns:a16="http://schemas.microsoft.com/office/drawing/2014/main" id="{62D748EC-E97D-4B06-890A-0971C7721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0985" y="460035"/>
            <a:ext cx="2650478" cy="12666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MX" sz="1200" b="1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II. </a:t>
            </a:r>
            <a:r>
              <a:rPr lang="es-MX" sz="1200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Elaborar criterios específicos y recomendaciones en materia de organización y conservación de archivos, cuando la especialidad del sujeto obligado así lo requiera;</a:t>
            </a:r>
            <a:endParaRPr lang="es-MX" sz="1200" dirty="0"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Cuadro de texto 2">
            <a:extLst>
              <a:ext uri="{FF2B5EF4-FFF2-40B4-BE49-F238E27FC236}">
                <a16:creationId xmlns:a16="http://schemas.microsoft.com/office/drawing/2014/main" id="{8A3426A6-DF19-4CE0-83FB-CC7AC87A0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0277" y="2018399"/>
            <a:ext cx="2037135" cy="12666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MX" sz="1200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s-MX" sz="1200" dirty="0"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MX" sz="1200" b="1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s-MX" sz="1200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Elaborar y someter a consideración del titular del sujeto obligado o a quien éste designe, el programa anual;</a:t>
            </a:r>
            <a:endParaRPr lang="es-MX" sz="1200" dirty="0"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Cuadro de texto 2">
            <a:extLst>
              <a:ext uri="{FF2B5EF4-FFF2-40B4-BE49-F238E27FC236}">
                <a16:creationId xmlns:a16="http://schemas.microsoft.com/office/drawing/2014/main" id="{119E7123-A4B1-4491-90E2-00E83A46E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484" y="2182931"/>
            <a:ext cx="2182054" cy="10690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MX" sz="1200" b="1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IV. </a:t>
            </a:r>
            <a:r>
              <a:rPr lang="es-MX" sz="120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Coordinar los procesos de valoración y disposición documental que realicen las áreas operativas; </a:t>
            </a:r>
            <a:endParaRPr lang="es-MX" sz="1200"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uadro de texto 2">
            <a:extLst>
              <a:ext uri="{FF2B5EF4-FFF2-40B4-BE49-F238E27FC236}">
                <a16:creationId xmlns:a16="http://schemas.microsoft.com/office/drawing/2014/main" id="{75E0298B-E9D3-4A0B-887A-0532663D0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0277" y="3429000"/>
            <a:ext cx="2688419" cy="12666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MX" sz="1200" b="1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V. </a:t>
            </a:r>
            <a:r>
              <a:rPr lang="es-MX" sz="120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Coordinar las actividades destinadas a la modernización y automatización de los procesos archivísticos y a la gestión de documentos electrónicos de las áreas operativas;</a:t>
            </a:r>
            <a:endParaRPr lang="es-MX" sz="1200"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Cuadro de texto 2">
            <a:extLst>
              <a:ext uri="{FF2B5EF4-FFF2-40B4-BE49-F238E27FC236}">
                <a16:creationId xmlns:a16="http://schemas.microsoft.com/office/drawing/2014/main" id="{C80813FC-C24A-4679-93D3-080850F45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7610" y="2353424"/>
            <a:ext cx="2662074" cy="6886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MX" sz="1200" b="1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VI. </a:t>
            </a:r>
            <a:r>
              <a:rPr lang="es-MX" sz="120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Brindar asesoría técnica para la operación de los archivos;</a:t>
            </a:r>
            <a:endParaRPr lang="es-MX" sz="1200"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Cuadro de texto 2">
            <a:extLst>
              <a:ext uri="{FF2B5EF4-FFF2-40B4-BE49-F238E27FC236}">
                <a16:creationId xmlns:a16="http://schemas.microsoft.com/office/drawing/2014/main" id="{6447A715-0349-495F-8BCF-5DD922B7D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3621" y="3462674"/>
            <a:ext cx="2164329" cy="11635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MX" sz="1200" b="1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VII. </a:t>
            </a:r>
            <a:r>
              <a:rPr lang="es-MX" sz="120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Elaborar programas de capacitación en gestión documental y administración de archivos;</a:t>
            </a:r>
            <a:endParaRPr lang="es-MX" sz="1200"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Cuadro de texto 2">
            <a:extLst>
              <a:ext uri="{FF2B5EF4-FFF2-40B4-BE49-F238E27FC236}">
                <a16:creationId xmlns:a16="http://schemas.microsoft.com/office/drawing/2014/main" id="{FD600DBF-0618-4E6D-A069-296C69200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0950" y="3345686"/>
            <a:ext cx="2164328" cy="13975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MX" sz="1200" b="1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VII. </a:t>
            </a:r>
            <a:r>
              <a:rPr lang="es-MX" sz="1200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Elaborar programas de capacitación en gestión documental y administración de archivos;</a:t>
            </a:r>
            <a:endParaRPr lang="es-MX" sz="1200" dirty="0"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Cuadro de texto 2">
            <a:extLst>
              <a:ext uri="{FF2B5EF4-FFF2-40B4-BE49-F238E27FC236}">
                <a16:creationId xmlns:a16="http://schemas.microsoft.com/office/drawing/2014/main" id="{78FAEB7F-CC3D-44AE-9DEC-DE008039B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6516" y="4983509"/>
            <a:ext cx="3055058" cy="15796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MX" sz="1200" b="1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X. </a:t>
            </a:r>
            <a:r>
              <a:rPr lang="es-MX" sz="120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Autorizar la transferencia de los archivos cuando un área o unidad del sujeto obligado sea sometida a procesos de fusión, escisión, extinción o cambio de adscripción; o cualquier modificación de conformidad con las disposiciones legales aplicables, y</a:t>
            </a:r>
            <a:endParaRPr lang="es-MX" sz="1200"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Cuadro de texto 2">
            <a:extLst>
              <a:ext uri="{FF2B5EF4-FFF2-40B4-BE49-F238E27FC236}">
                <a16:creationId xmlns:a16="http://schemas.microsoft.com/office/drawing/2014/main" id="{BB49936A-B0C8-4F33-AE80-8961F2E14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9919" y="4951282"/>
            <a:ext cx="2886570" cy="8245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MX" sz="1200" b="1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IX. </a:t>
            </a:r>
            <a:r>
              <a:rPr lang="es-MX" sz="1200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Coordinar la operación de los archivos de trámite, concentración y, en su caso, histórico, de acuerdo con la normatividad;</a:t>
            </a:r>
            <a:endParaRPr lang="es-MX" sz="1200" dirty="0"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Cuadro de texto 2">
            <a:extLst>
              <a:ext uri="{FF2B5EF4-FFF2-40B4-BE49-F238E27FC236}">
                <a16:creationId xmlns:a16="http://schemas.microsoft.com/office/drawing/2014/main" id="{130371A0-2B58-4A74-9979-84DF8AE42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7950" y="5363562"/>
            <a:ext cx="2513632" cy="6886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MX" sz="1200" b="1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XI. </a:t>
            </a:r>
            <a:r>
              <a:rPr lang="es-MX" sz="1200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Las que establezcan las demás disposiciones jurídicas aplicables.</a:t>
            </a:r>
            <a:endParaRPr lang="es-MX" sz="1200" dirty="0"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Cuadro de texto 2">
            <a:extLst>
              <a:ext uri="{FF2B5EF4-FFF2-40B4-BE49-F238E27FC236}">
                <a16:creationId xmlns:a16="http://schemas.microsoft.com/office/drawing/2014/main" id="{44D271BF-0B92-4366-8219-3377F25E3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46" y="4914496"/>
            <a:ext cx="2232746" cy="12080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MX" sz="1200" b="1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VIII.  </a:t>
            </a:r>
            <a:r>
              <a:rPr lang="es-MX" sz="1200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Coordinar, con las áreas o unidades administrativas, las políticas de acceso y la conservación de los archivos;</a:t>
            </a:r>
            <a:endParaRPr lang="es-MX" sz="1200" dirty="0"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A7E00E23-36DF-4ED2-81AF-0728BDC851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272"/>
          <a:stretch/>
        </p:blipFill>
        <p:spPr>
          <a:xfrm>
            <a:off x="408617" y="2335281"/>
            <a:ext cx="3407588" cy="21874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C8D0C12F-0FB7-422C-881C-E51AE4CE4A9B}"/>
              </a:ext>
            </a:extLst>
          </p:cNvPr>
          <p:cNvGrpSpPr/>
          <p:nvPr/>
        </p:nvGrpSpPr>
        <p:grpSpPr>
          <a:xfrm>
            <a:off x="1361661" y="646042"/>
            <a:ext cx="9581322" cy="6118682"/>
            <a:chOff x="0" y="0"/>
            <a:chExt cx="6806029" cy="4203822"/>
          </a:xfrm>
        </p:grpSpPr>
        <p:sp>
          <p:nvSpPr>
            <p:cNvPr id="5" name="Cuadro de texto 2">
              <a:extLst>
                <a:ext uri="{FF2B5EF4-FFF2-40B4-BE49-F238E27FC236}">
                  <a16:creationId xmlns:a16="http://schemas.microsoft.com/office/drawing/2014/main" id="{93761BC9-C85C-47DB-9C7F-81466E2566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0520" y="0"/>
              <a:ext cx="3466783" cy="3976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MX" sz="1200" b="1" dirty="0">
                  <a:effectLst/>
                  <a:latin typeface="Montserrat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ÁREA COORDINADORA DE ARCHIVOS</a:t>
              </a:r>
              <a:endParaRPr lang="es-MX" sz="1200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s-MX" sz="1200" b="1" dirty="0">
                  <a:effectLst/>
                  <a:latin typeface="Montserrat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lang="es-MX" sz="1200" b="1" dirty="0">
                  <a:effectLst/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Artículo 51. El área coordinadora de archivos)</a:t>
              </a:r>
              <a:endParaRPr lang="es-MX" sz="1200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Cuadro de texto 2">
              <a:extLst>
                <a:ext uri="{FF2B5EF4-FFF2-40B4-BE49-F238E27FC236}">
                  <a16:creationId xmlns:a16="http://schemas.microsoft.com/office/drawing/2014/main" id="{20536E0F-CD2E-4F41-AAD6-56087A333F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154" y="704137"/>
              <a:ext cx="4674687" cy="1914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es-MX" sz="1200" dirty="0">
                  <a:effectLst/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Durante el proceso de elaboración del catálogo de disposición documental deberá</a:t>
              </a:r>
              <a:r>
                <a:rPr lang="es-MX" sz="9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es-MX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" name="Conector recto de flecha 6">
              <a:extLst>
                <a:ext uri="{FF2B5EF4-FFF2-40B4-BE49-F238E27FC236}">
                  <a16:creationId xmlns:a16="http://schemas.microsoft.com/office/drawing/2014/main" id="{3445E6CB-B1DF-436C-8582-7DF656AB3098}"/>
                </a:ext>
              </a:extLst>
            </p:cNvPr>
            <p:cNvCxnSpPr/>
            <p:nvPr/>
          </p:nvCxnSpPr>
          <p:spPr>
            <a:xfrm>
              <a:off x="3310422" y="523213"/>
              <a:ext cx="0" cy="1793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Cuadro de texto 2">
              <a:extLst>
                <a:ext uri="{FF2B5EF4-FFF2-40B4-BE49-F238E27FC236}">
                  <a16:creationId xmlns:a16="http://schemas.microsoft.com/office/drawing/2014/main" id="{A8DADFDE-E5C9-409E-801F-82F9B1012F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403384"/>
              <a:ext cx="2353310" cy="5987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es-MX" sz="1200" b="1" dirty="0">
                  <a:effectLst/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I. </a:t>
              </a:r>
              <a:r>
                <a:rPr lang="es-MX" sz="1200" dirty="0">
                  <a:effectLst/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Establecer un plan de trabajo para la elaboración de las fichas técnicas de valoración documental que incluya al menos:</a:t>
              </a:r>
              <a:endParaRPr lang="es-MX" sz="1200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Cuadro de texto 2">
              <a:extLst>
                <a:ext uri="{FF2B5EF4-FFF2-40B4-BE49-F238E27FC236}">
                  <a16:creationId xmlns:a16="http://schemas.microsoft.com/office/drawing/2014/main" id="{7D7683D7-3286-4DB2-8ADA-155AA294F3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3819" y="1422944"/>
              <a:ext cx="1926590" cy="24995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es-MX" sz="1200" b="1" dirty="0">
                  <a:effectLst/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II. </a:t>
              </a:r>
              <a:r>
                <a:rPr lang="es-MX" sz="1200" dirty="0">
                  <a:effectLst/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Preparar las herramientas metodológicas y normativas, como son, entre otras:</a:t>
              </a:r>
              <a:endParaRPr lang="es-MX" sz="1200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 algn="just">
                <a:lnSpc>
                  <a:spcPct val="107000"/>
                </a:lnSpc>
                <a:spcAft>
                  <a:spcPts val="0"/>
                </a:spcAft>
                <a:buFont typeface="Symbol" panose="05050102010706020507" pitchFamily="18" charset="2"/>
                <a:buChar char=""/>
              </a:pPr>
              <a:r>
                <a:rPr lang="es-MX" sz="1200" dirty="0">
                  <a:effectLst/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bibliografía, </a:t>
              </a:r>
              <a:endParaRPr lang="es-MX" sz="1200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 algn="just">
                <a:lnSpc>
                  <a:spcPct val="107000"/>
                </a:lnSpc>
                <a:spcAft>
                  <a:spcPts val="0"/>
                </a:spcAft>
                <a:buFont typeface="Symbol" panose="05050102010706020507" pitchFamily="18" charset="2"/>
                <a:buChar char=""/>
              </a:pPr>
              <a:r>
                <a:rPr lang="es-MX" sz="1200" dirty="0">
                  <a:effectLst/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cuestionarios para el levantamiento de información,</a:t>
              </a:r>
              <a:endParaRPr lang="es-MX" sz="1200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 algn="just">
                <a:lnSpc>
                  <a:spcPct val="107000"/>
                </a:lnSpc>
                <a:spcAft>
                  <a:spcPts val="0"/>
                </a:spcAft>
                <a:buFont typeface="Symbol" panose="05050102010706020507" pitchFamily="18" charset="2"/>
                <a:buChar char=""/>
              </a:pPr>
              <a:r>
                <a:rPr lang="es-MX" sz="1200" dirty="0">
                  <a:effectLst/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formato de ficha técnica de valoración documental,</a:t>
              </a:r>
              <a:endParaRPr lang="es-MX" sz="1200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 algn="just">
                <a:lnSpc>
                  <a:spcPct val="107000"/>
                </a:lnSpc>
                <a:spcAft>
                  <a:spcPts val="0"/>
                </a:spcAft>
                <a:buFont typeface="Symbol" panose="05050102010706020507" pitchFamily="18" charset="2"/>
                <a:buChar char=""/>
              </a:pPr>
              <a:r>
                <a:rPr lang="es-MX" sz="1200" dirty="0">
                  <a:effectLst/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normatividad de la institución,</a:t>
              </a:r>
              <a:endParaRPr lang="es-MX" sz="1200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 algn="just">
                <a:lnSpc>
                  <a:spcPct val="107000"/>
                </a:lnSpc>
                <a:spcAft>
                  <a:spcPts val="0"/>
                </a:spcAft>
                <a:buFont typeface="Symbol" panose="05050102010706020507" pitchFamily="18" charset="2"/>
                <a:buChar char=""/>
              </a:pPr>
              <a:r>
                <a:rPr lang="es-MX" sz="1200" dirty="0">
                  <a:effectLst/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manuales de organización,</a:t>
              </a:r>
              <a:endParaRPr lang="es-MX" sz="1200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 algn="just">
                <a:lnSpc>
                  <a:spcPct val="107000"/>
                </a:lnSpc>
                <a:spcAft>
                  <a:spcPts val="0"/>
                </a:spcAft>
                <a:buFont typeface="Symbol" panose="05050102010706020507" pitchFamily="18" charset="2"/>
                <a:buChar char=""/>
              </a:pPr>
              <a:r>
                <a:rPr lang="es-MX" sz="1200" dirty="0">
                  <a:effectLst/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manuales de procedimientos y </a:t>
              </a:r>
              <a:endParaRPr lang="es-MX" sz="1200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 algn="just">
                <a:lnSpc>
                  <a:spcPct val="107000"/>
                </a:lnSpc>
                <a:spcAft>
                  <a:spcPts val="0"/>
                </a:spcAft>
                <a:buFont typeface="Symbol" panose="05050102010706020507" pitchFamily="18" charset="2"/>
                <a:buChar char=""/>
              </a:pPr>
              <a:r>
                <a:rPr lang="es-MX" sz="1200" dirty="0">
                  <a:effectLst/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manuales de gestión de calidad;</a:t>
              </a:r>
              <a:endParaRPr lang="es-MX" sz="1200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Cuadro de texto 2">
              <a:extLst>
                <a:ext uri="{FF2B5EF4-FFF2-40B4-BE49-F238E27FC236}">
                  <a16:creationId xmlns:a16="http://schemas.microsoft.com/office/drawing/2014/main" id="{8E0F674C-37B9-4DB9-9220-DB8938E137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233265"/>
              <a:ext cx="2341877" cy="5987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es-MX" sz="1200" b="1" dirty="0">
                  <a:effectLst/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s-MX" sz="1200" dirty="0">
                  <a:effectLst/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Un calendario de visitas a las áreas productoras de la documentación para el levantamiento de información, y</a:t>
              </a:r>
              <a:endParaRPr lang="es-MX" sz="1200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Cuadro de texto 2">
              <a:extLst>
                <a:ext uri="{FF2B5EF4-FFF2-40B4-BE49-F238E27FC236}">
                  <a16:creationId xmlns:a16="http://schemas.microsoft.com/office/drawing/2014/main" id="{DA7C2F6D-4857-48B4-B8BE-18FE5786D8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8" y="3111126"/>
              <a:ext cx="2341877" cy="3271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es-MX" sz="1200" b="1" dirty="0">
                  <a:effectLst/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b) </a:t>
              </a:r>
              <a:r>
                <a:rPr lang="es-MX" sz="1200" dirty="0">
                  <a:effectLst/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Un calendario de reuniones del grupo interdisciplinario</a:t>
              </a:r>
              <a:r>
                <a:rPr lang="es-MX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s-MX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Cuadro de texto 2">
              <a:extLst>
                <a:ext uri="{FF2B5EF4-FFF2-40B4-BE49-F238E27FC236}">
                  <a16:creationId xmlns:a16="http://schemas.microsoft.com/office/drawing/2014/main" id="{7AE51974-EA06-43A9-98D7-34FB105053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3763" y="1432723"/>
              <a:ext cx="1388745" cy="277109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es-MX" sz="1200" b="1" dirty="0">
                  <a:effectLst/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III. </a:t>
              </a:r>
              <a:r>
                <a:rPr lang="es-MX" sz="1200" dirty="0">
                  <a:effectLst/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Realizar entrevistas con las unidades administrativas productoras de la documentación, para el levantamiento de la información y elaborar las fichas técnicas de valoración documental, verificando que exista correspondencia entre las funciones que dichas áreas realizan y las series documentales identificadas, y</a:t>
              </a:r>
              <a:endParaRPr lang="es-MX" sz="1200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Cuadro de texto 2">
              <a:extLst>
                <a:ext uri="{FF2B5EF4-FFF2-40B4-BE49-F238E27FC236}">
                  <a16:creationId xmlns:a16="http://schemas.microsoft.com/office/drawing/2014/main" id="{84121921-4A32-4961-A370-364FB7EC94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0054" y="1437613"/>
              <a:ext cx="815975" cy="11626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  <a:tabLst>
                  <a:tab pos="6570980" algn="l"/>
                  <a:tab pos="6751320" algn="l"/>
                </a:tabLst>
              </a:pPr>
              <a:r>
                <a:rPr lang="es-MX" sz="1200" b="1" dirty="0">
                  <a:effectLst/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IV. </a:t>
              </a:r>
              <a:r>
                <a:rPr lang="es-MX" sz="1200" dirty="0">
                  <a:effectLst/>
                  <a:latin typeface="Montserrat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Integrar el catálogo de disposición documental.</a:t>
              </a:r>
              <a:endParaRPr lang="es-MX" sz="1200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21D6A404-78E7-4387-9411-381D14684E97}"/>
                </a:ext>
              </a:extLst>
            </p:cNvPr>
            <p:cNvCxnSpPr/>
            <p:nvPr/>
          </p:nvCxnSpPr>
          <p:spPr>
            <a:xfrm>
              <a:off x="625900" y="1222460"/>
              <a:ext cx="556163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E26F361C-36BF-404F-A7E9-7A805212C531}"/>
                </a:ext>
              </a:extLst>
            </p:cNvPr>
            <p:cNvCxnSpPr/>
            <p:nvPr/>
          </p:nvCxnSpPr>
          <p:spPr>
            <a:xfrm flipH="1">
              <a:off x="625900" y="1212681"/>
              <a:ext cx="5715" cy="1676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ector recto de flecha 15">
              <a:extLst>
                <a:ext uri="{FF2B5EF4-FFF2-40B4-BE49-F238E27FC236}">
                  <a16:creationId xmlns:a16="http://schemas.microsoft.com/office/drawing/2014/main" id="{5D540AB8-16F6-474B-832D-734774D27D69}"/>
                </a:ext>
              </a:extLst>
            </p:cNvPr>
            <p:cNvCxnSpPr/>
            <p:nvPr/>
          </p:nvCxnSpPr>
          <p:spPr>
            <a:xfrm flipH="1">
              <a:off x="3305532" y="1237130"/>
              <a:ext cx="5715" cy="1676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ector recto de flecha 16">
              <a:extLst>
                <a:ext uri="{FF2B5EF4-FFF2-40B4-BE49-F238E27FC236}">
                  <a16:creationId xmlns:a16="http://schemas.microsoft.com/office/drawing/2014/main" id="{61085930-1350-4C87-8302-9265306A026E}"/>
                </a:ext>
              </a:extLst>
            </p:cNvPr>
            <p:cNvCxnSpPr/>
            <p:nvPr/>
          </p:nvCxnSpPr>
          <p:spPr>
            <a:xfrm flipH="1">
              <a:off x="5100103" y="1232240"/>
              <a:ext cx="5715" cy="1676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ector recto de flecha 17">
              <a:extLst>
                <a:ext uri="{FF2B5EF4-FFF2-40B4-BE49-F238E27FC236}">
                  <a16:creationId xmlns:a16="http://schemas.microsoft.com/office/drawing/2014/main" id="{4A1EB6FA-4FF2-4D1A-B1B6-52FDE0136E63}"/>
                </a:ext>
              </a:extLst>
            </p:cNvPr>
            <p:cNvCxnSpPr/>
            <p:nvPr/>
          </p:nvCxnSpPr>
          <p:spPr>
            <a:xfrm flipH="1">
              <a:off x="6185647" y="1217570"/>
              <a:ext cx="5715" cy="1676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onector recto de flecha 18">
              <a:extLst>
                <a:ext uri="{FF2B5EF4-FFF2-40B4-BE49-F238E27FC236}">
                  <a16:creationId xmlns:a16="http://schemas.microsoft.com/office/drawing/2014/main" id="{970EA190-76BF-454B-8E0B-32C9EA625540}"/>
                </a:ext>
              </a:extLst>
            </p:cNvPr>
            <p:cNvCxnSpPr/>
            <p:nvPr/>
          </p:nvCxnSpPr>
          <p:spPr>
            <a:xfrm flipH="1">
              <a:off x="3315312" y="943739"/>
              <a:ext cx="4889" cy="2782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ector recto de flecha 19">
              <a:extLst>
                <a:ext uri="{FF2B5EF4-FFF2-40B4-BE49-F238E27FC236}">
                  <a16:creationId xmlns:a16="http://schemas.microsoft.com/office/drawing/2014/main" id="{694AD197-0577-4CB5-B718-7C47F14AFB4A}"/>
                </a:ext>
              </a:extLst>
            </p:cNvPr>
            <p:cNvCxnSpPr/>
            <p:nvPr/>
          </p:nvCxnSpPr>
          <p:spPr>
            <a:xfrm flipH="1">
              <a:off x="1001255" y="2038312"/>
              <a:ext cx="5715" cy="1676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ector recto de flecha 20">
              <a:extLst>
                <a:ext uri="{FF2B5EF4-FFF2-40B4-BE49-F238E27FC236}">
                  <a16:creationId xmlns:a16="http://schemas.microsoft.com/office/drawing/2014/main" id="{18B047E9-BDC2-4A9D-9B32-F673EB6D5144}"/>
                </a:ext>
              </a:extLst>
            </p:cNvPr>
            <p:cNvCxnSpPr/>
            <p:nvPr/>
          </p:nvCxnSpPr>
          <p:spPr>
            <a:xfrm flipH="1">
              <a:off x="998617" y="2885352"/>
              <a:ext cx="5715" cy="1676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3568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8"/>
          <p:cNvSpPr txBox="1"/>
          <p:nvPr/>
        </p:nvSpPr>
        <p:spPr>
          <a:xfrm>
            <a:off x="4348719" y="386061"/>
            <a:ext cx="712134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La LGA </a:t>
            </a:r>
            <a:r>
              <a:rPr lang="en-US" sz="18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establece</a:t>
            </a:r>
            <a:r>
              <a:rPr lang="en-US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su</a:t>
            </a:r>
            <a:r>
              <a:rPr lang="en-US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 Art. 13 que los </a:t>
            </a:r>
            <a:r>
              <a:rPr lang="en-US" sz="18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Sujetos</a:t>
            </a:r>
            <a:r>
              <a:rPr lang="en-US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Obligados</a:t>
            </a:r>
            <a:r>
              <a:rPr lang="en-US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deberán</a:t>
            </a:r>
            <a:r>
              <a:rPr lang="en-US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contar</a:t>
            </a:r>
            <a:r>
              <a:rPr lang="en-US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 con los </a:t>
            </a:r>
            <a:r>
              <a:rPr lang="en-US" sz="18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Instrumentos</a:t>
            </a:r>
            <a:r>
              <a:rPr lang="en-US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 de Control y de consulta </a:t>
            </a:r>
            <a:r>
              <a:rPr lang="en-US" sz="18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Archivística</a:t>
            </a:r>
            <a:r>
              <a:rPr lang="en-US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conforme</a:t>
            </a:r>
            <a:r>
              <a:rPr lang="en-US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 a sus </a:t>
            </a:r>
            <a:r>
              <a:rPr lang="en-US" sz="18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atribuciones</a:t>
            </a:r>
            <a:r>
              <a:rPr lang="en-US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8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funciones</a:t>
            </a:r>
            <a:r>
              <a:rPr lang="en-US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manteniéndolos</a:t>
            </a:r>
            <a:r>
              <a:rPr lang="en-US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actualizados</a:t>
            </a:r>
            <a:r>
              <a:rPr lang="en-US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8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disponibles</a:t>
            </a:r>
            <a:r>
              <a:rPr lang="en-US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 y que al </a:t>
            </a:r>
            <a:r>
              <a:rPr lang="en-US" sz="18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menos</a:t>
            </a:r>
            <a:r>
              <a:rPr lang="en-US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latin typeface="Arial"/>
                <a:ea typeface="Arial"/>
                <a:cs typeface="Arial"/>
                <a:sym typeface="Arial"/>
              </a:rPr>
              <a:t>contarán</a:t>
            </a:r>
            <a:r>
              <a:rPr lang="en-US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 con: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CE514A3-1F73-40C1-8AFF-E3E5A75A9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52" t="26812" r="17745" b="12319"/>
          <a:stretch/>
        </p:blipFill>
        <p:spPr>
          <a:xfrm>
            <a:off x="1202983" y="1719468"/>
            <a:ext cx="7121348" cy="4725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CEFEF3-9266-4F90-A0AB-732A6CC15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7" y="2531029"/>
            <a:ext cx="3925957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Cuadro</a:t>
            </a: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General de </a:t>
            </a:r>
            <a:r>
              <a:rPr lang="en-US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Clasificación</a:t>
            </a: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Archivistica</a:t>
            </a:r>
            <a:b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3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https://www.gob.mx/cms/uploads/attachment/file/54330/INSTRUCTIVO_PARA_ELABORAR_EL_CUADRO_GENERAL_DE_CLASIFICACI_N_ARCHIV_STICA.pdf</a:t>
            </a:r>
            <a:b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dirty="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7C6A2B0-E4D8-4F20-8460-75A00F45AC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36" t="17102" r="17011" b="8260"/>
          <a:stretch/>
        </p:blipFill>
        <p:spPr>
          <a:xfrm>
            <a:off x="4542181" y="281072"/>
            <a:ext cx="7176053" cy="629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06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/>
          <p:nvPr/>
        </p:nvSpPr>
        <p:spPr>
          <a:xfrm>
            <a:off x="582958" y="306114"/>
            <a:ext cx="11006068" cy="258532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just"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s-MX" sz="2000" b="1" dirty="0">
                <a:solidFill>
                  <a:srgbClr val="FFFFFF"/>
                </a:solidFill>
                <a:latin typeface="Montserrat" pitchFamily="2" charset="0"/>
              </a:rPr>
              <a:t>Contexto Internacional Archivos: La memoria del mundo</a:t>
            </a:r>
          </a:p>
          <a:p>
            <a:pPr algn="just">
              <a:lnSpc>
                <a:spcPct val="90000"/>
              </a:lnSpc>
              <a:buClr>
                <a:schemeClr val="dk1"/>
              </a:buClr>
              <a:buSzPts val="1100"/>
            </a:pPr>
            <a:endParaRPr lang="es-MX" sz="2000" b="1" dirty="0">
              <a:solidFill>
                <a:srgbClr val="FFFFFF"/>
              </a:solidFill>
              <a:latin typeface="Montserrat" pitchFamily="2" charset="0"/>
            </a:endParaRPr>
          </a:p>
          <a:p>
            <a:pPr algn="just"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s-MX" sz="2000" b="1" dirty="0">
                <a:solidFill>
                  <a:srgbClr val="FFFFFF"/>
                </a:solidFill>
                <a:latin typeface="Montserrat" pitchFamily="2" charset="0"/>
              </a:rPr>
              <a:t>Los orígenes relacionados con los archivos tienen su génesis en la aparición de la escritura.</a:t>
            </a:r>
          </a:p>
          <a:p>
            <a:pPr algn="just"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s-MX" sz="2000" b="1" dirty="0">
                <a:solidFill>
                  <a:srgbClr val="FFFFFF"/>
                </a:solidFill>
                <a:latin typeface="Montserrat" pitchFamily="2" charset="0"/>
              </a:rPr>
              <a:t>Los primeros archivos surgen con el nacimiento de los Imperios, se consideraban una herramienta de control de la población y de la riqueza.</a:t>
            </a:r>
            <a:endParaRPr sz="2000" b="1" dirty="0">
              <a:solidFill>
                <a:srgbClr val="FFFFFF"/>
              </a:solidFill>
              <a:latin typeface="Montserrat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8" name="Google Shape;148;p7" descr="Resultado de imagen para gestión documental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7" descr="Resultado de imagen para gestión documental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7" descr="Resultado de imagen para gestión documental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ED4B30D-73A3-45E7-9B2E-4BF686EDB405}"/>
              </a:ext>
            </a:extLst>
          </p:cNvPr>
          <p:cNvSpPr/>
          <p:nvPr/>
        </p:nvSpPr>
        <p:spPr>
          <a:xfrm>
            <a:off x="7127875" y="3429000"/>
            <a:ext cx="47561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latin typeface="Montserrat" pitchFamily="2" charset="0"/>
              </a:rPr>
              <a:t>En la actualidad el derecho al libre acceso de la información ha hecho que el mundo archivístico trascienda el ámbito nacional a lo internacional, ante una clara necesidad de preservar con la mayor cautela los archivos que se convierten automáticamente en huella de las acciones que escriben nuestra historia.</a:t>
            </a:r>
          </a:p>
        </p:txBody>
      </p:sp>
      <p:pic>
        <p:nvPicPr>
          <p:cNvPr id="1026" name="Picture 2" descr="La Real Biblioteca de Alejandría, misterio de Egipto por Asia y África  custodiado | Euro Mundo Global">
            <a:extLst>
              <a:ext uri="{FF2B5EF4-FFF2-40B4-BE49-F238E27FC236}">
                <a16:creationId xmlns:a16="http://schemas.microsoft.com/office/drawing/2014/main" id="{B6ECDBEB-0B39-43A7-862C-E1BC123FD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037215"/>
            <a:ext cx="6667500" cy="297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6F207A5-B6E1-4682-8664-798998DC52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3" t="21769" r="42909" b="29932"/>
          <a:stretch/>
        </p:blipFill>
        <p:spPr>
          <a:xfrm>
            <a:off x="251924" y="93298"/>
            <a:ext cx="5001211" cy="309308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05B458A-6BD5-4546-95DB-CEACEEDD5C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70" t="22041" r="49413" b="28300"/>
          <a:stretch/>
        </p:blipFill>
        <p:spPr>
          <a:xfrm>
            <a:off x="6494106" y="-27889"/>
            <a:ext cx="5001211" cy="333545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33DDEDF-2539-4C98-A6EA-88C50AD5E1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54" t="20000" r="45510" b="26394"/>
          <a:stretch/>
        </p:blipFill>
        <p:spPr>
          <a:xfrm>
            <a:off x="373224" y="3307566"/>
            <a:ext cx="4879911" cy="346884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E73BBC5-B3EF-487C-972A-F5A58ADE3E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07" t="21904" r="46199" b="29660"/>
          <a:stretch/>
        </p:blipFill>
        <p:spPr>
          <a:xfrm>
            <a:off x="6938867" y="3429000"/>
            <a:ext cx="4399384" cy="322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5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39485E8-02B1-4091-85A3-D3CB19D243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28" t="19184" r="44592" b="31972"/>
          <a:stretch/>
        </p:blipFill>
        <p:spPr>
          <a:xfrm>
            <a:off x="233263" y="149290"/>
            <a:ext cx="5057193" cy="33496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3AEE6BF-E51F-4571-B769-F1D3CB9DE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47" t="22449" r="48495" b="26938"/>
          <a:stretch/>
        </p:blipFill>
        <p:spPr>
          <a:xfrm>
            <a:off x="5290456" y="429208"/>
            <a:ext cx="3361359" cy="251926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8ED0EE7-BC27-4F7F-929A-AB4048DD8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39" t="32925" r="45281" b="35647"/>
          <a:stretch/>
        </p:blipFill>
        <p:spPr>
          <a:xfrm>
            <a:off x="8651815" y="690466"/>
            <a:ext cx="3262001" cy="139026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646791A-C33F-4F07-A330-E195019427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63" t="25578" r="47614" b="28505"/>
          <a:stretch/>
        </p:blipFill>
        <p:spPr>
          <a:xfrm>
            <a:off x="233263" y="3559630"/>
            <a:ext cx="4781941" cy="314908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EE7F6FA-C465-47EC-BC2F-76C92A11F8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516" t="19864" r="49030" b="27755"/>
          <a:stretch/>
        </p:blipFill>
        <p:spPr>
          <a:xfrm>
            <a:off x="5374433" y="3116423"/>
            <a:ext cx="3834882" cy="35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50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CEFEF3-9266-4F90-A0AB-732A6CC15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7" y="2531029"/>
            <a:ext cx="3925957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Catálogo</a:t>
            </a: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Disposición</a:t>
            </a: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Documental</a:t>
            </a:r>
            <a:b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https://www.gob.mx/cms/uploads/attachment/file/54332/INSTRUCTIVO_PARA_LA_ELABORACI_N_DEL_CAT_LOGO_DE_DISPOSICI_N_DOCUMENTAL.pdf</a:t>
            </a:r>
            <a:b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dirty="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98582EF-65EA-447E-843B-0E86C6948B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29" t="25072" r="17500" b="14493"/>
          <a:stretch/>
        </p:blipFill>
        <p:spPr>
          <a:xfrm>
            <a:off x="4502425" y="347870"/>
            <a:ext cx="7394643" cy="551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80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931E12A-5569-46F1-A753-F161DEAE4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98" t="29130" r="28995" b="20726"/>
          <a:stretch/>
        </p:blipFill>
        <p:spPr>
          <a:xfrm>
            <a:off x="337930" y="265422"/>
            <a:ext cx="5138531" cy="632715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B98EE62-2A1C-4939-A08A-A3C97C9C2A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16" t="34492" r="28995" b="26956"/>
          <a:stretch/>
        </p:blipFill>
        <p:spPr>
          <a:xfrm>
            <a:off x="5854148" y="265422"/>
            <a:ext cx="5486400" cy="632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14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635F3E8-0F21-4575-8BD4-5635BA9982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68" t="20870" r="29402" b="29275"/>
          <a:stretch/>
        </p:blipFill>
        <p:spPr>
          <a:xfrm>
            <a:off x="198782" y="228599"/>
            <a:ext cx="4834290" cy="61821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0487C1D-5156-47FB-B955-A716E1AB20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58" t="37681" r="29972" b="26522"/>
          <a:stretch/>
        </p:blipFill>
        <p:spPr>
          <a:xfrm>
            <a:off x="6807748" y="228599"/>
            <a:ext cx="5185470" cy="500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9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E32594E-44C3-4595-829D-62149B1FBD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51" t="13624" r="16195" b="8696"/>
          <a:stretch/>
        </p:blipFill>
        <p:spPr>
          <a:xfrm>
            <a:off x="824318" y="566530"/>
            <a:ext cx="9313596" cy="578457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3A0F227-05D1-4DE6-9275-FE469E5B99A2}"/>
              </a:ext>
            </a:extLst>
          </p:cNvPr>
          <p:cNvSpPr txBox="1"/>
          <p:nvPr/>
        </p:nvSpPr>
        <p:spPr>
          <a:xfrm>
            <a:off x="10137914" y="2773017"/>
            <a:ext cx="1620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 algn="just">
              <a:buFont typeface="Arial" panose="020B0604020202020204" pitchFamily="34" charset="0"/>
              <a:buChar char="•"/>
            </a:pPr>
            <a:r>
              <a:rPr lang="es-MX" sz="1200" b="1" dirty="0"/>
              <a:t>Archivo Histórico</a:t>
            </a:r>
          </a:p>
          <a:p>
            <a:pPr marL="88900" indent="-88900" algn="just">
              <a:buFont typeface="Arial" panose="020B0604020202020204" pitchFamily="34" charset="0"/>
              <a:buChar char="•"/>
            </a:pPr>
            <a:r>
              <a:rPr lang="es-MX" sz="1200" b="1" dirty="0"/>
              <a:t>Archivo General del Estado</a:t>
            </a:r>
          </a:p>
          <a:p>
            <a:pPr marL="88900" indent="-88900" algn="just">
              <a:buFont typeface="Arial" panose="020B0604020202020204" pitchFamily="34" charset="0"/>
              <a:buChar char="•"/>
            </a:pPr>
            <a:r>
              <a:rPr lang="es-MX" sz="1200" b="1" dirty="0"/>
              <a:t>Archivo General de la Nación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56026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B13E06D-00B2-4F92-AF50-6BA1FD31D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91" t="36956" r="22473" b="26812"/>
          <a:stretch/>
        </p:blipFill>
        <p:spPr>
          <a:xfrm>
            <a:off x="983974" y="944217"/>
            <a:ext cx="9183756" cy="532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19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CEFEF3-9266-4F90-A0AB-732A6CC15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2" y="364299"/>
            <a:ext cx="11589028" cy="137160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Inventarios</a:t>
            </a: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Documentales</a:t>
            </a:r>
            <a:b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https://www.gob.mx/cms/uploads/attachment/file/716853/Instructivos_para_elaboraci_n_inventarios_AGN.pdf</a:t>
            </a:r>
            <a:b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8301C26-D265-4A0E-90EE-DE774F73E4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4" t="25363" r="11793" b="17246"/>
          <a:stretch/>
        </p:blipFill>
        <p:spPr>
          <a:xfrm>
            <a:off x="798443" y="1636508"/>
            <a:ext cx="10595113" cy="393589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4917630-5575-42D6-AB20-E2EAA94774DB}"/>
              </a:ext>
            </a:extLst>
          </p:cNvPr>
          <p:cNvSpPr txBox="1"/>
          <p:nvPr/>
        </p:nvSpPr>
        <p:spPr>
          <a:xfrm>
            <a:off x="2435087" y="5893904"/>
            <a:ext cx="545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Archivo en Trámite</a:t>
            </a:r>
          </a:p>
        </p:txBody>
      </p:sp>
    </p:spTree>
    <p:extLst>
      <p:ext uri="{BB962C8B-B14F-4D97-AF65-F5344CB8AC3E}">
        <p14:creationId xmlns:p14="http://schemas.microsoft.com/office/powerpoint/2010/main" val="1402056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3A2A587-E3D8-420A-9CDE-A2CACE344B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" t="25073" r="15136" b="24637"/>
          <a:stretch/>
        </p:blipFill>
        <p:spPr>
          <a:xfrm>
            <a:off x="139182" y="198782"/>
            <a:ext cx="11913636" cy="402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72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3DAEA93-C453-41B8-86CD-16F5DA275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0" t="25072" r="29565" b="22609"/>
          <a:stretch/>
        </p:blipFill>
        <p:spPr>
          <a:xfrm>
            <a:off x="785190" y="805069"/>
            <a:ext cx="10941769" cy="464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06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9" name="Google Shape;169;p9"/>
          <p:cNvCxnSpPr/>
          <p:nvPr/>
        </p:nvCxnSpPr>
        <p:spPr>
          <a:xfrm>
            <a:off x="1524000" y="5778706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6B24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0" name="Google Shape;170;p9"/>
          <p:cNvSpPr txBox="1"/>
          <p:nvPr/>
        </p:nvSpPr>
        <p:spPr>
          <a:xfrm>
            <a:off x="804673" y="3320859"/>
            <a:ext cx="4524973" cy="2076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endParaRPr sz="37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9" descr="Resultado de imagen para gestión documental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9" descr="Resultado de imagen para gestión documental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9" descr="Resultado de imagen para gestión documental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4" name="Google Shape;174;p9"/>
          <p:cNvGrpSpPr/>
          <p:nvPr/>
        </p:nvGrpSpPr>
        <p:grpSpPr>
          <a:xfrm>
            <a:off x="2033894" y="719666"/>
            <a:ext cx="8124209" cy="5418667"/>
            <a:chOff x="1895" y="0"/>
            <a:chExt cx="8124209" cy="5418667"/>
          </a:xfrm>
        </p:grpSpPr>
        <p:sp>
          <p:nvSpPr>
            <p:cNvPr id="175" name="Google Shape;175;p9"/>
            <p:cNvSpPr/>
            <p:nvPr/>
          </p:nvSpPr>
          <p:spPr>
            <a:xfrm>
              <a:off x="1895" y="0"/>
              <a:ext cx="1986359" cy="5418667"/>
            </a:xfrm>
            <a:prstGeom prst="roundRect">
              <a:avLst>
                <a:gd name="adj" fmla="val 10000"/>
              </a:avLst>
            </a:prstGeom>
            <a:solidFill>
              <a:srgbClr val="A081AF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 txBox="1"/>
            <p:nvPr/>
          </p:nvSpPr>
          <p:spPr>
            <a:xfrm>
              <a:off x="60073" y="2225644"/>
              <a:ext cx="1870003" cy="2051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50" tIns="99550" rIns="99550" bIns="99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-US"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En los años 90 la Corte Interamericana de Derechos humanos recibió innumerables quejas contra México derivadas de procesos jurisdiccionales con asistencia consular, señalando:</a:t>
              </a: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92866" y="325120"/>
              <a:ext cx="1804416" cy="1804416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l="-44999" r="-44999"/>
              </a:stretch>
            </a:blip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2047845" y="0"/>
              <a:ext cx="1986359" cy="5418667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 txBox="1"/>
            <p:nvPr/>
          </p:nvSpPr>
          <p:spPr>
            <a:xfrm>
              <a:off x="2106023" y="2225644"/>
              <a:ext cx="1870003" cy="2051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50" tIns="99550" rIns="99550" bIns="99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-US"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Los Archivos Institucionales están en condiciones deplorables: Abandono, descuido, desorganización provocando:</a:t>
              </a: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2138816" y="325120"/>
              <a:ext cx="1804416" cy="1804416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l="-24998" r="-24998"/>
              </a:stretch>
            </a:blip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4100509" y="0"/>
              <a:ext cx="1986359" cy="5418667"/>
            </a:xfrm>
            <a:prstGeom prst="roundRect">
              <a:avLst>
                <a:gd name="adj" fmla="val 10000"/>
              </a:avLst>
            </a:prstGeom>
            <a:solidFill>
              <a:srgbClr val="FFC000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 txBox="1"/>
            <p:nvPr/>
          </p:nvSpPr>
          <p:spPr>
            <a:xfrm>
              <a:off x="4158687" y="2225644"/>
              <a:ext cx="1870003" cy="2051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50" tIns="99550" rIns="99550" bIns="99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-US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Existe</a:t>
              </a:r>
              <a:r>
                <a:rPr lang="en-US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en</a:t>
              </a:r>
              <a:r>
                <a:rPr lang="en-US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algunos</a:t>
              </a:r>
              <a:r>
                <a:rPr lang="en-US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casos</a:t>
              </a:r>
              <a:r>
                <a:rPr lang="en-US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de </a:t>
              </a:r>
              <a:r>
                <a:rPr lang="en-US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ocultamiento</a:t>
              </a:r>
              <a:r>
                <a:rPr lang="en-US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en-US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información</a:t>
              </a:r>
              <a:r>
                <a:rPr lang="en-US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por </a:t>
              </a:r>
              <a:r>
                <a:rPr lang="en-US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destrucción</a:t>
              </a:r>
              <a:r>
                <a:rPr lang="en-US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o </a:t>
              </a:r>
              <a:r>
                <a:rPr lang="en-US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inaccesibilidad</a:t>
              </a:r>
              <a:r>
                <a:rPr lang="en-US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provocando</a:t>
              </a:r>
              <a:r>
                <a:rPr lang="en-US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:</a:t>
              </a:r>
              <a:endParaRPr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4184767" y="325120"/>
              <a:ext cx="1804416" cy="1804416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l="-39999" r="-39999"/>
              </a:stretch>
            </a:blip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6139745" y="0"/>
              <a:ext cx="1986359" cy="5418667"/>
            </a:xfrm>
            <a:prstGeom prst="roundRect">
              <a:avLst>
                <a:gd name="adj" fmla="val 10000"/>
              </a:avLst>
            </a:prstGeom>
            <a:solidFill>
              <a:srgbClr val="C00000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 txBox="1"/>
            <p:nvPr/>
          </p:nvSpPr>
          <p:spPr>
            <a:xfrm>
              <a:off x="6197923" y="2225644"/>
              <a:ext cx="1870003" cy="2051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50" tIns="99550" rIns="99550" bIns="99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-US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Se filtra </a:t>
              </a:r>
              <a:r>
                <a:rPr lang="en-US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dolosamente</a:t>
              </a:r>
              <a:r>
                <a:rPr lang="en-US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lang="en-US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información</a:t>
              </a:r>
              <a:r>
                <a:rPr lang="en-US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en</a:t>
              </a:r>
              <a:r>
                <a:rPr lang="en-US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relación</a:t>
              </a:r>
              <a:r>
                <a:rPr lang="en-US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a </a:t>
              </a:r>
              <a:r>
                <a:rPr lang="en-US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datos</a:t>
              </a:r>
              <a:r>
                <a:rPr lang="en-US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personales</a:t>
              </a:r>
              <a:r>
                <a:rPr lang="en-US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y </a:t>
              </a:r>
              <a:r>
                <a:rPr lang="en-US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peor</a:t>
              </a:r>
              <a:r>
                <a:rPr lang="en-US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aún</a:t>
              </a:r>
              <a:r>
                <a:rPr lang="en-US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datos</a:t>
              </a:r>
              <a:r>
                <a:rPr lang="en-US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personales</a:t>
              </a:r>
              <a:r>
                <a:rPr lang="en-US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sensibles</a:t>
              </a:r>
              <a:r>
                <a:rPr lang="en-US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provocando</a:t>
              </a:r>
              <a:r>
                <a:rPr lang="en-US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:</a:t>
              </a:r>
              <a:endParaRPr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6230717" y="325120"/>
              <a:ext cx="1804416" cy="1804416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 l="-32998" r="-32998"/>
              </a:stretch>
            </a:blip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325119" y="4334933"/>
              <a:ext cx="7477760" cy="8128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11D9CF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" name="Google Shape;188;p9"/>
          <p:cNvSpPr txBox="1"/>
          <p:nvPr/>
        </p:nvSpPr>
        <p:spPr>
          <a:xfrm>
            <a:off x="2191775" y="5104125"/>
            <a:ext cx="76959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 </a:t>
            </a:r>
            <a:r>
              <a:rPr lang="en-US" sz="3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reiterada</a:t>
            </a:r>
            <a:r>
              <a:rPr lang="en-US" sz="3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3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sistémica</a:t>
            </a:r>
            <a:r>
              <a:rPr lang="en-US" sz="3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vulneración</a:t>
            </a:r>
            <a:r>
              <a:rPr lang="en-US" sz="3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derecho </a:t>
            </a:r>
            <a:r>
              <a:rPr lang="en-US" sz="3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humano</a:t>
            </a:r>
            <a:r>
              <a:rPr lang="en-US" sz="3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la </a:t>
            </a:r>
            <a:r>
              <a:rPr lang="en-US" sz="3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información</a:t>
            </a:r>
            <a:r>
              <a:rPr lang="en-US" sz="3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27903DD-6A37-4B93-B0DF-D5B22D42BA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9" t="25362" r="32908" b="19855"/>
          <a:stretch/>
        </p:blipFill>
        <p:spPr>
          <a:xfrm>
            <a:off x="298173" y="308114"/>
            <a:ext cx="11479693" cy="535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8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43" descr="En qué consiste el Sistema de Control Interno? - YouTub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748670" cy="377952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43"/>
          <p:cNvSpPr txBox="1"/>
          <p:nvPr/>
        </p:nvSpPr>
        <p:spPr>
          <a:xfrm>
            <a:off x="-174782" y="2662372"/>
            <a:ext cx="4171128" cy="377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585;p50">
            <a:extLst>
              <a:ext uri="{FF2B5EF4-FFF2-40B4-BE49-F238E27FC236}">
                <a16:creationId xmlns:a16="http://schemas.microsoft.com/office/drawing/2014/main" id="{70D1C41D-9D9C-48E5-9B35-F660D3F83601}"/>
              </a:ext>
            </a:extLst>
          </p:cNvPr>
          <p:cNvSpPr txBox="1"/>
          <p:nvPr/>
        </p:nvSpPr>
        <p:spPr>
          <a:xfrm>
            <a:off x="6748670" y="107514"/>
            <a:ext cx="5083017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La Ley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prevé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algunas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de las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infracciones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administrativas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en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que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pudieran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recaer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los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servidores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públicos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como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:</a:t>
            </a:r>
            <a:endParaRPr dirty="0">
              <a:latin typeface="Montserrat" pitchFamily="2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Montserrat" pitchFamily="2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I.-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Impedir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u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obstaculizar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la consulta de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documentos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de los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archivos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sin causa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justificada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.</a:t>
            </a:r>
            <a:endParaRPr dirty="0">
              <a:latin typeface="Montserrat" pitchFamily="2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Montserrat" pitchFamily="2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II.-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Actuar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con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dolo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o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negligencia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en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la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ejecución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de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medidas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de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índole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técnica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,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administrativa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,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ambiental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o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tecnológica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para la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conservación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de los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archivos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.</a:t>
            </a:r>
            <a:endParaRPr dirty="0">
              <a:latin typeface="Montserrat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96;p51">
            <a:extLst>
              <a:ext uri="{FF2B5EF4-FFF2-40B4-BE49-F238E27FC236}">
                <a16:creationId xmlns:a16="http://schemas.microsoft.com/office/drawing/2014/main" id="{594FB2EC-CC4B-41E8-85F0-DF3717D903F8}"/>
              </a:ext>
            </a:extLst>
          </p:cNvPr>
          <p:cNvSpPr txBox="1"/>
          <p:nvPr/>
        </p:nvSpPr>
        <p:spPr>
          <a:xfrm>
            <a:off x="360313" y="3888204"/>
            <a:ext cx="11626278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III.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Usar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,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sustraer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,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divulgar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,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ocultar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,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alterar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,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mutilar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,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destruir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o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inutilizar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total o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parcialmente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, sin causa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legítima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conforme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a las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facultades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correspondientes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y de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manera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indebida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,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documentos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de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archivo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de los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sujetos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obligados</a:t>
            </a:r>
            <a:r>
              <a:rPr lang="en-US" sz="1800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Montserrat" pitchFamily="2" charset="0"/>
              <a:sym typeface="Comic Sans MS"/>
            </a:endParaRPr>
          </a:p>
          <a:p>
            <a:pPr algn="just"/>
            <a:r>
              <a:rPr lang="es-MX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IV. Omitir la entrega de algún documento de archivo bajo la custodia de una persona al separarse de un empleo, cargo o comisión.</a:t>
            </a:r>
          </a:p>
          <a:p>
            <a:pPr algn="just"/>
            <a:endParaRPr lang="es-MX" dirty="0">
              <a:latin typeface="Montserrat" pitchFamily="2" charset="0"/>
              <a:sym typeface="Comic Sans MS"/>
            </a:endParaRPr>
          </a:p>
          <a:p>
            <a:pPr algn="just"/>
            <a:r>
              <a:rPr lang="en-US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V. No </a:t>
            </a:r>
            <a:r>
              <a:rPr lang="en-US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publicar</a:t>
            </a:r>
            <a:r>
              <a:rPr lang="en-US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el </a:t>
            </a:r>
            <a:r>
              <a:rPr lang="en-US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catálogo</a:t>
            </a:r>
            <a:r>
              <a:rPr lang="en-US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de </a:t>
            </a:r>
            <a:r>
              <a:rPr lang="en-US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disposición</a:t>
            </a:r>
            <a:r>
              <a:rPr lang="en-US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documental, el dictamen y el acta de </a:t>
            </a:r>
            <a:r>
              <a:rPr lang="en-US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baja</a:t>
            </a:r>
            <a:r>
              <a:rPr lang="en-US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documental </a:t>
            </a:r>
            <a:r>
              <a:rPr lang="en-US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autorizados</a:t>
            </a:r>
            <a:r>
              <a:rPr lang="en-US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por el </a:t>
            </a:r>
            <a:r>
              <a:rPr lang="en-US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Archivo</a:t>
            </a:r>
            <a:r>
              <a:rPr lang="en-US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General  o, </a:t>
            </a:r>
            <a:r>
              <a:rPr lang="en-US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en</a:t>
            </a:r>
            <a:r>
              <a:rPr lang="en-US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su</a:t>
            </a:r>
            <a:r>
              <a:rPr lang="en-US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caso</a:t>
            </a:r>
            <a:r>
              <a:rPr lang="en-US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, las </a:t>
            </a:r>
            <a:r>
              <a:rPr lang="en-US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entidades</a:t>
            </a:r>
            <a:r>
              <a:rPr lang="en-US" dirty="0">
                <a:latin typeface="Montserrat" pitchFamily="2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dirty="0" err="1">
                <a:latin typeface="Montserrat" pitchFamily="2" charset="0"/>
                <a:ea typeface="Comic Sans MS"/>
                <a:cs typeface="Comic Sans MS"/>
                <a:sym typeface="Comic Sans MS"/>
              </a:rPr>
              <a:t>especializadas</a:t>
            </a:r>
            <a:endParaRPr lang="es-MX" dirty="0">
              <a:latin typeface="Montserrat" pitchFamily="2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ontserrat" pitchFamily="2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2"/>
          <p:cNvSpPr/>
          <p:nvPr/>
        </p:nvSpPr>
        <p:spPr>
          <a:xfrm flipH="1">
            <a:off x="6582780" y="-2008"/>
            <a:ext cx="5609220" cy="5840278"/>
          </a:xfrm>
          <a:custGeom>
            <a:avLst/>
            <a:gdLst/>
            <a:ahLst/>
            <a:cxnLst/>
            <a:rect l="l" t="t" r="r" b="b"/>
            <a:pathLst>
              <a:path w="5609220" h="5840278" extrusionOk="0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52"/>
          <p:cNvSpPr/>
          <p:nvPr/>
        </p:nvSpPr>
        <p:spPr>
          <a:xfrm flipH="1">
            <a:off x="451312" y="312306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 extrusionOk="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lt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52"/>
          <p:cNvSpPr txBox="1"/>
          <p:nvPr/>
        </p:nvSpPr>
        <p:spPr>
          <a:xfrm>
            <a:off x="1351722" y="533084"/>
            <a:ext cx="4147435" cy="3671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La Ley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establece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sanciones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con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pena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tres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a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diez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años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prisión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y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multa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tres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mil a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cinco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mil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veces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la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unidad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medida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actualización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a la persona que:</a:t>
            </a:r>
            <a:endParaRPr sz="2300" dirty="0">
              <a:latin typeface="Montserrat" pitchFamily="2" charset="0"/>
            </a:endParaRPr>
          </a:p>
          <a:p>
            <a:pPr marL="0" marR="0" lvl="0" indent="93345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300" b="1" dirty="0">
              <a:latin typeface="Montserrat" pitchFamily="2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57070"/>
              </a:buClr>
              <a:buSzPct val="100000"/>
              <a:buFont typeface="Arial"/>
              <a:buChar char="•"/>
            </a:pP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I.-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Sustraiga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oculte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altere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mutile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destruya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o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inutilice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, total o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parcialmente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información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y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documentos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de los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archivos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que se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encuentren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bajo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su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resguardo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, salvo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los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casos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que no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exista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responsabilidad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determinada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esta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Ley.</a:t>
            </a:r>
            <a:endParaRPr sz="2300" dirty="0">
              <a:latin typeface="Montserrat" pitchFamily="2" charset="0"/>
            </a:endParaRPr>
          </a:p>
          <a:p>
            <a:pPr marL="0" marR="0" lvl="0" indent="93345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300" b="1" dirty="0">
              <a:latin typeface="Montserrat" pitchFamily="2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57070"/>
              </a:buClr>
              <a:buSzPct val="100000"/>
              <a:buFont typeface="Arial"/>
              <a:buChar char="•"/>
            </a:pP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II.-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Transfiera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la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propiedad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o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posesión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transporte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o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reproduzca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, sin el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permiso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correspondiente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, un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documento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considerado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patrimonio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documental de la </a:t>
            </a:r>
            <a:r>
              <a:rPr lang="en-US" sz="23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Nación</a:t>
            </a:r>
            <a:r>
              <a:rPr lang="en-US" sz="23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.</a:t>
            </a:r>
            <a:endParaRPr sz="2300" dirty="0">
              <a:latin typeface="Montserrat" pitchFamily="2" charset="0"/>
            </a:endParaRPr>
          </a:p>
          <a:p>
            <a:pPr marL="0" marR="0" lvl="0" indent="4889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889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889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644;p53">
            <a:extLst>
              <a:ext uri="{FF2B5EF4-FFF2-40B4-BE49-F238E27FC236}">
                <a16:creationId xmlns:a16="http://schemas.microsoft.com/office/drawing/2014/main" id="{75BC6347-A74B-4958-B6CD-BF184A52908B}"/>
              </a:ext>
            </a:extLst>
          </p:cNvPr>
          <p:cNvSpPr txBox="1"/>
          <p:nvPr/>
        </p:nvSpPr>
        <p:spPr>
          <a:xfrm>
            <a:off x="6133179" y="3235562"/>
            <a:ext cx="5994666" cy="212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Montserrat" pitchFamily="2" charset="0"/>
                <a:ea typeface="Calibri"/>
                <a:cs typeface="Calibri"/>
                <a:sym typeface="Calibri"/>
              </a:rPr>
              <a:t>III.-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Traslade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fuera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del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territorio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nacional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documentos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considerados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Patrimonio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Documental de la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Nación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, sin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autorización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del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Archivo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General .</a:t>
            </a:r>
            <a:endParaRPr sz="1400" dirty="0">
              <a:latin typeface="Montserrat" pitchFamily="2" charset="0"/>
            </a:endParaRPr>
          </a:p>
          <a:p>
            <a:pPr marL="0" marR="0" lvl="0" indent="10160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400" b="1" dirty="0">
              <a:latin typeface="Montserrat" pitchFamily="2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IV. –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Mantenga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injustificadamente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fuera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del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territorio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nacional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documentos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considerados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Patrimonio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Documental de la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Nación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, una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vez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fenecido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el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plazo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por  el que el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Archivo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General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autorizo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la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salida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del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país</a:t>
            </a:r>
            <a:endParaRPr sz="1400" b="1" dirty="0">
              <a:latin typeface="Montserrat" pitchFamily="2" charset="0"/>
              <a:ea typeface="Century Gothic"/>
              <a:cs typeface="Century Gothic"/>
              <a:sym typeface="Century Gothic"/>
            </a:endParaRPr>
          </a:p>
          <a:p>
            <a:pPr marL="0" marR="0" lvl="0" indent="10160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400" b="1" dirty="0">
              <a:latin typeface="Montserrat" pitchFamily="2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V.-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Destruya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documentos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considerados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patrimonio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 documental de la </a:t>
            </a:r>
            <a:r>
              <a:rPr lang="en-US" sz="1400" b="1" dirty="0" err="1">
                <a:latin typeface="Montserrat" pitchFamily="2" charset="0"/>
                <a:ea typeface="Century Gothic"/>
                <a:cs typeface="Century Gothic"/>
                <a:sym typeface="Century Gothic"/>
              </a:rPr>
              <a:t>Nación</a:t>
            </a:r>
            <a:r>
              <a:rPr lang="en-US" sz="1400" b="1" dirty="0">
                <a:latin typeface="Montserrat" pitchFamily="2" charset="0"/>
                <a:ea typeface="Century Gothic"/>
                <a:cs typeface="Century Gothic"/>
                <a:sym typeface="Century Gothic"/>
              </a:rPr>
              <a:t>.</a:t>
            </a:r>
            <a:endParaRPr sz="1400" dirty="0">
              <a:latin typeface="Montserrat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1" name="Google Shape;651;p54"/>
          <p:cNvCxnSpPr/>
          <p:nvPr/>
        </p:nvCxnSpPr>
        <p:spPr>
          <a:xfrm>
            <a:off x="655320" y="2316480"/>
            <a:ext cx="4572000" cy="0"/>
          </a:xfrm>
          <a:prstGeom prst="straightConnector1">
            <a:avLst/>
          </a:prstGeom>
          <a:noFill/>
          <a:ln w="19050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52" name="Google Shape;652;p54"/>
          <p:cNvSpPr txBox="1"/>
          <p:nvPr/>
        </p:nvSpPr>
        <p:spPr>
          <a:xfrm>
            <a:off x="655321" y="2575034"/>
            <a:ext cx="5120113" cy="346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Aquellos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documentos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se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encuentren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Archivos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Concentración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que antes de la entrada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vigor de la Ley General no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han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sido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organizados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valorados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se les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deberá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aplicar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procesos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técnicos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archivísticos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establecidos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Ley con el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objetivo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identificar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contenido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carácter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información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determinar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disposición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documental. Los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avances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este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trabajo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deberán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ser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publicados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 final de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año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mediante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instrumentos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consulta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portal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electrónico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sujeto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obligado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BD1F0D-AC5E-4528-82BA-7EB4F85B7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Bibliografia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A30FBB-0BE1-42D1-8A14-B40572B0A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>
                <a:hlinkClick r:id="rId2"/>
              </a:rPr>
              <a:t>http://www.idaipqroo.org.mx/archivos/institucion/capacitacion/pdf/2019/01_adriana_del_rosario_chan_canul.pdf</a:t>
            </a:r>
            <a:endParaRPr lang="es-MX" dirty="0"/>
          </a:p>
          <a:p>
            <a:r>
              <a:rPr lang="es-MX" dirty="0">
                <a:hlinkClick r:id="rId3"/>
              </a:rPr>
              <a:t>http://www.idaipqroo.org.mx/archivos/institucion/capacitacion/pdf/2019/02_oscar_mauricio_guerra_ford.pdf</a:t>
            </a:r>
            <a:endParaRPr lang="es-MX" dirty="0"/>
          </a:p>
          <a:p>
            <a:r>
              <a:rPr lang="es-MX" dirty="0">
                <a:hlinkClick r:id="rId4"/>
              </a:rPr>
              <a:t>https://qroo.gob.mx/segob/age/menu-age/?depen=age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52161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208;p11">
            <a:extLst>
              <a:ext uri="{FF2B5EF4-FFF2-40B4-BE49-F238E27FC236}">
                <a16:creationId xmlns:a16="http://schemas.microsoft.com/office/drawing/2014/main" id="{054D591B-BEB9-45BC-92EC-5FC1469029F8}"/>
              </a:ext>
            </a:extLst>
          </p:cNvPr>
          <p:cNvSpPr/>
          <p:nvPr/>
        </p:nvSpPr>
        <p:spPr>
          <a:xfrm>
            <a:off x="7779287" y="4648251"/>
            <a:ext cx="3784801" cy="1490327"/>
          </a:xfrm>
          <a:prstGeom prst="rect">
            <a:avLst/>
          </a:prstGeom>
          <a:solidFill>
            <a:srgbClr val="F7D5CB">
              <a:alpha val="89803"/>
            </a:srgbClr>
          </a:solidFill>
          <a:ln w="12700" cap="flat" cmpd="sng">
            <a:solidFill>
              <a:srgbClr val="F7D5CB">
                <a:alpha val="8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08;p11">
            <a:extLst>
              <a:ext uri="{FF2B5EF4-FFF2-40B4-BE49-F238E27FC236}">
                <a16:creationId xmlns:a16="http://schemas.microsoft.com/office/drawing/2014/main" id="{C32D22ED-A463-4897-812B-D716FC50D9A9}"/>
              </a:ext>
            </a:extLst>
          </p:cNvPr>
          <p:cNvSpPr/>
          <p:nvPr/>
        </p:nvSpPr>
        <p:spPr>
          <a:xfrm>
            <a:off x="3845757" y="4648251"/>
            <a:ext cx="2952893" cy="1490327"/>
          </a:xfrm>
          <a:prstGeom prst="rect">
            <a:avLst/>
          </a:prstGeom>
          <a:solidFill>
            <a:srgbClr val="F7D5CB">
              <a:alpha val="89803"/>
            </a:srgbClr>
          </a:solidFill>
          <a:ln w="12700" cap="flat" cmpd="sng">
            <a:solidFill>
              <a:srgbClr val="F7D5CB">
                <a:alpha val="8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208;p11">
            <a:extLst>
              <a:ext uri="{FF2B5EF4-FFF2-40B4-BE49-F238E27FC236}">
                <a16:creationId xmlns:a16="http://schemas.microsoft.com/office/drawing/2014/main" id="{7DB88657-4F80-48DB-A2B2-847BFB5B70E1}"/>
              </a:ext>
            </a:extLst>
          </p:cNvPr>
          <p:cNvSpPr/>
          <p:nvPr/>
        </p:nvSpPr>
        <p:spPr>
          <a:xfrm>
            <a:off x="307975" y="4704725"/>
            <a:ext cx="2952893" cy="1490327"/>
          </a:xfrm>
          <a:prstGeom prst="rect">
            <a:avLst/>
          </a:prstGeom>
          <a:solidFill>
            <a:srgbClr val="F7D5CB">
              <a:alpha val="89803"/>
            </a:srgbClr>
          </a:solidFill>
          <a:ln w="12700" cap="flat" cmpd="sng">
            <a:solidFill>
              <a:srgbClr val="F7D5CB">
                <a:alpha val="8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1"/>
          <p:cNvSpPr/>
          <p:nvPr/>
        </p:nvSpPr>
        <p:spPr>
          <a:xfrm>
            <a:off x="395857" y="662948"/>
            <a:ext cx="11872504" cy="36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1" descr="Resultado de imagen para gestión documental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1" descr="Resultado de imagen para gestión documental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1" descr="Resultado de imagen para gestión documental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9" name="Google Shape;199;p11"/>
          <p:cNvCxnSpPr/>
          <p:nvPr/>
        </p:nvCxnSpPr>
        <p:spPr>
          <a:xfrm>
            <a:off x="5395603" y="3513967"/>
            <a:ext cx="0" cy="1052400"/>
          </a:xfrm>
          <a:prstGeom prst="straightConnector1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00" name="Google Shape;200;p11"/>
          <p:cNvCxnSpPr/>
          <p:nvPr/>
        </p:nvCxnSpPr>
        <p:spPr>
          <a:xfrm>
            <a:off x="8367705" y="2139052"/>
            <a:ext cx="0" cy="1052400"/>
          </a:xfrm>
          <a:prstGeom prst="straightConnector1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01" name="Google Shape;201;p11"/>
          <p:cNvCxnSpPr/>
          <p:nvPr/>
        </p:nvCxnSpPr>
        <p:spPr>
          <a:xfrm>
            <a:off x="9154667" y="3473106"/>
            <a:ext cx="0" cy="1052400"/>
          </a:xfrm>
          <a:prstGeom prst="straightConnector1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02" name="Google Shape;202;p11"/>
          <p:cNvSpPr/>
          <p:nvPr/>
        </p:nvSpPr>
        <p:spPr>
          <a:xfrm>
            <a:off x="7517124" y="736887"/>
            <a:ext cx="1911900" cy="1756500"/>
          </a:xfrm>
          <a:prstGeom prst="rect">
            <a:avLst/>
          </a:prstGeom>
          <a:solidFill>
            <a:srgbClr val="EFD6D1">
              <a:alpha val="89800"/>
            </a:srgbClr>
          </a:solidFill>
          <a:ln w="12700" cap="flat" cmpd="sng">
            <a:solidFill>
              <a:srgbClr val="EFD6D1">
                <a:alpha val="8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3146568" y="3390693"/>
            <a:ext cx="114300" cy="208800"/>
          </a:xfrm>
          <a:prstGeom prst="ellipse">
            <a:avLst/>
          </a:prstGeom>
          <a:solidFill>
            <a:schemeClr val="lt1">
              <a:alpha val="898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" name="Google Shape;204;p11"/>
          <p:cNvGrpSpPr/>
          <p:nvPr/>
        </p:nvGrpSpPr>
        <p:grpSpPr>
          <a:xfrm>
            <a:off x="460376" y="695524"/>
            <a:ext cx="11380502" cy="5567960"/>
            <a:chOff x="-209911" y="862033"/>
            <a:chExt cx="10834445" cy="2769855"/>
          </a:xfrm>
        </p:grpSpPr>
        <p:sp>
          <p:nvSpPr>
            <p:cNvPr id="205" name="Google Shape;205;p11"/>
            <p:cNvSpPr/>
            <p:nvPr/>
          </p:nvSpPr>
          <p:spPr>
            <a:xfrm>
              <a:off x="421804" y="2336668"/>
              <a:ext cx="3364170" cy="491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1"/>
            <p:cNvSpPr/>
            <p:nvPr/>
          </p:nvSpPr>
          <p:spPr>
            <a:xfrm>
              <a:off x="-75566" y="2180747"/>
              <a:ext cx="10700100" cy="151500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1"/>
            <p:cNvSpPr/>
            <p:nvPr/>
          </p:nvSpPr>
          <p:spPr>
            <a:xfrm>
              <a:off x="-209911" y="870985"/>
              <a:ext cx="3624190" cy="602942"/>
            </a:xfrm>
            <a:prstGeom prst="rect">
              <a:avLst/>
            </a:prstGeom>
            <a:solidFill>
              <a:srgbClr val="F7D5CB">
                <a:alpha val="89803"/>
              </a:srgbClr>
            </a:solidFill>
            <a:ln w="12700" cap="flat" cmpd="sng">
              <a:solidFill>
                <a:srgbClr val="F7D5CB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1"/>
            <p:cNvSpPr txBox="1"/>
            <p:nvPr/>
          </p:nvSpPr>
          <p:spPr>
            <a:xfrm>
              <a:off x="5063" y="864487"/>
              <a:ext cx="3563044" cy="6582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875" tIns="142875" rIns="142875" bIns="142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dk1"/>
                  </a:solidFill>
                  <a:latin typeface="Montserrat" pitchFamily="2" charset="0"/>
                </a:rPr>
                <a:t>Ley de </a:t>
              </a:r>
              <a:r>
                <a:rPr lang="en-US" sz="1400" b="1" dirty="0" err="1">
                  <a:solidFill>
                    <a:schemeClr val="dk1"/>
                  </a:solidFill>
                  <a:latin typeface="Montserrat" pitchFamily="2" charset="0"/>
                </a:rPr>
                <a:t>Transparencia</a:t>
              </a:r>
              <a:r>
                <a:rPr lang="en-US" sz="1400" b="1" dirty="0">
                  <a:solidFill>
                    <a:schemeClr val="dk1"/>
                  </a:solidFill>
                  <a:latin typeface="Montserrat" pitchFamily="2" charset="0"/>
                </a:rPr>
                <a:t> y </a:t>
              </a:r>
              <a:r>
                <a:rPr lang="en-US" sz="1400" b="1" dirty="0" err="1">
                  <a:solidFill>
                    <a:schemeClr val="dk1"/>
                  </a:solidFill>
                  <a:latin typeface="Montserrat" pitchFamily="2" charset="0"/>
                </a:rPr>
                <a:t>Acceso</a:t>
              </a:r>
              <a:r>
                <a:rPr lang="en-US" sz="1400" b="1" dirty="0">
                  <a:solidFill>
                    <a:schemeClr val="dk1"/>
                  </a:solidFill>
                  <a:latin typeface="Montserrat" pitchFamily="2" charset="0"/>
                </a:rPr>
                <a:t> a la </a:t>
              </a:r>
              <a:r>
                <a:rPr lang="en-US" sz="1400" b="1" dirty="0" err="1">
                  <a:solidFill>
                    <a:schemeClr val="dk1"/>
                  </a:solidFill>
                  <a:latin typeface="Montserrat" pitchFamily="2" charset="0"/>
                </a:rPr>
                <a:t>Información</a:t>
              </a:r>
              <a:r>
                <a:rPr lang="en-US" sz="1400" b="1" dirty="0">
                  <a:solidFill>
                    <a:schemeClr val="dk1"/>
                  </a:solidFill>
                  <a:latin typeface="Montserrat" pitchFamily="2" charset="0"/>
                </a:rPr>
                <a:t> </a:t>
              </a:r>
              <a:r>
                <a:rPr lang="en-US" sz="1400" b="1" dirty="0" err="1">
                  <a:solidFill>
                    <a:schemeClr val="dk1"/>
                  </a:solidFill>
                  <a:latin typeface="Montserrat" pitchFamily="2" charset="0"/>
                </a:rPr>
                <a:t>Pública</a:t>
              </a:r>
              <a:r>
                <a:rPr lang="en-US" sz="1400" b="1" dirty="0">
                  <a:solidFill>
                    <a:schemeClr val="dk1"/>
                  </a:solidFill>
                  <a:latin typeface="Montserrat" pitchFamily="2" charset="0"/>
                </a:rPr>
                <a:t> para el Estado de Quintana Roo</a:t>
              </a:r>
              <a:endParaRPr sz="1400" b="0" i="0" u="none" strike="noStrike" cap="none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u="sng" dirty="0">
                  <a:solidFill>
                    <a:schemeClr val="hlink"/>
                  </a:solidFill>
                  <a:latin typeface="Montserrat" pitchFamily="2" charset="0"/>
                  <a:ea typeface="Calibri"/>
                  <a:cs typeface="Calibri"/>
                  <a:sym typeface="Calibri"/>
                  <a:hlinkClick r:id="rId3"/>
                </a:rPr>
                <a:t>https://www.congresoqroo.gob.mx/leyes/169/</a:t>
              </a:r>
              <a:endParaRPr sz="1400" dirty="0">
                <a:solidFill>
                  <a:schemeClr val="dk1"/>
                </a:solidFill>
                <a:latin typeface="Montserrat" pitchFamily="2" charset="0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0" name="Google Shape;210;p11"/>
            <p:cNvCxnSpPr>
              <a:cxnSpLocks/>
            </p:cNvCxnSpPr>
            <p:nvPr/>
          </p:nvCxnSpPr>
          <p:spPr>
            <a:xfrm>
              <a:off x="2693634" y="1540707"/>
              <a:ext cx="0" cy="662073"/>
            </a:xfrm>
            <a:prstGeom prst="straightConnector1">
              <a:avLst/>
            </a:pr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211" name="Google Shape;211;p11"/>
            <p:cNvSpPr/>
            <p:nvPr/>
          </p:nvSpPr>
          <p:spPr>
            <a:xfrm>
              <a:off x="3568108" y="862033"/>
              <a:ext cx="2706692" cy="602942"/>
            </a:xfrm>
            <a:prstGeom prst="rect">
              <a:avLst/>
            </a:prstGeom>
            <a:solidFill>
              <a:srgbClr val="EFD6D1">
                <a:alpha val="89803"/>
              </a:srgbClr>
            </a:solidFill>
            <a:ln w="12700" cap="flat" cmpd="sng">
              <a:solidFill>
                <a:srgbClr val="EFD6D1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1"/>
            <p:cNvSpPr txBox="1"/>
            <p:nvPr/>
          </p:nvSpPr>
          <p:spPr>
            <a:xfrm>
              <a:off x="3414279" y="893059"/>
              <a:ext cx="3025462" cy="60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875" tIns="142875" rIns="142875" bIns="142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dk1"/>
                  </a:solidFill>
                  <a:latin typeface="Montserrat" pitchFamily="2" charset="0"/>
                </a:rPr>
                <a:t>Ley General del Sistema Nacional </a:t>
              </a:r>
              <a:r>
                <a:rPr lang="en-US" sz="1400" b="1" dirty="0" err="1">
                  <a:solidFill>
                    <a:schemeClr val="dk1"/>
                  </a:solidFill>
                  <a:latin typeface="Montserrat" pitchFamily="2" charset="0"/>
                </a:rPr>
                <a:t>Anticorrupción</a:t>
              </a:r>
              <a:endParaRPr sz="1400" b="1" dirty="0">
                <a:solidFill>
                  <a:schemeClr val="dk1"/>
                </a:solidFill>
                <a:latin typeface="Montserrat" pitchFamily="2" charset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u="sng" dirty="0">
                  <a:solidFill>
                    <a:schemeClr val="hlink"/>
                  </a:solidFill>
                  <a:latin typeface="Montserrat" pitchFamily="2" charset="0"/>
                  <a:hlinkClick r:id="rId4"/>
                </a:rPr>
                <a:t>https://www.diputados.gob.mx/LeyesBiblio/pdf/LGSNA_200521.pdf</a:t>
              </a:r>
              <a:endParaRPr sz="1400" dirty="0">
                <a:solidFill>
                  <a:schemeClr val="dk1"/>
                </a:solidFill>
                <a:latin typeface="Montserrat" pitchFamily="2" charset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 b="1" dirty="0">
                <a:solidFill>
                  <a:schemeClr val="dk1"/>
                </a:solidFill>
              </a:endParaRPr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4421362" y="2197090"/>
              <a:ext cx="108900" cy="108900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2701229" y="2197090"/>
              <a:ext cx="108900" cy="108900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1"/>
            <p:cNvSpPr txBox="1"/>
            <p:nvPr/>
          </p:nvSpPr>
          <p:spPr>
            <a:xfrm>
              <a:off x="3286933" y="2835088"/>
              <a:ext cx="2540700" cy="7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875" tIns="142875" rIns="142875" bIns="142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 dirty="0">
                  <a:solidFill>
                    <a:schemeClr val="dk1"/>
                  </a:solidFill>
                  <a:latin typeface="Montserrat" pitchFamily="2" charset="0"/>
                </a:rPr>
                <a:t>Ley de </a:t>
              </a:r>
              <a:r>
                <a:rPr lang="en-US" sz="1400" b="1" i="0" u="none" strike="noStrike" cap="none" dirty="0" err="1">
                  <a:solidFill>
                    <a:schemeClr val="dk1"/>
                  </a:solidFill>
                  <a:latin typeface="Montserrat" pitchFamily="2" charset="0"/>
                </a:rPr>
                <a:t>Fiscalización</a:t>
              </a:r>
              <a:r>
                <a:rPr lang="en-US" sz="1400" b="1" i="0" u="none" strike="noStrike" cap="none" dirty="0">
                  <a:solidFill>
                    <a:schemeClr val="dk1"/>
                  </a:solidFill>
                  <a:latin typeface="Montserrat" pitchFamily="2" charset="0"/>
                </a:rPr>
                <a:t> y</a:t>
              </a:r>
              <a:endParaRPr sz="1400" b="1" dirty="0">
                <a:latin typeface="Montserrat" pitchFamily="2" charset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 dirty="0">
                  <a:solidFill>
                    <a:schemeClr val="dk1"/>
                  </a:solidFill>
                  <a:latin typeface="Montserrat" pitchFamily="2" charset="0"/>
                </a:rPr>
                <a:t> </a:t>
              </a:r>
              <a:r>
                <a:rPr lang="en-US" sz="1400" b="1" i="0" u="none" strike="noStrike" cap="none" dirty="0" err="1">
                  <a:solidFill>
                    <a:schemeClr val="dk1"/>
                  </a:solidFill>
                  <a:latin typeface="Montserrat" pitchFamily="2" charset="0"/>
                </a:rPr>
                <a:t>rendición</a:t>
              </a:r>
              <a:r>
                <a:rPr lang="en-US" sz="1400" b="1" i="0" u="none" strike="noStrike" cap="none" dirty="0">
                  <a:solidFill>
                    <a:schemeClr val="dk1"/>
                  </a:solidFill>
                  <a:latin typeface="Montserrat" pitchFamily="2" charset="0"/>
                </a:rPr>
                <a:t> de </a:t>
              </a:r>
              <a:r>
                <a:rPr lang="en-US" sz="1400" b="1" i="0" u="none" strike="noStrike" cap="none" dirty="0" err="1">
                  <a:solidFill>
                    <a:schemeClr val="dk1"/>
                  </a:solidFill>
                  <a:latin typeface="Montserrat" pitchFamily="2" charset="0"/>
                </a:rPr>
                <a:t>cuentas</a:t>
              </a:r>
              <a:r>
                <a:rPr lang="en-US" sz="1400" b="1" i="0" u="none" strike="noStrike" cap="none" dirty="0">
                  <a:solidFill>
                    <a:schemeClr val="dk1"/>
                  </a:solidFill>
                  <a:latin typeface="Montserrat" pitchFamily="2" charset="0"/>
                </a:rPr>
                <a:t> del Estado de Quintana Roo </a:t>
              </a:r>
              <a:endParaRPr sz="1400" b="1" i="0" u="none" strike="noStrike" cap="none" dirty="0">
                <a:solidFill>
                  <a:schemeClr val="dk1"/>
                </a:solidFill>
                <a:latin typeface="Montserrat" pitchFamily="2" charset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None/>
              </a:pPr>
              <a:r>
                <a:rPr lang="en-US" sz="1400" u="sng" dirty="0">
                  <a:solidFill>
                    <a:schemeClr val="hlink"/>
                  </a:solidFill>
                  <a:latin typeface="Montserrat" pitchFamily="2" charset="0"/>
                  <a:hlinkClick r:id="rId5"/>
                </a:rPr>
                <a:t>https://www.congresoqroo.gob.mx/leyes/180/</a:t>
              </a:r>
              <a:endParaRPr sz="1400" dirty="0">
                <a:solidFill>
                  <a:schemeClr val="dk1"/>
                </a:solidFill>
                <a:latin typeface="Montserrat" pitchFamily="2" charset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None/>
              </a:pPr>
              <a:endParaRPr sz="1500" dirty="0">
                <a:solidFill>
                  <a:schemeClr val="dk1"/>
                </a:solidFill>
              </a:endParaRPr>
            </a:p>
          </p:txBody>
        </p:sp>
        <p:sp>
          <p:nvSpPr>
            <p:cNvPr id="218" name="Google Shape;218;p11"/>
            <p:cNvSpPr txBox="1"/>
            <p:nvPr/>
          </p:nvSpPr>
          <p:spPr>
            <a:xfrm>
              <a:off x="6498689" y="1049007"/>
              <a:ext cx="1801500" cy="49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1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 dirty="0">
                  <a:solidFill>
                    <a:schemeClr val="dk1"/>
                  </a:solidFill>
                  <a:latin typeface="Montserrat" pitchFamily="2" charset="0"/>
                </a:rPr>
                <a:t>Ley General de </a:t>
              </a:r>
              <a:r>
                <a:rPr lang="en-US" sz="1400" b="1" i="0" u="none" strike="noStrike" cap="none" dirty="0" err="1">
                  <a:solidFill>
                    <a:schemeClr val="dk1"/>
                  </a:solidFill>
                  <a:latin typeface="Montserrat" pitchFamily="2" charset="0"/>
                </a:rPr>
                <a:t>Archivos</a:t>
              </a:r>
              <a:r>
                <a:rPr lang="en-US" sz="1400" b="1" i="0" u="none" strike="noStrike" cap="none" dirty="0">
                  <a:solidFill>
                    <a:schemeClr val="dk1"/>
                  </a:solidFill>
                  <a:latin typeface="Montserrat" pitchFamily="2" charset="0"/>
                </a:rPr>
                <a:t> </a:t>
              </a:r>
              <a:r>
                <a:rPr lang="en-US" sz="1400" u="sng" dirty="0">
                  <a:solidFill>
                    <a:schemeClr val="hlink"/>
                  </a:solidFill>
                  <a:latin typeface="Montserrat" pitchFamily="2" charset="0"/>
                  <a:hlinkClick r:id="rId6"/>
                </a:rPr>
                <a:t>https://www.diputados.gob.mx/LeyesBiblio/pdf/LGA.pdf</a:t>
              </a:r>
              <a:endParaRPr sz="1400" dirty="0">
                <a:solidFill>
                  <a:schemeClr val="dk1"/>
                </a:solidFill>
                <a:latin typeface="Montserrat" pitchFamily="2" charset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6327255" y="2197090"/>
              <a:ext cx="108900" cy="108900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8026143" y="2197090"/>
              <a:ext cx="108900" cy="108900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1"/>
          <p:cNvSpPr txBox="1"/>
          <p:nvPr/>
        </p:nvSpPr>
        <p:spPr>
          <a:xfrm>
            <a:off x="7683300" y="4740625"/>
            <a:ext cx="378480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Montserrat" pitchFamily="2" charset="0"/>
              </a:rPr>
              <a:t>Ley de </a:t>
            </a:r>
            <a:r>
              <a:rPr lang="en-US" sz="1400" b="1" dirty="0" err="1">
                <a:latin typeface="Montserrat" pitchFamily="2" charset="0"/>
              </a:rPr>
              <a:t>Archivos</a:t>
            </a:r>
            <a:r>
              <a:rPr lang="en-US" sz="1400" b="1" dirty="0">
                <a:latin typeface="Montserrat" pitchFamily="2" charset="0"/>
              </a:rPr>
              <a:t> del Estado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Montserrat" pitchFamily="2" charset="0"/>
              </a:rPr>
              <a:t> de Quintana Roo</a:t>
            </a:r>
            <a:endParaRPr sz="1400" b="1" dirty="0">
              <a:latin typeface="Montserrat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 dirty="0">
                <a:solidFill>
                  <a:schemeClr val="hlink"/>
                </a:solidFill>
                <a:latin typeface="Montserrat" pitchFamily="2" charset="0"/>
                <a:hlinkClick r:id="rId7"/>
              </a:rPr>
              <a:t>http://documentos.congresoqroo.gob.mx/leyes/L285-XVII-20230713-L1720230713088.pdf</a:t>
            </a:r>
            <a:endParaRPr sz="1400" dirty="0">
              <a:latin typeface="Montserrat" pitchFamily="2" charset="0"/>
            </a:endParaRPr>
          </a:p>
        </p:txBody>
      </p:sp>
      <p:sp>
        <p:nvSpPr>
          <p:cNvPr id="223" name="Google Shape;223;p11"/>
          <p:cNvSpPr/>
          <p:nvPr/>
        </p:nvSpPr>
        <p:spPr>
          <a:xfrm>
            <a:off x="488659" y="1999353"/>
            <a:ext cx="6783255" cy="833091"/>
          </a:xfrm>
          <a:prstGeom prst="rect">
            <a:avLst/>
          </a:prstGeom>
          <a:solidFill>
            <a:srgbClr val="EFD6D1">
              <a:alpha val="89800"/>
            </a:srgbClr>
          </a:solidFill>
          <a:ln w="12700" cap="flat" cmpd="sng">
            <a:solidFill>
              <a:srgbClr val="EFD6D1">
                <a:alpha val="8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1"/>
          <p:cNvSpPr txBox="1"/>
          <p:nvPr/>
        </p:nvSpPr>
        <p:spPr>
          <a:xfrm>
            <a:off x="601493" y="1978979"/>
            <a:ext cx="6488528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latin typeface="Montserrat" pitchFamily="2" charset="0"/>
              </a:rPr>
              <a:t>ACUERDO del </a:t>
            </a:r>
            <a:r>
              <a:rPr lang="en-US" sz="1000" b="1" dirty="0" err="1">
                <a:latin typeface="Montserrat" pitchFamily="2" charset="0"/>
              </a:rPr>
              <a:t>Consejo</a:t>
            </a:r>
            <a:r>
              <a:rPr lang="en-US" sz="1000" b="1" dirty="0">
                <a:latin typeface="Montserrat" pitchFamily="2" charset="0"/>
              </a:rPr>
              <a:t> Nacional del Sistema Nacional de </a:t>
            </a:r>
            <a:r>
              <a:rPr lang="en-US" sz="1000" b="1" dirty="0" err="1">
                <a:latin typeface="Montserrat" pitchFamily="2" charset="0"/>
              </a:rPr>
              <a:t>Transparencia</a:t>
            </a:r>
            <a:r>
              <a:rPr lang="en-US" sz="1000" b="1" dirty="0">
                <a:latin typeface="Montserrat" pitchFamily="2" charset="0"/>
              </a:rPr>
              <a:t>, </a:t>
            </a:r>
            <a:r>
              <a:rPr lang="en-US" sz="1000" b="1" dirty="0" err="1">
                <a:latin typeface="Montserrat" pitchFamily="2" charset="0"/>
              </a:rPr>
              <a:t>Acceso</a:t>
            </a:r>
            <a:r>
              <a:rPr lang="en-US" sz="1000" b="1" dirty="0">
                <a:latin typeface="Montserrat" pitchFamily="2" charset="0"/>
              </a:rPr>
              <a:t> a la </a:t>
            </a:r>
            <a:r>
              <a:rPr lang="en-US" sz="1000" b="1" dirty="0" err="1">
                <a:latin typeface="Montserrat" pitchFamily="2" charset="0"/>
              </a:rPr>
              <a:t>Información</a:t>
            </a:r>
            <a:r>
              <a:rPr lang="en-US" sz="1000" b="1" dirty="0">
                <a:latin typeface="Montserrat" pitchFamily="2" charset="0"/>
              </a:rPr>
              <a:t> </a:t>
            </a:r>
            <a:r>
              <a:rPr lang="en-US" sz="1000" b="1" dirty="0" err="1">
                <a:latin typeface="Montserrat" pitchFamily="2" charset="0"/>
              </a:rPr>
              <a:t>Pública</a:t>
            </a:r>
            <a:r>
              <a:rPr lang="en-US" sz="1000" b="1" dirty="0">
                <a:latin typeface="Montserrat" pitchFamily="2" charset="0"/>
              </a:rPr>
              <a:t> y </a:t>
            </a:r>
            <a:r>
              <a:rPr lang="en-US" sz="1000" b="1" dirty="0" err="1">
                <a:latin typeface="Montserrat" pitchFamily="2" charset="0"/>
              </a:rPr>
              <a:t>Protección</a:t>
            </a:r>
            <a:r>
              <a:rPr lang="en-US" sz="1000" b="1" dirty="0">
                <a:latin typeface="Montserrat" pitchFamily="2" charset="0"/>
              </a:rPr>
              <a:t> de </a:t>
            </a:r>
            <a:r>
              <a:rPr lang="en-US" sz="1000" b="1" dirty="0" err="1">
                <a:latin typeface="Montserrat" pitchFamily="2" charset="0"/>
              </a:rPr>
              <a:t>Datos</a:t>
            </a:r>
            <a:r>
              <a:rPr lang="en-US" sz="1000" b="1" dirty="0">
                <a:latin typeface="Montserrat" pitchFamily="2" charset="0"/>
              </a:rPr>
              <a:t> </a:t>
            </a:r>
            <a:r>
              <a:rPr lang="en-US" sz="1000" b="1" dirty="0" err="1">
                <a:latin typeface="Montserrat" pitchFamily="2" charset="0"/>
              </a:rPr>
              <a:t>Personales</a:t>
            </a:r>
            <a:r>
              <a:rPr lang="en-US" sz="1000" b="1" dirty="0">
                <a:latin typeface="Montserrat" pitchFamily="2" charset="0"/>
              </a:rPr>
              <a:t>, por el que se </a:t>
            </a:r>
            <a:r>
              <a:rPr lang="en-US" sz="1000" b="1" dirty="0" err="1">
                <a:latin typeface="Montserrat" pitchFamily="2" charset="0"/>
              </a:rPr>
              <a:t>aprueban</a:t>
            </a:r>
            <a:r>
              <a:rPr lang="en-US" sz="1000" b="1" dirty="0">
                <a:latin typeface="Montserrat" pitchFamily="2" charset="0"/>
              </a:rPr>
              <a:t> los </a:t>
            </a:r>
            <a:r>
              <a:rPr lang="en-US" sz="1000" b="1" dirty="0" err="1">
                <a:latin typeface="Montserrat" pitchFamily="2" charset="0"/>
              </a:rPr>
              <a:t>Lineamientos</a:t>
            </a:r>
            <a:r>
              <a:rPr lang="en-US" sz="1000" b="1" dirty="0">
                <a:latin typeface="Montserrat" pitchFamily="2" charset="0"/>
              </a:rPr>
              <a:t> para la </a:t>
            </a:r>
            <a:r>
              <a:rPr lang="en-US" sz="1000" b="1" dirty="0" err="1">
                <a:latin typeface="Montserrat" pitchFamily="2" charset="0"/>
              </a:rPr>
              <a:t>Organización</a:t>
            </a:r>
            <a:r>
              <a:rPr lang="en-US" sz="1000" b="1" dirty="0">
                <a:latin typeface="Montserrat" pitchFamily="2" charset="0"/>
              </a:rPr>
              <a:t> y </a:t>
            </a:r>
            <a:r>
              <a:rPr lang="en-US" sz="1000" b="1" dirty="0" err="1">
                <a:latin typeface="Montserrat" pitchFamily="2" charset="0"/>
              </a:rPr>
              <a:t>Conservación</a:t>
            </a:r>
            <a:r>
              <a:rPr lang="en-US" sz="1000" b="1" dirty="0">
                <a:latin typeface="Montserrat" pitchFamily="2" charset="0"/>
              </a:rPr>
              <a:t> de los </a:t>
            </a:r>
            <a:r>
              <a:rPr lang="en-US" sz="1000" b="1" dirty="0" err="1">
                <a:latin typeface="Montserrat" pitchFamily="2" charset="0"/>
              </a:rPr>
              <a:t>Archivos</a:t>
            </a:r>
            <a:r>
              <a:rPr lang="en-US" sz="1000" b="1" dirty="0">
                <a:latin typeface="Montserrat" pitchFamily="2" charset="0"/>
              </a:rPr>
              <a:t>.</a:t>
            </a:r>
            <a:endParaRPr sz="1000" b="1" dirty="0">
              <a:latin typeface="Montserrat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 dirty="0">
                <a:solidFill>
                  <a:schemeClr val="hlink"/>
                </a:solidFill>
                <a:latin typeface="Montserrat" pitchFamily="2" charset="0"/>
                <a:hlinkClick r:id="rId8"/>
              </a:rPr>
              <a:t>https://www.dof.gob.mx/nota_detalle.php?codigo=5436056&amp;fecha=04/05/2016#gsc.tab=0</a:t>
            </a:r>
            <a:r>
              <a:rPr lang="en-US" sz="1000" dirty="0">
                <a:latin typeface="Montserrat" pitchFamily="2" charset="0"/>
              </a:rPr>
              <a:t>    </a:t>
            </a:r>
            <a:endParaRPr sz="1000" dirty="0">
              <a:latin typeface="Montserrat" pitchFamily="2" charset="0"/>
            </a:endParaRPr>
          </a:p>
        </p:txBody>
      </p:sp>
      <p:sp>
        <p:nvSpPr>
          <p:cNvPr id="225" name="Google Shape;225;p11"/>
          <p:cNvSpPr txBox="1"/>
          <p:nvPr/>
        </p:nvSpPr>
        <p:spPr>
          <a:xfrm>
            <a:off x="9640957" y="638980"/>
            <a:ext cx="2335668" cy="17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chemeClr val="dk1"/>
                </a:solidFill>
              </a:rPr>
              <a:t>La </a:t>
            </a:r>
            <a:r>
              <a:rPr lang="en-US" sz="1200" b="1" i="0" u="none" strike="noStrike" cap="none" dirty="0" err="1">
                <a:solidFill>
                  <a:schemeClr val="dk1"/>
                </a:solidFill>
              </a:rPr>
              <a:t>expedición</a:t>
            </a:r>
            <a:r>
              <a:rPr lang="en-US" sz="1200" b="1" i="0" u="none" strike="noStrike" cap="none" dirty="0">
                <a:solidFill>
                  <a:schemeClr val="dk1"/>
                </a:solidFill>
              </a:rPr>
              <a:t> de la Ley General de </a:t>
            </a:r>
            <a:r>
              <a:rPr lang="en-US" sz="1200" b="1" i="0" u="none" strike="noStrike" cap="none" dirty="0" err="1">
                <a:solidFill>
                  <a:schemeClr val="dk1"/>
                </a:solidFill>
              </a:rPr>
              <a:t>Archivos</a:t>
            </a:r>
            <a:r>
              <a:rPr lang="en-US" sz="1200" b="1" i="0" u="none" strike="noStrike" cap="none" dirty="0">
                <a:solidFill>
                  <a:schemeClr val="dk1"/>
                </a:solidFill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</a:rPr>
              <a:t>tiene</a:t>
            </a:r>
            <a:r>
              <a:rPr lang="en-US" sz="1200" b="1" i="0" u="none" strike="noStrike" cap="none" dirty="0">
                <a:solidFill>
                  <a:schemeClr val="dk1"/>
                </a:solidFill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</a:rPr>
              <a:t>como</a:t>
            </a:r>
            <a:r>
              <a:rPr lang="en-US" sz="1200" b="1" i="0" u="none" strike="noStrike" cap="none" dirty="0">
                <a:solidFill>
                  <a:schemeClr val="dk1"/>
                </a:solidFill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</a:rPr>
              <a:t>fundamento</a:t>
            </a:r>
            <a:r>
              <a:rPr lang="en-US" sz="1200" b="1" i="0" u="none" strike="noStrike" cap="none" dirty="0">
                <a:solidFill>
                  <a:schemeClr val="dk1"/>
                </a:solidFill>
              </a:rPr>
              <a:t> el </a:t>
            </a:r>
            <a:r>
              <a:rPr lang="en-US" sz="1200" b="1" i="0" u="none" strike="noStrike" cap="none" dirty="0" err="1">
                <a:solidFill>
                  <a:schemeClr val="dk1"/>
                </a:solidFill>
              </a:rPr>
              <a:t>Decreto</a:t>
            </a:r>
            <a:r>
              <a:rPr lang="en-US" sz="1200" b="1" i="0" u="none" strike="noStrike" cap="none" dirty="0">
                <a:solidFill>
                  <a:schemeClr val="dk1"/>
                </a:solidFill>
              </a:rPr>
              <a:t> por el que se </a:t>
            </a:r>
            <a:r>
              <a:rPr lang="en-US" sz="1200" b="1" i="0" u="none" strike="noStrike" cap="none" dirty="0" err="1">
                <a:solidFill>
                  <a:schemeClr val="dk1"/>
                </a:solidFill>
              </a:rPr>
              <a:t>reforman</a:t>
            </a:r>
            <a:r>
              <a:rPr lang="en-US" sz="1200" b="1" i="0" u="none" strike="noStrike" cap="none" dirty="0">
                <a:solidFill>
                  <a:schemeClr val="dk1"/>
                </a:solidFill>
              </a:rPr>
              <a:t> y </a:t>
            </a:r>
            <a:r>
              <a:rPr lang="en-US" sz="1200" b="1" i="0" u="none" strike="noStrike" cap="none" dirty="0" err="1">
                <a:solidFill>
                  <a:schemeClr val="dk1"/>
                </a:solidFill>
              </a:rPr>
              <a:t>adicionan</a:t>
            </a:r>
            <a:r>
              <a:rPr lang="en-US" sz="1200" b="1" i="0" u="none" strike="noStrike" cap="none" dirty="0">
                <a:solidFill>
                  <a:schemeClr val="dk1"/>
                </a:solidFill>
              </a:rPr>
              <a:t>  </a:t>
            </a:r>
            <a:r>
              <a:rPr lang="en-US" sz="1200" b="1" i="0" u="none" strike="noStrike" cap="none" dirty="0" err="1">
                <a:solidFill>
                  <a:schemeClr val="dk1"/>
                </a:solidFill>
              </a:rPr>
              <a:t>diversas</a:t>
            </a:r>
            <a:r>
              <a:rPr lang="en-US" sz="1200" b="1" i="0" u="none" strike="noStrike" cap="none" dirty="0">
                <a:solidFill>
                  <a:schemeClr val="dk1"/>
                </a:solidFill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</a:rPr>
              <a:t>disposiciones</a:t>
            </a:r>
            <a:r>
              <a:rPr lang="en-US" sz="1200" b="1" i="0" u="none" strike="noStrike" cap="none" dirty="0">
                <a:solidFill>
                  <a:schemeClr val="dk1"/>
                </a:solidFill>
              </a:rPr>
              <a:t>  de la </a:t>
            </a:r>
            <a:r>
              <a:rPr lang="en-US" sz="1200" b="1" i="0" u="none" strike="noStrike" cap="none" dirty="0" err="1">
                <a:solidFill>
                  <a:schemeClr val="dk1"/>
                </a:solidFill>
              </a:rPr>
              <a:t>Constitución</a:t>
            </a:r>
            <a:r>
              <a:rPr lang="en-US" sz="1200" b="1" i="0" u="none" strike="noStrike" cap="none" dirty="0">
                <a:solidFill>
                  <a:schemeClr val="dk1"/>
                </a:solidFill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</a:rPr>
              <a:t>Política</a:t>
            </a:r>
            <a:r>
              <a:rPr lang="en-US" sz="1200" b="1" i="0" u="none" strike="noStrike" cap="none" dirty="0">
                <a:solidFill>
                  <a:schemeClr val="dk1"/>
                </a:solidFill>
              </a:rPr>
              <a:t> de los </a:t>
            </a:r>
            <a:r>
              <a:rPr lang="en-US" sz="1200" b="1" i="0" u="none" strike="noStrike" cap="none" dirty="0" err="1">
                <a:solidFill>
                  <a:schemeClr val="dk1"/>
                </a:solidFill>
              </a:rPr>
              <a:t>Estados</a:t>
            </a:r>
            <a:r>
              <a:rPr lang="en-US" sz="1200" b="1" i="0" u="none" strike="noStrike" cap="none" dirty="0">
                <a:solidFill>
                  <a:schemeClr val="dk1"/>
                </a:solidFill>
              </a:rPr>
              <a:t> Unidos </a:t>
            </a:r>
            <a:r>
              <a:rPr lang="en-US" sz="1200" b="1" i="0" u="none" strike="noStrike" cap="none" dirty="0" err="1">
                <a:solidFill>
                  <a:schemeClr val="dk1"/>
                </a:solidFill>
              </a:rPr>
              <a:t>Mexicanos</a:t>
            </a:r>
            <a:r>
              <a:rPr lang="en-US" sz="1200" b="1" i="0" u="none" strike="noStrike" cap="none" dirty="0">
                <a:solidFill>
                  <a:schemeClr val="dk1"/>
                </a:solidFill>
              </a:rPr>
              <a:t>, </a:t>
            </a:r>
            <a:r>
              <a:rPr lang="en-US" sz="1200" b="1" i="0" u="none" strike="noStrike" cap="none" dirty="0" err="1">
                <a:solidFill>
                  <a:schemeClr val="dk1"/>
                </a:solidFill>
              </a:rPr>
              <a:t>publicado</a:t>
            </a:r>
            <a:r>
              <a:rPr lang="en-US" sz="1200" b="1" i="0" u="none" strike="noStrike" cap="none" dirty="0">
                <a:solidFill>
                  <a:schemeClr val="dk1"/>
                </a:solidFill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</a:rPr>
              <a:t>en</a:t>
            </a:r>
            <a:r>
              <a:rPr lang="en-US" sz="1200" b="1" i="0" u="none" strike="noStrike" cap="none" dirty="0">
                <a:solidFill>
                  <a:schemeClr val="dk1"/>
                </a:solidFill>
              </a:rPr>
              <a:t> el  </a:t>
            </a:r>
            <a:r>
              <a:rPr lang="en-US" sz="1200" b="1" i="0" u="none" strike="noStrike" cap="none" dirty="0" err="1">
                <a:solidFill>
                  <a:schemeClr val="dk1"/>
                </a:solidFill>
              </a:rPr>
              <a:t>Diario</a:t>
            </a:r>
            <a:r>
              <a:rPr lang="en-US" sz="1200" b="1" i="0" u="none" strike="noStrike" cap="none" dirty="0">
                <a:solidFill>
                  <a:schemeClr val="dk1"/>
                </a:solidFill>
              </a:rPr>
              <a:t> </a:t>
            </a:r>
            <a:r>
              <a:rPr lang="en-US" sz="1200" b="1" i="0" u="none" strike="noStrike" cap="none" dirty="0" err="1">
                <a:solidFill>
                  <a:schemeClr val="dk1"/>
                </a:solidFill>
              </a:rPr>
              <a:t>Oficial</a:t>
            </a:r>
            <a:r>
              <a:rPr lang="en-US" sz="1200" b="1" i="0" u="none" strike="noStrike" cap="none" dirty="0">
                <a:solidFill>
                  <a:schemeClr val="dk1"/>
                </a:solidFill>
              </a:rPr>
              <a:t> de la </a:t>
            </a:r>
            <a:r>
              <a:rPr lang="en-US" sz="1200" b="1" i="0" u="none" strike="noStrike" cap="none" dirty="0" err="1">
                <a:solidFill>
                  <a:schemeClr val="dk1"/>
                </a:solidFill>
              </a:rPr>
              <a:t>Federación</a:t>
            </a:r>
            <a:r>
              <a:rPr lang="en-US" sz="1200" b="1" i="0" u="none" strike="noStrike" cap="none" dirty="0">
                <a:solidFill>
                  <a:schemeClr val="dk1"/>
                </a:solidFill>
              </a:rPr>
              <a:t> de </a:t>
            </a:r>
            <a:r>
              <a:rPr lang="en-US" sz="1200" b="1" i="0" u="none" strike="noStrike" cap="none" dirty="0" err="1">
                <a:solidFill>
                  <a:schemeClr val="dk1"/>
                </a:solidFill>
              </a:rPr>
              <a:t>fecha</a:t>
            </a:r>
            <a:r>
              <a:rPr lang="en-US" sz="1200" b="1" i="0" u="none" strike="noStrike" cap="none" dirty="0">
                <a:solidFill>
                  <a:schemeClr val="dk1"/>
                </a:solidFill>
              </a:rPr>
              <a:t> 7 de </a:t>
            </a:r>
            <a:r>
              <a:rPr lang="en-US" sz="1200" b="1" i="0" u="none" strike="noStrike" cap="none" dirty="0" err="1">
                <a:solidFill>
                  <a:schemeClr val="dk1"/>
                </a:solidFill>
              </a:rPr>
              <a:t>febrero</a:t>
            </a:r>
            <a:r>
              <a:rPr lang="en-US" sz="1200" b="1" i="0" u="none" strike="noStrike" cap="none" dirty="0">
                <a:solidFill>
                  <a:schemeClr val="dk1"/>
                </a:solidFill>
              </a:rPr>
              <a:t> de 2014.  </a:t>
            </a: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792DE2C-4D81-4CA6-8C00-FAFA587296B5}"/>
              </a:ext>
            </a:extLst>
          </p:cNvPr>
          <p:cNvSpPr/>
          <p:nvPr/>
        </p:nvSpPr>
        <p:spPr>
          <a:xfrm>
            <a:off x="5011504" y="3845261"/>
            <a:ext cx="703496" cy="287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775E89D1-6815-498B-944E-DFC35C382036}"/>
              </a:ext>
            </a:extLst>
          </p:cNvPr>
          <p:cNvSpPr/>
          <p:nvPr/>
        </p:nvSpPr>
        <p:spPr>
          <a:xfrm>
            <a:off x="3142261" y="2974606"/>
            <a:ext cx="703496" cy="287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06E48C98-2E8E-4CAF-B91F-EC87C9E52A3B}"/>
              </a:ext>
            </a:extLst>
          </p:cNvPr>
          <p:cNvSpPr/>
          <p:nvPr/>
        </p:nvSpPr>
        <p:spPr>
          <a:xfrm>
            <a:off x="8796816" y="3869541"/>
            <a:ext cx="703496" cy="287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EB7B5F2F-63EE-4160-8FC5-87A094351461}"/>
              </a:ext>
            </a:extLst>
          </p:cNvPr>
          <p:cNvSpPr/>
          <p:nvPr/>
        </p:nvSpPr>
        <p:spPr>
          <a:xfrm>
            <a:off x="8015957" y="2849135"/>
            <a:ext cx="703496" cy="287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41" name="Google Shape;217;p11">
            <a:extLst>
              <a:ext uri="{FF2B5EF4-FFF2-40B4-BE49-F238E27FC236}">
                <a16:creationId xmlns:a16="http://schemas.microsoft.com/office/drawing/2014/main" id="{2520C33B-3ECD-4409-B382-78BACC45AE22}"/>
              </a:ext>
            </a:extLst>
          </p:cNvPr>
          <p:cNvSpPr txBox="1"/>
          <p:nvPr/>
        </p:nvSpPr>
        <p:spPr>
          <a:xfrm>
            <a:off x="588806" y="4814773"/>
            <a:ext cx="2668752" cy="160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875" tIns="142875" rIns="142875" bIns="14287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Montserrat" pitchFamily="2" charset="0"/>
              </a:rPr>
              <a:t>Ley </a:t>
            </a:r>
            <a:r>
              <a:rPr lang="es-MX" sz="1400" b="1" dirty="0">
                <a:latin typeface="Montserrat" pitchFamily="2" charset="0"/>
              </a:rPr>
              <a:t>General de Transparencia, Acceso a la Información Pública</a:t>
            </a:r>
          </a:p>
          <a:p>
            <a:pPr lvl="0" algn="ctr">
              <a:lnSpc>
                <a:spcPct val="90000"/>
              </a:lnSpc>
            </a:pPr>
            <a:r>
              <a:rPr lang="es-MX" sz="1400" dirty="0">
                <a:solidFill>
                  <a:schemeClr val="dk1"/>
                </a:solidFill>
                <a:latin typeface="Montserrat" pitchFamily="2" charset="0"/>
                <a:hlinkClick r:id="rId9"/>
              </a:rPr>
              <a:t>https://www.diputados.gob.mx/LeyesBiblio/pdf/LGTAIP.pdf</a:t>
            </a:r>
            <a:endParaRPr lang="es-MX" sz="1400" dirty="0">
              <a:solidFill>
                <a:schemeClr val="dk1"/>
              </a:solidFill>
              <a:latin typeface="Montserrat" pitchFamily="2" charset="0"/>
            </a:endParaRPr>
          </a:p>
          <a:p>
            <a:pPr lvl="0" algn="ctr">
              <a:lnSpc>
                <a:spcPct val="90000"/>
              </a:lnSpc>
            </a:pPr>
            <a:endParaRPr sz="1400" b="1" dirty="0">
              <a:solidFill>
                <a:schemeClr val="dk1"/>
              </a:solidFill>
              <a:latin typeface="Montserrat" pitchFamily="2" charset="0"/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381C8D2-B160-4920-BECA-F05D4A4223D7}"/>
              </a:ext>
            </a:extLst>
          </p:cNvPr>
          <p:cNvSpPr/>
          <p:nvPr/>
        </p:nvSpPr>
        <p:spPr>
          <a:xfrm>
            <a:off x="1448251" y="3908845"/>
            <a:ext cx="703496" cy="287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238665A-F40A-4F0D-B3D9-0D8C71ED39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17" t="11014" r="77419" b="10434"/>
          <a:stretch/>
        </p:blipFill>
        <p:spPr>
          <a:xfrm rot="4026133">
            <a:off x="2113906" y="-1010569"/>
            <a:ext cx="1202635" cy="538700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7225607-F680-4868-8B7C-978093B51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79" t="16764" r="24103" b="12656"/>
          <a:stretch/>
        </p:blipFill>
        <p:spPr>
          <a:xfrm>
            <a:off x="5509591" y="1242390"/>
            <a:ext cx="4903304" cy="484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23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D5FEB64-37B8-43E2-861D-363FAE5DBC08}"/>
              </a:ext>
            </a:extLst>
          </p:cNvPr>
          <p:cNvSpPr/>
          <p:nvPr/>
        </p:nvSpPr>
        <p:spPr>
          <a:xfrm>
            <a:off x="276638" y="208369"/>
            <a:ext cx="551621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s-MX" sz="1400" b="1" dirty="0">
                <a:latin typeface="Montserrat" pitchFamily="2" charset="0"/>
              </a:rPr>
              <a:t>Composición de la Ley General de Archivos </a:t>
            </a:r>
            <a:endParaRPr lang="es-MX" sz="1400" dirty="0">
              <a:latin typeface="Montserrat" pitchFamily="2" charset="0"/>
            </a:endParaRPr>
          </a:p>
          <a:p>
            <a:pPr algn="just"/>
            <a:endParaRPr lang="es-MX" sz="1400" dirty="0">
              <a:latin typeface="Montserrat" pitchFamily="2" charset="0"/>
            </a:endParaRPr>
          </a:p>
          <a:p>
            <a:pPr algn="just"/>
            <a:r>
              <a:rPr lang="es-MX" sz="1400" b="1" dirty="0">
                <a:latin typeface="Montserrat" pitchFamily="2" charset="0"/>
              </a:rPr>
              <a:t>Art. 1 Establecer los Principios y Bases </a:t>
            </a:r>
            <a:endParaRPr lang="es-MX" sz="1400" dirty="0">
              <a:latin typeface="Montserrat" pitchFamily="2" charset="0"/>
            </a:endParaRPr>
          </a:p>
          <a:p>
            <a:pPr algn="just"/>
            <a:r>
              <a:rPr lang="es-MX" sz="1400" dirty="0">
                <a:latin typeface="Montserrat" pitchFamily="2" charset="0"/>
              </a:rPr>
              <a:t>•Organización, administración, conservación y preservación de los archivos </a:t>
            </a:r>
          </a:p>
          <a:p>
            <a:pPr algn="just"/>
            <a:r>
              <a:rPr lang="es-MX" sz="1400" dirty="0">
                <a:latin typeface="Montserrat" pitchFamily="2" charset="0"/>
              </a:rPr>
              <a:t>•Resguardo y difusión de los archivos privados de relevancia </a:t>
            </a:r>
          </a:p>
          <a:p>
            <a:pPr algn="just"/>
            <a:r>
              <a:rPr lang="es-MX" sz="1400" dirty="0">
                <a:latin typeface="Montserrat" pitchFamily="2" charset="0"/>
              </a:rPr>
              <a:t>•Organización y funcionamiento del Sistema Nacional de Archivos </a:t>
            </a:r>
          </a:p>
          <a:p>
            <a:pPr algn="just"/>
            <a:endParaRPr lang="es-MX" sz="1400" dirty="0">
              <a:latin typeface="Montserrat" pitchFamily="2" charset="0"/>
            </a:endParaRPr>
          </a:p>
          <a:p>
            <a:pPr algn="just"/>
            <a:r>
              <a:rPr lang="es-MX" sz="1400" b="1" dirty="0">
                <a:latin typeface="Montserrat" pitchFamily="2" charset="0"/>
              </a:rPr>
              <a:t>Composición </a:t>
            </a:r>
            <a:endParaRPr lang="es-MX" sz="1400" dirty="0">
              <a:latin typeface="Montserrat" pitchFamily="2" charset="0"/>
            </a:endParaRPr>
          </a:p>
          <a:p>
            <a:pPr algn="just"/>
            <a:r>
              <a:rPr lang="es-MX" sz="1400" dirty="0">
                <a:latin typeface="Montserrat" pitchFamily="2" charset="0"/>
              </a:rPr>
              <a:t>Compuesta de 123 artículos divididos en tres libros y 17 artículos transitorios, </a:t>
            </a:r>
            <a:r>
              <a:rPr lang="es-MX" sz="1400" b="1" dirty="0">
                <a:latin typeface="Montserrat" pitchFamily="2" charset="0"/>
              </a:rPr>
              <a:t>se garantiza el adecuado manejo de los archivos, con la finalidad de respetar el derecho a la verdad y el acceso a la información</a:t>
            </a:r>
            <a:r>
              <a:rPr lang="es-MX" sz="1400" dirty="0">
                <a:latin typeface="Montserrat" pitchFamily="2" charset="0"/>
              </a:rPr>
              <a:t>, así como </a:t>
            </a:r>
            <a:r>
              <a:rPr lang="es-MX" sz="1400" b="1" dirty="0">
                <a:latin typeface="Montserrat" pitchFamily="2" charset="0"/>
              </a:rPr>
              <a:t>fomentar el conocimiento del patrimonio documental de la Nación</a:t>
            </a:r>
            <a:r>
              <a:rPr lang="es-MX" sz="1400" dirty="0">
                <a:latin typeface="Montserrat" pitchFamily="2" charset="0"/>
              </a:rPr>
              <a:t>, con lo cual se promueve el derecho a la cultura.</a:t>
            </a:r>
          </a:p>
          <a:p>
            <a:pPr algn="just"/>
            <a:endParaRPr lang="es-MX" sz="1400" dirty="0">
              <a:latin typeface="Montserrat" pitchFamily="2" charset="0"/>
            </a:endParaRPr>
          </a:p>
          <a:p>
            <a:pPr algn="just"/>
            <a:r>
              <a:rPr lang="es-MX" sz="1400" b="1" dirty="0">
                <a:latin typeface="Montserrat" pitchFamily="2" charset="0"/>
              </a:rPr>
              <a:t>Objetivos </a:t>
            </a:r>
          </a:p>
          <a:p>
            <a:pPr algn="just"/>
            <a:endParaRPr lang="es-MX" sz="1400" dirty="0">
              <a:latin typeface="Montserrat" pitchFamily="2" charset="0"/>
            </a:endParaRPr>
          </a:p>
          <a:p>
            <a:pPr algn="just"/>
            <a:r>
              <a:rPr lang="es-MX" sz="1400" dirty="0">
                <a:latin typeface="Montserrat" pitchFamily="2" charset="0"/>
              </a:rPr>
              <a:t>•Promover el uso de métodos y técnicas archivísticas encaminadas al desarrollo de sistemas de archivos.</a:t>
            </a:r>
          </a:p>
          <a:p>
            <a:pPr algn="just"/>
            <a:r>
              <a:rPr lang="es-MX" sz="1400" dirty="0">
                <a:latin typeface="Montserrat" pitchFamily="2" charset="0"/>
              </a:rPr>
              <a:t>•Planeación, organización y funcionamiento de los Sistemas Institucionales de Archivo y la gestión documental.</a:t>
            </a:r>
          </a:p>
          <a:p>
            <a:pPr algn="just"/>
            <a:r>
              <a:rPr lang="es-MX" sz="1400" dirty="0">
                <a:latin typeface="Montserrat" pitchFamily="2" charset="0"/>
              </a:rPr>
              <a:t>•Promover la actividad archivística al interior de los S.O.</a:t>
            </a:r>
          </a:p>
          <a:p>
            <a:pPr algn="just"/>
            <a:r>
              <a:rPr lang="es-MX" sz="1400" dirty="0">
                <a:latin typeface="Montserrat" pitchFamily="2" charset="0"/>
              </a:rPr>
              <a:t>•Integrar el uso de las tecnologías de la información para dinamizar el registro, clasificación y administración de los archivos de los S.O.</a:t>
            </a:r>
          </a:p>
          <a:p>
            <a:pPr algn="just"/>
            <a:r>
              <a:rPr lang="es-MX" sz="1400" dirty="0">
                <a:latin typeface="Montserrat" pitchFamily="2" charset="0"/>
              </a:rPr>
              <a:t>•Establecer mecanismos de colaboración entre los tres niveles de gobierno.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AA653C5-8F00-4BE0-B1A1-82454AB37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32" t="15942" r="17635" b="14927"/>
          <a:stretch/>
        </p:blipFill>
        <p:spPr>
          <a:xfrm>
            <a:off x="6003235" y="2259669"/>
            <a:ext cx="5993295" cy="3435806"/>
          </a:xfrm>
          <a:prstGeom prst="rect">
            <a:avLst/>
          </a:prstGeom>
        </p:spPr>
      </p:pic>
      <p:pic>
        <p:nvPicPr>
          <p:cNvPr id="6" name="Google Shape;142;p1">
            <a:extLst>
              <a:ext uri="{FF2B5EF4-FFF2-40B4-BE49-F238E27FC236}">
                <a16:creationId xmlns:a16="http://schemas.microsoft.com/office/drawing/2014/main" id="{C6076A6E-17E0-4851-B91E-B40D2E2AD3D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5890" y="678924"/>
            <a:ext cx="3114675" cy="1343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7140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608D42-DC62-4F27-9E20-7E55F1BAC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348" y="205273"/>
            <a:ext cx="10058400" cy="1371600"/>
          </a:xfrm>
        </p:spPr>
        <p:txBody>
          <a:bodyPr>
            <a:normAutofit fontScale="90000"/>
          </a:bodyPr>
          <a:lstStyle/>
          <a:p>
            <a:pPr algn="just"/>
            <a:br>
              <a:rPr lang="es-MX" dirty="0"/>
            </a:br>
            <a:r>
              <a:rPr lang="es-MX" dirty="0"/>
              <a:t> </a:t>
            </a:r>
            <a:r>
              <a:rPr lang="es-MX" sz="2700" b="1" dirty="0">
                <a:latin typeface="Montserrat" pitchFamily="2" charset="0"/>
              </a:rPr>
              <a:t>LEY GENERAL DE ARCHIVOS </a:t>
            </a:r>
            <a:br>
              <a:rPr lang="es-MX" sz="2700" b="1" dirty="0">
                <a:latin typeface="Montserrat" pitchFamily="2" charset="0"/>
              </a:rPr>
            </a:br>
            <a:r>
              <a:rPr lang="es-MX" sz="2700" b="1" dirty="0">
                <a:latin typeface="Montserrat" pitchFamily="2" charset="0"/>
              </a:rPr>
              <a:t>Artículo 11. </a:t>
            </a:r>
            <a:r>
              <a:rPr lang="es-MX" sz="2700" dirty="0">
                <a:latin typeface="Montserrat" pitchFamily="2" charset="0"/>
              </a:rPr>
              <a:t>Los sujetos obligados deberán:</a:t>
            </a:r>
            <a:br>
              <a:rPr lang="es-MX" dirty="0"/>
            </a:br>
            <a:endParaRPr lang="es-MX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FAB1D60A-8750-4AC9-AD90-6DE718D6AD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696477"/>
              </p:ext>
            </p:extLst>
          </p:nvPr>
        </p:nvGraphicFramePr>
        <p:xfrm>
          <a:off x="785192" y="1463675"/>
          <a:ext cx="10624930" cy="4849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13573">
                  <a:extLst>
                    <a:ext uri="{9D8B030D-6E8A-4147-A177-3AD203B41FA5}">
                      <a16:colId xmlns:a16="http://schemas.microsoft.com/office/drawing/2014/main" val="759268207"/>
                    </a:ext>
                  </a:extLst>
                </a:gridCol>
                <a:gridCol w="1411357">
                  <a:extLst>
                    <a:ext uri="{9D8B030D-6E8A-4147-A177-3AD203B41FA5}">
                      <a16:colId xmlns:a16="http://schemas.microsoft.com/office/drawing/2014/main" val="3823387402"/>
                    </a:ext>
                  </a:extLst>
                </a:gridCol>
              </a:tblGrid>
              <a:tr h="736253">
                <a:tc>
                  <a:txBody>
                    <a:bodyPr/>
                    <a:lstStyle/>
                    <a:p>
                      <a:pPr algn="just" rtl="0" fontAlgn="ctr">
                        <a:buClr>
                          <a:schemeClr val="tx1"/>
                        </a:buClr>
                        <a:buSzPts val="900"/>
                        <a:buFont typeface="Century Gothic" panose="020B0502020202020204" pitchFamily="34" charset="0"/>
                        <a:buChar char="●"/>
                      </a:pPr>
                      <a:r>
                        <a:rPr lang="es-MX" sz="1400" u="none" strike="noStrike" dirty="0">
                          <a:effectLst/>
                          <a:latin typeface="Montserrat" pitchFamily="2" charset="0"/>
                        </a:rPr>
                        <a:t>I. Administrar, organizar, y conservar de manera homogénea los documentos de archivo que produzcan, reciban, obtengan, adquieran, transformen o posean, de acuerdo con sus facultades, competencias, atribuciones o funciones, los estándares y principios en materia archivística, los términos de esta Ley y demás disposiciones jurídicas que les sean aplicables;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5334" marR="5334" marT="533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  <a:latin typeface="Montserrat" pitchFamily="2" charset="0"/>
                        </a:rPr>
                        <a:t> 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5334" marR="5334" marT="5334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828328"/>
                  </a:ext>
                </a:extLst>
              </a:tr>
              <a:tr h="245418">
                <a:tc>
                  <a:txBody>
                    <a:bodyPr/>
                    <a:lstStyle/>
                    <a:p>
                      <a:pPr algn="just" rtl="0" fontAlgn="ctr">
                        <a:buClr>
                          <a:schemeClr val="tx1"/>
                        </a:buClr>
                        <a:buSzPts val="900"/>
                        <a:buFont typeface="Century Gothic" panose="020B0502020202020204" pitchFamily="34" charset="0"/>
                        <a:buChar char="●"/>
                      </a:pPr>
                      <a:r>
                        <a:rPr lang="es-MX" sz="1400" b="1" u="none" strike="noStrike" dirty="0">
                          <a:effectLst/>
                          <a:latin typeface="Montserrat" pitchFamily="2" charset="0"/>
                        </a:rPr>
                        <a:t>II. Establecer un sistema institucional para la administración de sus archivos y llevar a cabo los procesos de gestión documental;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5334" marR="5334" marT="533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Montserrat" pitchFamily="2" charset="0"/>
                        </a:rPr>
                        <a:t>06/12/2023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5334" marR="5334" marT="5334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243844"/>
                  </a:ext>
                </a:extLst>
              </a:tr>
              <a:tr h="133359">
                <a:tc>
                  <a:txBody>
                    <a:bodyPr/>
                    <a:lstStyle/>
                    <a:p>
                      <a:pPr algn="just" rtl="0" fontAlgn="ctr">
                        <a:buClr>
                          <a:schemeClr val="tx1"/>
                        </a:buClr>
                        <a:buSzPts val="900"/>
                        <a:buFont typeface="Century Gothic" panose="020B0502020202020204" pitchFamily="34" charset="0"/>
                        <a:buChar char="●"/>
                      </a:pPr>
                      <a:r>
                        <a:rPr lang="es-MX" sz="1400" u="none" strike="noStrike">
                          <a:effectLst/>
                          <a:latin typeface="Montserrat" pitchFamily="2" charset="0"/>
                        </a:rPr>
                        <a:t>III. Integrar los documentos en expedientes;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5334" marR="5334" marT="533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  <a:latin typeface="Montserrat" pitchFamily="2" charset="0"/>
                        </a:rPr>
                        <a:t> 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5334" marR="5334" marT="5334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063535"/>
                  </a:ext>
                </a:extLst>
              </a:tr>
              <a:tr h="229674">
                <a:tc>
                  <a:txBody>
                    <a:bodyPr/>
                    <a:lstStyle/>
                    <a:p>
                      <a:pPr algn="just" rtl="0" fontAlgn="ctr">
                        <a:buClr>
                          <a:schemeClr val="tx1"/>
                        </a:buClr>
                        <a:buSzPts val="900"/>
                        <a:buFont typeface="Century Gothic" panose="020B0502020202020204" pitchFamily="34" charset="0"/>
                        <a:buChar char="●"/>
                      </a:pPr>
                      <a:r>
                        <a:rPr lang="es-MX" sz="1400" u="none" strike="noStrike" dirty="0">
                          <a:effectLst/>
                          <a:latin typeface="Montserrat" pitchFamily="2" charset="0"/>
                        </a:rPr>
                        <a:t>IV. Inscribir en el Registro Nacional la existencia y ubicación de archivos bajo su resguardo;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5334" marR="5334" marT="533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Montserrat" pitchFamily="2" charset="0"/>
                        </a:rPr>
                        <a:t>En proceso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5334" marR="5334" marT="5334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307749"/>
                  </a:ext>
                </a:extLst>
              </a:tr>
              <a:tr h="368126">
                <a:tc>
                  <a:txBody>
                    <a:bodyPr/>
                    <a:lstStyle/>
                    <a:p>
                      <a:pPr algn="just" rtl="0" fontAlgn="ctr">
                        <a:buClr>
                          <a:schemeClr val="tx1"/>
                        </a:buClr>
                        <a:buSzPts val="900"/>
                        <a:buFont typeface="Century Gothic" panose="020B0502020202020204" pitchFamily="34" charset="0"/>
                        <a:buChar char="●"/>
                      </a:pPr>
                      <a:r>
                        <a:rPr lang="es-MX" sz="1400" b="1" u="none" strike="noStrike" dirty="0">
                          <a:effectLst/>
                          <a:latin typeface="Montserrat" pitchFamily="2" charset="0"/>
                        </a:rPr>
                        <a:t>V. Conformar un grupo interdisciplinario en términos de las disposiciones reglamentarias, que coadyuve en la valoración documental;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5334" marR="5334" marT="533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Montserrat" pitchFamily="2" charset="0"/>
                        </a:rPr>
                        <a:t>06/12/2023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5334" marR="5334" marT="5334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567609"/>
                  </a:ext>
                </a:extLst>
              </a:tr>
              <a:tr h="368126">
                <a:tc>
                  <a:txBody>
                    <a:bodyPr/>
                    <a:lstStyle/>
                    <a:p>
                      <a:pPr algn="just" rtl="0" fontAlgn="ctr">
                        <a:buClr>
                          <a:schemeClr val="tx1"/>
                        </a:buClr>
                        <a:buSzPts val="900"/>
                        <a:buFont typeface="Century Gothic" panose="020B0502020202020204" pitchFamily="34" charset="0"/>
                        <a:buChar char="●"/>
                      </a:pPr>
                      <a:r>
                        <a:rPr lang="es-MX" sz="1400" u="none" strike="noStrike">
                          <a:effectLst/>
                          <a:latin typeface="Montserrat" pitchFamily="2" charset="0"/>
                        </a:rPr>
                        <a:t>VI. Dotar a los documentos de archivo de los elementos de identificación necesarios para asegurar que mantengan su procedencia y orden original;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5334" marR="5334" marT="533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itchFamily="2" charset="0"/>
                        </a:rPr>
                        <a:t> 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5334" marR="5334" marT="5334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473852"/>
                  </a:ext>
                </a:extLst>
              </a:tr>
              <a:tr h="245418">
                <a:tc>
                  <a:txBody>
                    <a:bodyPr/>
                    <a:lstStyle/>
                    <a:p>
                      <a:pPr algn="just" rtl="0" fontAlgn="ctr">
                        <a:buClr>
                          <a:schemeClr val="tx1"/>
                        </a:buClr>
                        <a:buSzPts val="900"/>
                        <a:buFont typeface="Century Gothic" panose="020B0502020202020204" pitchFamily="34" charset="0"/>
                        <a:buChar char="●"/>
                      </a:pPr>
                      <a:r>
                        <a:rPr lang="es-MX" sz="1400" u="none" strike="noStrike">
                          <a:effectLst/>
                          <a:latin typeface="Montserrat" pitchFamily="2" charset="0"/>
                        </a:rPr>
                        <a:t>VII. Destinar los espacios y equipos necesarios para el funcionamiento de sus archivos;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5334" marR="5334" marT="533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  <a:latin typeface="Montserrat" pitchFamily="2" charset="0"/>
                        </a:rPr>
                        <a:t> 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5334" marR="5334" marT="5334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229474"/>
                  </a:ext>
                </a:extLst>
              </a:tr>
              <a:tr h="245418">
                <a:tc>
                  <a:txBody>
                    <a:bodyPr/>
                    <a:lstStyle/>
                    <a:p>
                      <a:pPr algn="just" rtl="0" fontAlgn="ctr">
                        <a:buClr>
                          <a:schemeClr val="tx1"/>
                        </a:buClr>
                        <a:buSzPts val="900"/>
                        <a:buFont typeface="Century Gothic" panose="020B0502020202020204" pitchFamily="34" charset="0"/>
                        <a:buChar char="●"/>
                      </a:pPr>
                      <a:r>
                        <a:rPr lang="es-MX" sz="1400" u="none" strike="noStrike">
                          <a:effectLst/>
                          <a:latin typeface="Montserrat" pitchFamily="2" charset="0"/>
                        </a:rPr>
                        <a:t>VIII. Promover el desarrollo de infraestructura y equipamiento para la gestión documental y administración de archivos;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5334" marR="5334" marT="533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  <a:latin typeface="Montserrat" pitchFamily="2" charset="0"/>
                        </a:rPr>
                        <a:t> 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5334" marR="5334" marT="5334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1953"/>
                  </a:ext>
                </a:extLst>
              </a:tr>
              <a:tr h="245418">
                <a:tc>
                  <a:txBody>
                    <a:bodyPr/>
                    <a:lstStyle/>
                    <a:p>
                      <a:pPr algn="just" rtl="0" fontAlgn="ctr">
                        <a:buClr>
                          <a:schemeClr val="tx1"/>
                        </a:buClr>
                        <a:buSzPts val="900"/>
                        <a:buFont typeface="Century Gothic" panose="020B0502020202020204" pitchFamily="34" charset="0"/>
                        <a:buChar char="●"/>
                      </a:pPr>
                      <a:r>
                        <a:rPr lang="es-MX" sz="1400" u="none" strike="noStrike">
                          <a:effectLst/>
                          <a:latin typeface="Montserrat" pitchFamily="2" charset="0"/>
                        </a:rPr>
                        <a:t>IX. Racionalizar la producción, uso, distribución y control de los documentos de archivo;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5334" marR="5334" marT="533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  <a:latin typeface="Montserrat" pitchFamily="2" charset="0"/>
                        </a:rPr>
                        <a:t> 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5334" marR="5334" marT="5334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488237"/>
                  </a:ext>
                </a:extLst>
              </a:tr>
              <a:tr h="133359">
                <a:tc>
                  <a:txBody>
                    <a:bodyPr/>
                    <a:lstStyle/>
                    <a:p>
                      <a:pPr algn="just" rtl="0" fontAlgn="ctr">
                        <a:buClr>
                          <a:schemeClr val="tx1"/>
                        </a:buClr>
                        <a:buSzPts val="900"/>
                        <a:buFont typeface="Century Gothic" panose="020B0502020202020204" pitchFamily="34" charset="0"/>
                        <a:buChar char="●"/>
                      </a:pPr>
                      <a:r>
                        <a:rPr lang="es-MX" sz="1400" u="none" strike="noStrike">
                          <a:effectLst/>
                          <a:latin typeface="Montserrat" pitchFamily="2" charset="0"/>
                        </a:rPr>
                        <a:t>X. Resguardar los documentos contenidos en sus archivos;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5334" marR="5334" marT="533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  <a:latin typeface="Montserrat" pitchFamily="2" charset="0"/>
                        </a:rPr>
                        <a:t> 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5334" marR="5334" marT="5334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660123"/>
                  </a:ext>
                </a:extLst>
              </a:tr>
              <a:tr h="736253">
                <a:tc>
                  <a:txBody>
                    <a:bodyPr/>
                    <a:lstStyle/>
                    <a:p>
                      <a:pPr algn="just" rtl="0" fontAlgn="ctr">
                        <a:buClr>
                          <a:schemeClr val="tx1"/>
                        </a:buClr>
                        <a:buSzPts val="900"/>
                        <a:buFont typeface="Century Gothic" panose="020B0502020202020204" pitchFamily="34" charset="0"/>
                        <a:buChar char="●"/>
                      </a:pPr>
                      <a:r>
                        <a:rPr lang="es-MX" sz="1400" u="none" strike="noStrike">
                          <a:effectLst/>
                          <a:latin typeface="Montserrat" pitchFamily="2" charset="0"/>
                        </a:rPr>
                        <a:t>XI. Aplicar métodos y medidas para la organización, protección y conservación de los documentos de archivo, considerando el estado que guardan y el espacio para su almacenamiento; así como procurar el resguardo digital de dichos documentos, de conformidad con esta Ley y las demás disposiciones jurídicas aplicables, y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5334" marR="5334" marT="533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  <a:latin typeface="Montserrat" pitchFamily="2" charset="0"/>
                        </a:rPr>
                        <a:t> 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5334" marR="5334" marT="5334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965089"/>
                  </a:ext>
                </a:extLst>
              </a:tr>
              <a:tr h="245418"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u="none" strike="noStrike">
                          <a:effectLst/>
                          <a:latin typeface="Montserrat" pitchFamily="2" charset="0"/>
                        </a:rPr>
                        <a:t>XII. Las demás disposiciones establecidas en esta Ley y otras disposiciones jurídicas aplicables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5334" marR="5334" marT="533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itchFamily="2" charset="0"/>
                        </a:rPr>
                        <a:t> 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5334" marR="5334" marT="5334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96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0599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33320C85-5D05-464A-AF2A-12826A90C7CB}"/>
              </a:ext>
            </a:extLst>
          </p:cNvPr>
          <p:cNvSpPr/>
          <p:nvPr/>
        </p:nvSpPr>
        <p:spPr>
          <a:xfrm>
            <a:off x="397565" y="343405"/>
            <a:ext cx="11628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>
              <a:buClr>
                <a:schemeClr val="tx1"/>
              </a:buClr>
              <a:buSzPts val="900"/>
              <a:buFont typeface="Century Gothic" panose="020B0502020202020204" pitchFamily="34" charset="0"/>
              <a:buChar char="●"/>
            </a:pPr>
            <a:r>
              <a:rPr lang="es-MX" b="1" dirty="0">
                <a:latin typeface="Montserrat" pitchFamily="2" charset="0"/>
              </a:rPr>
              <a:t>II. Establecer un sistema institucional para la administración de sus archivos y llevar a cabo los procesos de gestión documental;</a:t>
            </a:r>
            <a:endParaRPr lang="es-MX" b="1" dirty="0">
              <a:solidFill>
                <a:srgbClr val="000000"/>
              </a:solidFill>
              <a:latin typeface="Montserrat" pitchFamily="2" charset="0"/>
            </a:endParaRPr>
          </a:p>
        </p:txBody>
      </p:sp>
      <p:pic>
        <p:nvPicPr>
          <p:cNvPr id="6" name="Google Shape;283;p22">
            <a:extLst>
              <a:ext uri="{FF2B5EF4-FFF2-40B4-BE49-F238E27FC236}">
                <a16:creationId xmlns:a16="http://schemas.microsoft.com/office/drawing/2014/main" id="{C2F1CE47-3448-4995-8A2A-6409D3972E4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779" r="8604"/>
          <a:stretch/>
        </p:blipFill>
        <p:spPr>
          <a:xfrm>
            <a:off x="8229600" y="3647661"/>
            <a:ext cx="3796748" cy="2951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8369B0F-1099-427B-BD8D-FB2AB0EBDD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21" r="15461" b="9710"/>
          <a:stretch/>
        </p:blipFill>
        <p:spPr>
          <a:xfrm>
            <a:off x="397565" y="1212573"/>
            <a:ext cx="7354957" cy="529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44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26" descr="Resultado de imagen para recepción  documentos animada"/>
          <p:cNvPicPr preferRelativeResize="0"/>
          <p:nvPr/>
        </p:nvPicPr>
        <p:blipFill rotWithShape="1">
          <a:blip r:embed="rId3">
            <a:alphaModFix/>
          </a:blip>
          <a:srcRect b="22149"/>
          <a:stretch/>
        </p:blipFill>
        <p:spPr>
          <a:xfrm>
            <a:off x="4637064" y="3091931"/>
            <a:ext cx="1266032" cy="985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6" descr="Resultado de imagen para organizacion de documentos animad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2633" y="3619268"/>
            <a:ext cx="990843" cy="944542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6"/>
          <p:cNvSpPr/>
          <p:nvPr/>
        </p:nvSpPr>
        <p:spPr>
          <a:xfrm>
            <a:off x="308070" y="2986861"/>
            <a:ext cx="2203405" cy="920670"/>
          </a:xfrm>
          <a:prstGeom prst="roundRect">
            <a:avLst>
              <a:gd name="adj" fmla="val 16667"/>
            </a:avLst>
          </a:prstGeom>
          <a:solidFill>
            <a:srgbClr val="8064A2"/>
          </a:solidFill>
          <a:ln>
            <a:noFill/>
          </a:ln>
          <a:effectLst>
            <a:outerShdw blurRad="44450" dist="27940" dir="5400000" algn="ctr" rotWithShape="0">
              <a:srgbClr val="000000">
                <a:alpha val="31764"/>
              </a:srgbClr>
            </a:outerShdw>
          </a:effectLst>
        </p:spPr>
        <p:txBody>
          <a:bodyPr spcFirstLastPara="1" wrap="square" lIns="76200" tIns="76200" rIns="76200" bIns="762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Producción / Recepción</a:t>
            </a:r>
            <a:endParaRPr/>
          </a:p>
        </p:txBody>
      </p:sp>
      <p:sp>
        <p:nvSpPr>
          <p:cNvPr id="315" name="Google Shape;315;p26"/>
          <p:cNvSpPr/>
          <p:nvPr/>
        </p:nvSpPr>
        <p:spPr>
          <a:xfrm>
            <a:off x="2826353" y="4507440"/>
            <a:ext cx="2203405" cy="920670"/>
          </a:xfrm>
          <a:prstGeom prst="roundRect">
            <a:avLst>
              <a:gd name="adj" fmla="val 16667"/>
            </a:avLst>
          </a:prstGeom>
          <a:solidFill>
            <a:srgbClr val="5D5AAE"/>
          </a:solidFill>
          <a:ln>
            <a:noFill/>
          </a:ln>
          <a:effectLst>
            <a:outerShdw blurRad="44450" dist="27940" dir="5400000" algn="ctr" rotWithShape="0">
              <a:srgbClr val="000000">
                <a:alpha val="31764"/>
              </a:srgbClr>
            </a:outerShdw>
          </a:effectLst>
        </p:spPr>
        <p:txBody>
          <a:bodyPr spcFirstLastPara="1" wrap="square" lIns="76200" tIns="76200" rIns="76200" bIns="762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Organización</a:t>
            </a:r>
            <a:endParaRPr/>
          </a:p>
        </p:txBody>
      </p:sp>
      <p:sp>
        <p:nvSpPr>
          <p:cNvPr id="316" name="Google Shape;316;p26"/>
          <p:cNvSpPr/>
          <p:nvPr/>
        </p:nvSpPr>
        <p:spPr>
          <a:xfrm>
            <a:off x="3486343" y="2185741"/>
            <a:ext cx="2203405" cy="920670"/>
          </a:xfrm>
          <a:prstGeom prst="roundRect">
            <a:avLst>
              <a:gd name="adj" fmla="val 16667"/>
            </a:avLst>
          </a:prstGeom>
          <a:solidFill>
            <a:srgbClr val="5279BA"/>
          </a:solidFill>
          <a:ln>
            <a:noFill/>
          </a:ln>
          <a:effectLst>
            <a:outerShdw blurRad="44450" dist="27940" dir="5400000" algn="ctr" rotWithShape="0">
              <a:srgbClr val="000000">
                <a:alpha val="31764"/>
              </a:srgbClr>
            </a:outerShdw>
          </a:effectLst>
        </p:spPr>
        <p:txBody>
          <a:bodyPr spcFirstLastPara="1" wrap="square" lIns="76200" tIns="76200" rIns="76200" bIns="762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Acceso / Consulta</a:t>
            </a:r>
            <a:endParaRPr/>
          </a:p>
        </p:txBody>
      </p:sp>
      <p:sp>
        <p:nvSpPr>
          <p:cNvPr id="317" name="Google Shape;317;p26"/>
          <p:cNvSpPr/>
          <p:nvPr/>
        </p:nvSpPr>
        <p:spPr>
          <a:xfrm>
            <a:off x="6209651" y="2185741"/>
            <a:ext cx="2203405" cy="920670"/>
          </a:xfrm>
          <a:prstGeom prst="roundRect">
            <a:avLst>
              <a:gd name="adj" fmla="val 16667"/>
            </a:avLst>
          </a:prstGeom>
          <a:solidFill>
            <a:srgbClr val="73B5E4"/>
          </a:solidFill>
          <a:ln>
            <a:noFill/>
          </a:ln>
          <a:effectLst>
            <a:outerShdw blurRad="44450" dist="27940" dir="5400000" algn="ctr" rotWithShape="0">
              <a:srgbClr val="000000">
                <a:alpha val="31764"/>
              </a:srgbClr>
            </a:outerShdw>
          </a:effectLst>
        </p:spPr>
        <p:txBody>
          <a:bodyPr spcFirstLastPara="1" wrap="square" lIns="76200" tIns="76200" rIns="76200" bIns="762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Transferencia documental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26"/>
          <p:cNvSpPr/>
          <p:nvPr/>
        </p:nvSpPr>
        <p:spPr>
          <a:xfrm>
            <a:off x="9385954" y="2185741"/>
            <a:ext cx="2203405" cy="999499"/>
          </a:xfrm>
          <a:prstGeom prst="roundRect">
            <a:avLst>
              <a:gd name="adj" fmla="val 16667"/>
            </a:avLst>
          </a:prstGeom>
          <a:solidFill>
            <a:srgbClr val="4AA9C5"/>
          </a:solidFill>
          <a:ln>
            <a:noFill/>
          </a:ln>
          <a:effectLst>
            <a:outerShdw blurRad="44450" dist="27940" dir="5400000" algn="ctr" rotWithShape="0">
              <a:srgbClr val="000000">
                <a:alpha val="31764"/>
              </a:srgbClr>
            </a:outerShdw>
          </a:effectLst>
        </p:spPr>
        <p:txBody>
          <a:bodyPr spcFirstLastPara="1" wrap="square" lIns="76200" tIns="76200" rIns="76200" bIns="762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Valoración documental Disposición final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26"/>
          <p:cNvSpPr/>
          <p:nvPr/>
        </p:nvSpPr>
        <p:spPr>
          <a:xfrm>
            <a:off x="6982212" y="4336635"/>
            <a:ext cx="2203405" cy="1091475"/>
          </a:xfrm>
          <a:prstGeom prst="roundRect">
            <a:avLst>
              <a:gd name="adj" fmla="val 16667"/>
            </a:avLst>
          </a:prstGeom>
          <a:solidFill>
            <a:srgbClr val="264178"/>
          </a:solidFill>
          <a:ln>
            <a:noFill/>
          </a:ln>
          <a:effectLst>
            <a:outerShdw blurRad="44450" dist="27940" dir="5400000" algn="ctr" rotWithShape="0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Baja documental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eliminación</a:t>
            </a:r>
            <a:endParaRPr sz="2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26"/>
          <p:cNvSpPr/>
          <p:nvPr/>
        </p:nvSpPr>
        <p:spPr>
          <a:xfrm>
            <a:off x="9457612" y="4336635"/>
            <a:ext cx="2551685" cy="1091475"/>
          </a:xfrm>
          <a:prstGeom prst="roundRect">
            <a:avLst>
              <a:gd name="adj" fmla="val 16667"/>
            </a:avLst>
          </a:prstGeom>
          <a:solidFill>
            <a:srgbClr val="44638C"/>
          </a:solidFill>
          <a:ln>
            <a:noFill/>
          </a:ln>
          <a:effectLst>
            <a:outerShdw blurRad="44450" dist="27940" dir="5400000" algn="ctr" rotWithShape="0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Transferencia secundaria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Archivo Histórico </a:t>
            </a:r>
            <a:endParaRPr sz="2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1" name="Google Shape;321;p26"/>
          <p:cNvCxnSpPr/>
          <p:nvPr/>
        </p:nvCxnSpPr>
        <p:spPr>
          <a:xfrm>
            <a:off x="4588045" y="3116403"/>
            <a:ext cx="0" cy="1391037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p26"/>
          <p:cNvCxnSpPr/>
          <p:nvPr/>
        </p:nvCxnSpPr>
        <p:spPr>
          <a:xfrm>
            <a:off x="1409772" y="3907531"/>
            <a:ext cx="0" cy="1205382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3" name="Google Shape;323;p26"/>
          <p:cNvCxnSpPr/>
          <p:nvPr/>
        </p:nvCxnSpPr>
        <p:spPr>
          <a:xfrm>
            <a:off x="1372194" y="5112913"/>
            <a:ext cx="1454159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24" name="Google Shape;324;p26" descr="Resultado de imagen para produccion  documentos animad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5576" y="4111504"/>
            <a:ext cx="1080796" cy="93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6" descr="Resultado de imagen para recepción  documentos animad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9717" y="3976136"/>
            <a:ext cx="683129" cy="991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6" descr="Resultado de imagen para recepción  documentos animad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22553" y="3133905"/>
            <a:ext cx="977599" cy="977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7" name="Google Shape;327;p26"/>
          <p:cNvCxnSpPr>
            <a:stCxn id="316" idx="0"/>
          </p:cNvCxnSpPr>
          <p:nvPr/>
        </p:nvCxnSpPr>
        <p:spPr>
          <a:xfrm rot="10800000">
            <a:off x="4588046" y="1854541"/>
            <a:ext cx="0" cy="33120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8" name="Google Shape;328;p26"/>
          <p:cNvCxnSpPr/>
          <p:nvPr/>
        </p:nvCxnSpPr>
        <p:spPr>
          <a:xfrm>
            <a:off x="4562288" y="1854558"/>
            <a:ext cx="6029498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9" name="Google Shape;329;p26"/>
          <p:cNvCxnSpPr/>
          <p:nvPr/>
        </p:nvCxnSpPr>
        <p:spPr>
          <a:xfrm>
            <a:off x="10547797" y="1865603"/>
            <a:ext cx="0" cy="331183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0" name="Google Shape;330;p26"/>
          <p:cNvCxnSpPr/>
          <p:nvPr/>
        </p:nvCxnSpPr>
        <p:spPr>
          <a:xfrm>
            <a:off x="7311353" y="1885546"/>
            <a:ext cx="0" cy="331183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1" name="Google Shape;331;p26"/>
          <p:cNvCxnSpPr/>
          <p:nvPr/>
        </p:nvCxnSpPr>
        <p:spPr>
          <a:xfrm>
            <a:off x="10591785" y="3185240"/>
            <a:ext cx="1" cy="1151395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2" name="Google Shape;332;p26"/>
          <p:cNvCxnSpPr/>
          <p:nvPr/>
        </p:nvCxnSpPr>
        <p:spPr>
          <a:xfrm rot="10800000">
            <a:off x="8083914" y="3811921"/>
            <a:ext cx="250252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3" name="Google Shape;333;p26"/>
          <p:cNvCxnSpPr/>
          <p:nvPr/>
        </p:nvCxnSpPr>
        <p:spPr>
          <a:xfrm>
            <a:off x="8122552" y="3811921"/>
            <a:ext cx="0" cy="531244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34" name="Google Shape;334;p26" descr="Resultado de imagen para recepción  documentos animad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08223" y="5502416"/>
            <a:ext cx="977599" cy="97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6" descr="Resultado de imagen para valoracion documentos animad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99665" y="3280853"/>
            <a:ext cx="830651" cy="83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6" descr="Resultado de imagen para documentos reciclados animados"/>
          <p:cNvPicPr preferRelativeResize="0"/>
          <p:nvPr/>
        </p:nvPicPr>
        <p:blipFill rotWithShape="1">
          <a:blip r:embed="rId9">
            <a:alphaModFix/>
          </a:blip>
          <a:srcRect l="26713" t="13481" r="25440" b="24672"/>
          <a:stretch/>
        </p:blipFill>
        <p:spPr>
          <a:xfrm>
            <a:off x="5962656" y="5051135"/>
            <a:ext cx="1019556" cy="1317866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6"/>
          <p:cNvSpPr txBox="1"/>
          <p:nvPr/>
        </p:nvSpPr>
        <p:spPr>
          <a:xfrm>
            <a:off x="331878" y="321659"/>
            <a:ext cx="11257479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La LGA define al Sistema </a:t>
            </a:r>
            <a:r>
              <a:rPr lang="en-US" sz="2000" dirty="0" err="1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Institucional</a:t>
            </a:r>
            <a:r>
              <a:rPr lang="en-US" sz="2000" dirty="0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 de </a:t>
            </a:r>
            <a:r>
              <a:rPr lang="en-US" sz="2000" dirty="0" err="1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Archivos</a:t>
            </a:r>
            <a:r>
              <a:rPr lang="en-US" sz="2000" dirty="0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como</a:t>
            </a:r>
            <a:r>
              <a:rPr lang="en-US" sz="2000" dirty="0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 el conjunto de </a:t>
            </a:r>
            <a:r>
              <a:rPr lang="en-US" sz="2000" dirty="0" err="1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registros</a:t>
            </a:r>
            <a:r>
              <a:rPr lang="en-US" sz="2000" dirty="0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procesos</a:t>
            </a:r>
            <a:r>
              <a:rPr lang="en-US" sz="2000" dirty="0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procedimientos</a:t>
            </a:r>
            <a:r>
              <a:rPr lang="en-US" sz="2000" dirty="0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criterios</a:t>
            </a:r>
            <a:r>
              <a:rPr lang="en-US" sz="2000" dirty="0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estructuras</a:t>
            </a:r>
            <a:r>
              <a:rPr lang="en-US" sz="2000" dirty="0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herramientas</a:t>
            </a:r>
            <a:r>
              <a:rPr lang="en-US" sz="2000" dirty="0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 y </a:t>
            </a:r>
            <a:r>
              <a:rPr lang="en-US" sz="2000" dirty="0" err="1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funciones</a:t>
            </a:r>
            <a:r>
              <a:rPr lang="en-US" sz="2000" dirty="0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 que </a:t>
            </a:r>
            <a:r>
              <a:rPr lang="en-US" sz="2000" dirty="0" err="1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desarrolla</a:t>
            </a:r>
            <a:r>
              <a:rPr lang="en-US" sz="2000" dirty="0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cada</a:t>
            </a:r>
            <a:r>
              <a:rPr lang="en-US" sz="2000" dirty="0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sujeto</a:t>
            </a:r>
            <a:r>
              <a:rPr lang="en-US" sz="2000" dirty="0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obligado</a:t>
            </a:r>
            <a:r>
              <a:rPr lang="en-US" sz="2000" dirty="0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 de </a:t>
            </a:r>
            <a:r>
              <a:rPr lang="en-US" sz="2000" dirty="0" err="1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acuerdo</a:t>
            </a:r>
            <a:r>
              <a:rPr lang="en-US" sz="2000" dirty="0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 con los </a:t>
            </a:r>
            <a:r>
              <a:rPr lang="en-US" sz="2000" dirty="0" err="1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procesos</a:t>
            </a:r>
            <a:r>
              <a:rPr lang="en-US" sz="2000" dirty="0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 de </a:t>
            </a:r>
            <a:r>
              <a:rPr lang="en-US" sz="2000" dirty="0" err="1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gestión</a:t>
            </a:r>
            <a:r>
              <a:rPr lang="en-US" sz="2000" dirty="0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 documental</a:t>
            </a:r>
            <a:r>
              <a:rPr lang="en-US" sz="2800" dirty="0">
                <a:solidFill>
                  <a:schemeClr val="dk1"/>
                </a:solidFill>
                <a:latin typeface="Montserrat" pitchFamily="2" charset="0"/>
                <a:ea typeface="Arial"/>
                <a:cs typeface="Arial"/>
                <a:sym typeface="Arial"/>
              </a:rPr>
              <a:t>.</a:t>
            </a:r>
            <a:endParaRPr sz="2800" dirty="0">
              <a:solidFill>
                <a:schemeClr val="dk1"/>
              </a:solidFill>
              <a:latin typeface="Montserrat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28" name="Google Shape;142;p1">
            <a:extLst>
              <a:ext uri="{FF2B5EF4-FFF2-40B4-BE49-F238E27FC236}">
                <a16:creationId xmlns:a16="http://schemas.microsoft.com/office/drawing/2014/main" id="{E737BA86-371D-4D3E-9BC6-4283B4970BB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1786" y="1883528"/>
            <a:ext cx="2641422" cy="939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9256</TotalTime>
  <Words>2601</Words>
  <Application>Microsoft Office PowerPoint</Application>
  <PresentationFormat>Panorámica</PresentationFormat>
  <Paragraphs>202</Paragraphs>
  <Slides>34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5" baseType="lpstr">
      <vt:lpstr>Century Gothic</vt:lpstr>
      <vt:lpstr>Montserrat</vt:lpstr>
      <vt:lpstr>Times New Roman</vt:lpstr>
      <vt:lpstr>Symbol</vt:lpstr>
      <vt:lpstr>Calibri</vt:lpstr>
      <vt:lpstr>Garamond</vt:lpstr>
      <vt:lpstr>Verdana</vt:lpstr>
      <vt:lpstr>Arial Black</vt:lpstr>
      <vt:lpstr>Comic Sans MS</vt:lpstr>
      <vt:lpstr>Arial</vt:lpstr>
      <vt:lpstr>Savon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LEY GENERAL DE ARCHIVOS  Artículo 11. Los sujetos obligados deberán: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Cuadro General de Clasificación Archivistica  https://www.gob.mx/cms/uploads/attachment/file/54330/INSTRUCTIVO_PARA_ELABORAR_EL_CUADRO_GENERAL_DE_CLASIFICACI_N_ARCHIV_STICA.pdf  </vt:lpstr>
      <vt:lpstr>Presentación de PowerPoint</vt:lpstr>
      <vt:lpstr>Presentación de PowerPoint</vt:lpstr>
      <vt:lpstr>Catálogo de Disposición Documental  https://www.gob.mx/cms/uploads/attachment/file/54332/INSTRUCTIVO_PARA_LA_ELABORACI_N_DEL_CAT_LOGO_DE_DISPOSICI_N_DOCUMENTAL.pdf  </vt:lpstr>
      <vt:lpstr>Presentación de PowerPoint</vt:lpstr>
      <vt:lpstr>Presentación de PowerPoint</vt:lpstr>
      <vt:lpstr>Presentación de PowerPoint</vt:lpstr>
      <vt:lpstr>Presentación de PowerPoint</vt:lpstr>
      <vt:lpstr> Inventarios Documentales https://www.gob.mx/cms/uploads/attachment/file/716853/Instructivos_para_elaboraci_n_inventarios_AGN.pdf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Bibliografia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Cielo Millán Prado</dc:creator>
  <cp:lastModifiedBy>PC-Personal</cp:lastModifiedBy>
  <cp:revision>43</cp:revision>
  <dcterms:created xsi:type="dcterms:W3CDTF">2020-12-01T14:21:52Z</dcterms:created>
  <dcterms:modified xsi:type="dcterms:W3CDTF">2024-03-11T14:41:52Z</dcterms:modified>
</cp:coreProperties>
</file>