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</p:sldMasterIdLst>
  <p:notesMasterIdLst>
    <p:notesMasterId r:id="rId4"/>
  </p:notesMasterIdLst>
  <p:sldIdLst>
    <p:sldId id="256" r:id="rId2"/>
    <p:sldId id="300" r:id="rId3"/>
  </p:sldIdLst>
  <p:sldSz cx="12192000" cy="6858000"/>
  <p:notesSz cx="6858000" cy="9144000"/>
  <p:embeddedFontLst>
    <p:embeddedFont>
      <p:font typeface="Arial Black" panose="020B0A04020102020204" pitchFamily="34" charset="0"/>
      <p:regular r:id="rId5"/>
      <p:bold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Century Gothic" panose="020B0502020202020204" pitchFamily="34" charset="0"/>
      <p:regular r:id="rId11"/>
      <p:bold r:id="rId12"/>
      <p:italic r:id="rId13"/>
      <p:boldItalic r:id="rId14"/>
    </p:embeddedFont>
    <p:embeddedFont>
      <p:font typeface="Garamond" panose="02020404030301010803" pitchFamily="18" charset="0"/>
      <p:regular r:id="rId15"/>
      <p:bold r:id="rId16"/>
      <p:italic r:id="rId17"/>
    </p:embeddedFont>
    <p:embeddedFont>
      <p:font typeface="Montserrat" pitchFamily="2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>
          <p15:clr>
            <a:srgbClr val="A4A3A4"/>
          </p15:clr>
        </p15:guide>
        <p15:guide id="2" pos="3863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62" roundtripDataSignature="AMtx7mho+a8f41MC/zswdatQyyQEF3zFw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9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738" y="108"/>
      </p:cViewPr>
      <p:guideLst>
        <p:guide orient="horz" pos="2137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17.fntdata"/><Relationship Id="rId63" Type="http://schemas.openxmlformats.org/officeDocument/2006/relationships/presProps" Target="presProps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12.fntdata"/><Relationship Id="rId20" Type="http://schemas.openxmlformats.org/officeDocument/2006/relationships/font" Target="fonts/font16.fntdata"/><Relationship Id="rId62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66" Type="http://schemas.openxmlformats.org/officeDocument/2006/relationships/tableStyles" Target="tableStyles.xml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10" Type="http://schemas.openxmlformats.org/officeDocument/2006/relationships/font" Target="fonts/font6.fntdata"/><Relationship Id="rId19" Type="http://schemas.openxmlformats.org/officeDocument/2006/relationships/font" Target="fonts/font15.fntdata"/><Relationship Id="rId65" Type="http://schemas.openxmlformats.org/officeDocument/2006/relationships/theme" Target="theme/theme1.xml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Relationship Id="rId6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028493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10/29/2024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0914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10/29/2024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87787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10/29/2024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805215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870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10/29/2024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7184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10/29/2024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368340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10/29/2024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365016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10/29/2024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405898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10/29/2024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948835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10/29/2024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‹Nº›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27713936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10/29/2024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‹Nº›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25693336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10/29/2024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092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"/>
          <p:cNvSpPr txBox="1"/>
          <p:nvPr/>
        </p:nvSpPr>
        <p:spPr>
          <a:xfrm>
            <a:off x="1469565" y="2729329"/>
            <a:ext cx="8262300" cy="2585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D2449"/>
              </a:buClr>
              <a:buSzPts val="3500"/>
              <a:buFont typeface="Montserrat"/>
              <a:buNone/>
            </a:pPr>
            <a:r>
              <a:rPr lang="en-US" sz="5400" b="1" dirty="0">
                <a:solidFill>
                  <a:srgbClr val="9D2449"/>
                </a:solidFill>
                <a:latin typeface="Montserrat" pitchFamily="2" charset="0"/>
                <a:ea typeface="Arial Black"/>
                <a:cs typeface="Arial Black"/>
                <a:sym typeface="Arial Black"/>
              </a:rPr>
              <a:t>COORDINACIÓN DE ARCHIVOS </a:t>
            </a:r>
            <a:endParaRPr sz="5400" b="1" dirty="0">
              <a:solidFill>
                <a:srgbClr val="9D2449"/>
              </a:solidFill>
              <a:latin typeface="Montserrat" pitchFamily="2" charset="0"/>
              <a:ea typeface="Arial Black"/>
              <a:cs typeface="Arial Black"/>
              <a:sym typeface="Arial Black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D2449"/>
              </a:buClr>
              <a:buSzPts val="3500"/>
              <a:buFont typeface="Montserrat"/>
              <a:buNone/>
            </a:pPr>
            <a:r>
              <a:rPr lang="en-US" sz="5400" b="1" dirty="0">
                <a:solidFill>
                  <a:srgbClr val="9D2449"/>
                </a:solidFill>
                <a:latin typeface="Montserrat" pitchFamily="2" charset="0"/>
                <a:ea typeface="Arial Black"/>
                <a:cs typeface="Arial Black"/>
                <a:sym typeface="Arial Black"/>
              </a:rPr>
              <a:t>DE LA SEDARPE</a:t>
            </a:r>
            <a:endParaRPr sz="5400" b="1" i="0" u="none" strike="noStrike" cap="none" dirty="0">
              <a:solidFill>
                <a:schemeClr val="dk1"/>
              </a:solidFill>
              <a:latin typeface="Montserrat" pitchFamily="2" charset="0"/>
              <a:ea typeface="Arial Black"/>
              <a:cs typeface="Arial Black"/>
              <a:sym typeface="Arial Black"/>
            </a:endParaRPr>
          </a:p>
        </p:txBody>
      </p:sp>
      <p:pic>
        <p:nvPicPr>
          <p:cNvPr id="141" name="Google Shape;141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81925" y="177929"/>
            <a:ext cx="3771900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8925" y="331054"/>
            <a:ext cx="3114675" cy="1343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6EE11A63-AD6C-480A-8CE7-55868B0711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cxnSp>
        <p:nvCxnSpPr>
          <p:cNvPr id="26" name="Conector recto 25">
            <a:extLst>
              <a:ext uri="{FF2B5EF4-FFF2-40B4-BE49-F238E27FC236}">
                <a16:creationId xmlns:a16="http://schemas.microsoft.com/office/drawing/2014/main" id="{0E42C7C1-DDCE-4901-8E31-5DC5AF1E2893}"/>
              </a:ext>
            </a:extLst>
          </p:cNvPr>
          <p:cNvCxnSpPr>
            <a:cxnSpLocks/>
          </p:cNvCxnSpPr>
          <p:nvPr/>
        </p:nvCxnSpPr>
        <p:spPr>
          <a:xfrm>
            <a:off x="1832796" y="1256635"/>
            <a:ext cx="826355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7" name="Grupo 26">
            <a:extLst>
              <a:ext uri="{FF2B5EF4-FFF2-40B4-BE49-F238E27FC236}">
                <a16:creationId xmlns:a16="http://schemas.microsoft.com/office/drawing/2014/main" id="{F2F33816-0B35-4FD4-99F2-F720BAFA39C2}"/>
              </a:ext>
            </a:extLst>
          </p:cNvPr>
          <p:cNvGrpSpPr/>
          <p:nvPr/>
        </p:nvGrpSpPr>
        <p:grpSpPr>
          <a:xfrm>
            <a:off x="1153567" y="1267941"/>
            <a:ext cx="9472543" cy="2251767"/>
            <a:chOff x="-68619" y="-11668"/>
            <a:chExt cx="7113900" cy="2252874"/>
          </a:xfrm>
        </p:grpSpPr>
        <p:sp>
          <p:nvSpPr>
            <p:cNvPr id="31" name="Cuadro de texto 2">
              <a:extLst>
                <a:ext uri="{FF2B5EF4-FFF2-40B4-BE49-F238E27FC236}">
                  <a16:creationId xmlns:a16="http://schemas.microsoft.com/office/drawing/2014/main" id="{EE88EF9B-D6BE-45E3-AFE8-9087BF4869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68619" y="290705"/>
              <a:ext cx="1324294" cy="1374064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MX" sz="900" b="1" dirty="0">
                  <a:effectLst/>
                  <a:latin typeface="Montserrat" pitchFamily="2" charset="0"/>
                  <a:ea typeface="Calibri" panose="020F0502020204030204" pitchFamily="34" charset="0"/>
                  <a:cs typeface="Arial" panose="020B0604020202020204" pitchFamily="34" charset="0"/>
                </a:rPr>
                <a:t>Área coordinadora de archivo</a:t>
              </a: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MX" altLang="es-MX" sz="900" b="1" dirty="0">
                  <a:latin typeface="Montserrat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Direcci</a:t>
              </a:r>
              <a:r>
                <a:rPr lang="es-MX" altLang="es-MX" sz="900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ó</a:t>
              </a:r>
              <a:r>
                <a:rPr lang="es-MX" altLang="es-MX" sz="900" b="1" dirty="0">
                  <a:latin typeface="Montserrat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n jur</a:t>
              </a:r>
              <a:r>
                <a:rPr lang="es-MX" altLang="es-MX" sz="900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í</a:t>
              </a:r>
              <a:r>
                <a:rPr lang="es-MX" altLang="es-MX" sz="900" b="1" dirty="0">
                  <a:latin typeface="Montserrat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dica y unidad de transparencia y acceso a la informaci</a:t>
              </a:r>
              <a:r>
                <a:rPr lang="es-MX" altLang="es-MX" sz="900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ó</a:t>
              </a:r>
              <a:r>
                <a:rPr lang="es-MX" altLang="es-MX" sz="900" b="1" dirty="0">
                  <a:latin typeface="Montserrat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n p</a:t>
              </a:r>
              <a:r>
                <a:rPr lang="es-MX" altLang="es-MX" sz="900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ú</a:t>
              </a:r>
              <a:r>
                <a:rPr lang="es-MX" altLang="es-MX" sz="900" b="1" dirty="0">
                  <a:latin typeface="Montserrat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blica y protecci</a:t>
              </a:r>
              <a:r>
                <a:rPr lang="es-MX" altLang="es-MX" sz="900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ó</a:t>
              </a:r>
              <a:r>
                <a:rPr lang="es-MX" altLang="es-MX" sz="900" b="1" dirty="0">
                  <a:latin typeface="Montserrat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n de datos personales, mejora regulatoria y de archivos.</a:t>
              </a:r>
              <a:endParaRPr lang="es-MX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Cuadro de texto 2">
              <a:extLst>
                <a:ext uri="{FF2B5EF4-FFF2-40B4-BE49-F238E27FC236}">
                  <a16:creationId xmlns:a16="http://schemas.microsoft.com/office/drawing/2014/main" id="{232CD0DF-2F1D-4559-B7C2-A92D5A8113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08131" y="312906"/>
              <a:ext cx="1394047" cy="122580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MX" sz="900" b="1" dirty="0">
                  <a:effectLst/>
                  <a:latin typeface="Montserrat" pitchFamily="2" charset="0"/>
                  <a:ea typeface="Calibri" panose="020F0502020204030204" pitchFamily="34" charset="0"/>
                  <a:cs typeface="Arial" panose="020B0604020202020204" pitchFamily="34" charset="0"/>
                </a:rPr>
                <a:t>Unidad de transparencia</a:t>
              </a: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MX" altLang="es-MX" sz="900" b="1" dirty="0">
                  <a:latin typeface="Montserrat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Dirección jurídica y unidad de transparencia y acceso a la información pública y protección de datos personales, mejora regulatoria y de archivos.</a:t>
              </a:r>
              <a:endParaRPr lang="es-MX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Cuadro de texto 2">
              <a:extLst>
                <a:ext uri="{FF2B5EF4-FFF2-40B4-BE49-F238E27FC236}">
                  <a16:creationId xmlns:a16="http://schemas.microsoft.com/office/drawing/2014/main" id="{990A0525-B86C-4D22-8C8A-B544C64265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54635" y="301276"/>
              <a:ext cx="866775" cy="53014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MX" sz="900" b="1" dirty="0">
                  <a:effectLst/>
                  <a:latin typeface="Montserrat" pitchFamily="2" charset="0"/>
                  <a:ea typeface="Calibri" panose="020F0502020204030204" pitchFamily="34" charset="0"/>
                  <a:cs typeface="Arial" panose="020B0604020202020204" pitchFamily="34" charset="0"/>
                </a:rPr>
                <a:t>Dirección de Planeación y Estadísticas </a:t>
              </a:r>
              <a:endParaRPr lang="es-MX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Cuadro de texto 2">
              <a:extLst>
                <a:ext uri="{FF2B5EF4-FFF2-40B4-BE49-F238E27FC236}">
                  <a16:creationId xmlns:a16="http://schemas.microsoft.com/office/drawing/2014/main" id="{AB219DEA-5B88-4301-8E05-EB42389742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08627" y="282500"/>
              <a:ext cx="1380829" cy="1257243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MX" sz="900" b="1" dirty="0">
                  <a:effectLst/>
                  <a:latin typeface="Montserrat" pitchFamily="2" charset="0"/>
                  <a:ea typeface="Calibri" panose="020F0502020204030204" pitchFamily="34" charset="0"/>
                  <a:cs typeface="Arial" panose="020B0604020202020204" pitchFamily="34" charset="0"/>
                </a:rPr>
                <a:t>Dirección Jurídica</a:t>
              </a: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MX" altLang="es-MX" sz="900" b="1" dirty="0">
                  <a:latin typeface="Montserrat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Dirección jurídica y unidad de transparencia y acceso a la información pública y protección de datos personales, mejora regulatoria y de archivos</a:t>
              </a:r>
              <a:r>
                <a:rPr lang="es-MX" altLang="es-MX" sz="1100" b="1" dirty="0">
                  <a:latin typeface="Montserrat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es-MX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Cuadro de texto 2">
              <a:extLst>
                <a:ext uri="{FF2B5EF4-FFF2-40B4-BE49-F238E27FC236}">
                  <a16:creationId xmlns:a16="http://schemas.microsoft.com/office/drawing/2014/main" id="{C23B7C2F-DC75-4570-8ABA-0E42659E7A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24241" y="282500"/>
              <a:ext cx="690563" cy="53014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MX" sz="900" b="1" dirty="0">
                  <a:effectLst/>
                  <a:latin typeface="Montserrat" pitchFamily="2" charset="0"/>
                  <a:ea typeface="Calibri" panose="020F0502020204030204" pitchFamily="34" charset="0"/>
                  <a:cs typeface="Arial" panose="020B0604020202020204" pitchFamily="34" charset="0"/>
                </a:rPr>
                <a:t>Órgano interno de control</a:t>
              </a:r>
              <a:endParaRPr lang="es-MX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Cuadro de texto 2">
              <a:extLst>
                <a:ext uri="{FF2B5EF4-FFF2-40B4-BE49-F238E27FC236}">
                  <a16:creationId xmlns:a16="http://schemas.microsoft.com/office/drawing/2014/main" id="{D49A5373-BD71-4D72-B64F-76C8056E6A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49586" y="274848"/>
              <a:ext cx="795695" cy="53014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MX" sz="900" b="1">
                  <a:effectLst/>
                  <a:latin typeface="Montserrat" pitchFamily="2" charset="0"/>
                  <a:ea typeface="Calibri" panose="020F0502020204030204" pitchFamily="34" charset="0"/>
                  <a:cs typeface="Arial" panose="020B0604020202020204" pitchFamily="34" charset="0"/>
                </a:rPr>
                <a:t>Responsable del archivo histórico </a:t>
              </a:r>
              <a:endParaRPr lang="es-MX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Cuadro de texto 2">
              <a:extLst>
                <a:ext uri="{FF2B5EF4-FFF2-40B4-BE49-F238E27FC236}">
                  <a16:creationId xmlns:a16="http://schemas.microsoft.com/office/drawing/2014/main" id="{381F9C40-31A4-4D5F-B1CC-3E3FA6D4CB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37094" y="1711057"/>
              <a:ext cx="954665" cy="53014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MX" sz="900" b="1" dirty="0">
                  <a:effectLst/>
                  <a:latin typeface="Montserrat" pitchFamily="2" charset="0"/>
                  <a:ea typeface="Calibri" panose="020F0502020204030204" pitchFamily="34" charset="0"/>
                  <a:cs typeface="Arial" panose="020B0604020202020204" pitchFamily="34" charset="0"/>
                </a:rPr>
                <a:t>Áreas responsables de la información</a:t>
              </a:r>
              <a:endParaRPr lang="es-MX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8" name="Conector recto de flecha 37">
              <a:extLst>
                <a:ext uri="{FF2B5EF4-FFF2-40B4-BE49-F238E27FC236}">
                  <a16:creationId xmlns:a16="http://schemas.microsoft.com/office/drawing/2014/main" id="{F59A2B06-BD7F-4E36-B053-B794A9AA1F47}"/>
                </a:ext>
              </a:extLst>
            </p:cNvPr>
            <p:cNvCxnSpPr/>
            <p:nvPr/>
          </p:nvCxnSpPr>
          <p:spPr>
            <a:xfrm>
              <a:off x="436404" y="-11668"/>
              <a:ext cx="5080" cy="19558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Conector recto de flecha 38">
              <a:extLst>
                <a:ext uri="{FF2B5EF4-FFF2-40B4-BE49-F238E27FC236}">
                  <a16:creationId xmlns:a16="http://schemas.microsoft.com/office/drawing/2014/main" id="{94335CBC-1E28-4632-97C7-5FF401BC2AD6}"/>
                </a:ext>
              </a:extLst>
            </p:cNvPr>
            <p:cNvCxnSpPr/>
            <p:nvPr/>
          </p:nvCxnSpPr>
          <p:spPr>
            <a:xfrm>
              <a:off x="1790126" y="29075"/>
              <a:ext cx="5080" cy="19558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Conector recto de flecha 39">
              <a:extLst>
                <a:ext uri="{FF2B5EF4-FFF2-40B4-BE49-F238E27FC236}">
                  <a16:creationId xmlns:a16="http://schemas.microsoft.com/office/drawing/2014/main" id="{0BA64EBB-A260-4FC0-9717-B03C792F9403}"/>
                </a:ext>
              </a:extLst>
            </p:cNvPr>
            <p:cNvCxnSpPr/>
            <p:nvPr/>
          </p:nvCxnSpPr>
          <p:spPr>
            <a:xfrm>
              <a:off x="3221288" y="43651"/>
              <a:ext cx="5080" cy="19558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Conector recto de flecha 41">
              <a:extLst>
                <a:ext uri="{FF2B5EF4-FFF2-40B4-BE49-F238E27FC236}">
                  <a16:creationId xmlns:a16="http://schemas.microsoft.com/office/drawing/2014/main" id="{EABBEB00-51C8-49D6-B183-43C4AFB3903F}"/>
                </a:ext>
              </a:extLst>
            </p:cNvPr>
            <p:cNvCxnSpPr/>
            <p:nvPr/>
          </p:nvCxnSpPr>
          <p:spPr>
            <a:xfrm>
              <a:off x="4611716" y="21165"/>
              <a:ext cx="5080" cy="19558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Conector recto de flecha 42">
              <a:extLst>
                <a:ext uri="{FF2B5EF4-FFF2-40B4-BE49-F238E27FC236}">
                  <a16:creationId xmlns:a16="http://schemas.microsoft.com/office/drawing/2014/main" id="{8FCCBE34-2943-42CC-9D58-0B741537A99C}"/>
                </a:ext>
              </a:extLst>
            </p:cNvPr>
            <p:cNvCxnSpPr/>
            <p:nvPr/>
          </p:nvCxnSpPr>
          <p:spPr>
            <a:xfrm>
              <a:off x="5748063" y="47649"/>
              <a:ext cx="5080" cy="19558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Conector recto de flecha 43">
              <a:extLst>
                <a:ext uri="{FF2B5EF4-FFF2-40B4-BE49-F238E27FC236}">
                  <a16:creationId xmlns:a16="http://schemas.microsoft.com/office/drawing/2014/main" id="{20490DD8-ED0F-4632-BB65-51A5B60177F5}"/>
                </a:ext>
              </a:extLst>
            </p:cNvPr>
            <p:cNvCxnSpPr/>
            <p:nvPr/>
          </p:nvCxnSpPr>
          <p:spPr>
            <a:xfrm>
              <a:off x="6636674" y="-4246"/>
              <a:ext cx="5080" cy="19558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9" name="Grupo 18">
            <a:extLst>
              <a:ext uri="{FF2B5EF4-FFF2-40B4-BE49-F238E27FC236}">
                <a16:creationId xmlns:a16="http://schemas.microsoft.com/office/drawing/2014/main" id="{2F3F318B-8A57-412E-A975-CE9D8DE23714}"/>
              </a:ext>
            </a:extLst>
          </p:cNvPr>
          <p:cNvGrpSpPr/>
          <p:nvPr/>
        </p:nvGrpSpPr>
        <p:grpSpPr>
          <a:xfrm>
            <a:off x="3110469" y="177939"/>
            <a:ext cx="5971061" cy="1108540"/>
            <a:chOff x="3110469" y="177939"/>
            <a:chExt cx="5971061" cy="1108540"/>
          </a:xfrm>
        </p:grpSpPr>
        <p:sp>
          <p:nvSpPr>
            <p:cNvPr id="29" name="Cuadro de texto 2">
              <a:extLst>
                <a:ext uri="{FF2B5EF4-FFF2-40B4-BE49-F238E27FC236}">
                  <a16:creationId xmlns:a16="http://schemas.microsoft.com/office/drawing/2014/main" id="{8A8F5C08-EA04-4A1C-826E-DC6B4B1D4A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10469" y="177939"/>
              <a:ext cx="5971061" cy="594393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MX" sz="3200" b="1" dirty="0">
                  <a:effectLst/>
                  <a:latin typeface="Montserrat" pitchFamily="2" charset="0"/>
                  <a:ea typeface="Calibri" panose="020F0502020204030204" pitchFamily="34" charset="0"/>
                  <a:cs typeface="Arial" panose="020B0604020202020204" pitchFamily="34" charset="0"/>
                </a:rPr>
                <a:t>Grupo interdisciplinario</a:t>
              </a:r>
              <a:endParaRPr lang="es-MX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5" name="Conector recto 4">
              <a:extLst>
                <a:ext uri="{FF2B5EF4-FFF2-40B4-BE49-F238E27FC236}">
                  <a16:creationId xmlns:a16="http://schemas.microsoft.com/office/drawing/2014/main" id="{D1AEAAFC-2878-449C-989C-3066BD4E16A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39703" y="770634"/>
              <a:ext cx="1" cy="515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" name="Grupo 5">
            <a:extLst>
              <a:ext uri="{FF2B5EF4-FFF2-40B4-BE49-F238E27FC236}">
                <a16:creationId xmlns:a16="http://schemas.microsoft.com/office/drawing/2014/main" id="{AAA0D115-2A14-4BF9-A110-FAC8390ACB4F}"/>
              </a:ext>
            </a:extLst>
          </p:cNvPr>
          <p:cNvGrpSpPr/>
          <p:nvPr/>
        </p:nvGrpSpPr>
        <p:grpSpPr>
          <a:xfrm>
            <a:off x="469817" y="3563122"/>
            <a:ext cx="11625334" cy="1156385"/>
            <a:chOff x="285828" y="4966620"/>
            <a:chExt cx="11625334" cy="1156385"/>
          </a:xfrm>
        </p:grpSpPr>
        <p:grpSp>
          <p:nvGrpSpPr>
            <p:cNvPr id="4" name="Grupo 3">
              <a:extLst>
                <a:ext uri="{FF2B5EF4-FFF2-40B4-BE49-F238E27FC236}">
                  <a16:creationId xmlns:a16="http://schemas.microsoft.com/office/drawing/2014/main" id="{E5EF336A-8BB6-4F45-ADE8-0159E1A1DB62}"/>
                </a:ext>
              </a:extLst>
            </p:cNvPr>
            <p:cNvGrpSpPr/>
            <p:nvPr/>
          </p:nvGrpSpPr>
          <p:grpSpPr>
            <a:xfrm>
              <a:off x="285828" y="5402055"/>
              <a:ext cx="11625334" cy="720950"/>
              <a:chOff x="285828" y="5402055"/>
              <a:chExt cx="11625334" cy="720950"/>
            </a:xfrm>
          </p:grpSpPr>
          <p:sp>
            <p:nvSpPr>
              <p:cNvPr id="48" name="Cuadro de texto 2">
                <a:extLst>
                  <a:ext uri="{FF2B5EF4-FFF2-40B4-BE49-F238E27FC236}">
                    <a16:creationId xmlns:a16="http://schemas.microsoft.com/office/drawing/2014/main" id="{DC6C87CC-ECC4-4631-883C-6C29902FFA6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5828" y="5432978"/>
                <a:ext cx="1043650" cy="381708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MX" sz="900" b="1" dirty="0">
                    <a:effectLst/>
                    <a:latin typeface="Montserrat" pitchFamily="2" charset="0"/>
                    <a:ea typeface="Calibri" panose="020F0502020204030204" pitchFamily="34" charset="0"/>
                    <a:cs typeface="Arial" panose="020B0604020202020204" pitchFamily="34" charset="0"/>
                  </a:rPr>
                  <a:t>Subsecretaría de Agricultura</a:t>
                </a:r>
                <a:endParaRPr lang="es-MX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9" name="Cuadro de texto 2">
                <a:extLst>
                  <a:ext uri="{FF2B5EF4-FFF2-40B4-BE49-F238E27FC236}">
                    <a16:creationId xmlns:a16="http://schemas.microsoft.com/office/drawing/2014/main" id="{EBA567CA-C268-4156-8DBA-9D02F1F99BE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09867" y="5444934"/>
                <a:ext cx="1163933" cy="381708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MX" sz="900" b="1" dirty="0">
                    <a:effectLst/>
                    <a:latin typeface="Montserrat" pitchFamily="2" charset="0"/>
                    <a:ea typeface="Calibri" panose="020F0502020204030204" pitchFamily="34" charset="0"/>
                    <a:cs typeface="Arial" panose="020B0604020202020204" pitchFamily="34" charset="0"/>
                  </a:rPr>
                  <a:t>Subsecretaría de Ganadería</a:t>
                </a:r>
                <a:endParaRPr lang="es-MX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0" name="Cuadro de texto 2">
                <a:extLst>
                  <a:ext uri="{FF2B5EF4-FFF2-40B4-BE49-F238E27FC236}">
                    <a16:creationId xmlns:a16="http://schemas.microsoft.com/office/drawing/2014/main" id="{E950EF47-B6F1-435B-A8D1-03487A9982E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19632" y="5444934"/>
                <a:ext cx="1077561" cy="529889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MX" sz="900" b="1" dirty="0">
                    <a:effectLst/>
                    <a:latin typeface="Montserrat" pitchFamily="2" charset="0"/>
                    <a:ea typeface="Calibri" panose="020F0502020204030204" pitchFamily="34" charset="0"/>
                    <a:cs typeface="Arial" panose="020B0604020202020204" pitchFamily="34" charset="0"/>
                  </a:rPr>
                  <a:t>Subsecretaría de Desarrollo Rural</a:t>
                </a:r>
                <a:endParaRPr lang="es-MX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1" name="Cuadro de texto 2">
                <a:extLst>
                  <a:ext uri="{FF2B5EF4-FFF2-40B4-BE49-F238E27FC236}">
                    <a16:creationId xmlns:a16="http://schemas.microsoft.com/office/drawing/2014/main" id="{3F4C1C18-E1DC-4BFC-8199-2E6A303F3BC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52692" y="5444934"/>
                <a:ext cx="1163933" cy="678071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MX" sz="900" b="1" dirty="0">
                    <a:effectLst/>
                    <a:latin typeface="Montserrat" pitchFamily="2" charset="0"/>
                    <a:ea typeface="Calibri" panose="020F0502020204030204" pitchFamily="34" charset="0"/>
                    <a:cs typeface="Arial" panose="020B0604020202020204" pitchFamily="34" charset="0"/>
                  </a:rPr>
                  <a:t>Coordinación General de Infraestructura Rural</a:t>
                </a:r>
                <a:endParaRPr lang="es-MX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2" name="Cuadro de texto 2">
                <a:extLst>
                  <a:ext uri="{FF2B5EF4-FFF2-40B4-BE49-F238E27FC236}">
                    <a16:creationId xmlns:a16="http://schemas.microsoft.com/office/drawing/2014/main" id="{50298575-B539-4552-8470-FBC36B9A17F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72124" y="5460842"/>
                <a:ext cx="1163933" cy="529889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MX" sz="900" b="1" dirty="0">
                    <a:effectLst/>
                    <a:latin typeface="Montserrat" pitchFamily="2" charset="0"/>
                    <a:ea typeface="Calibri" panose="020F0502020204030204" pitchFamily="34" charset="0"/>
                    <a:cs typeface="Arial" panose="020B0604020202020204" pitchFamily="34" charset="0"/>
                  </a:rPr>
                  <a:t>Coordinación General de Financiamiento</a:t>
                </a:r>
                <a:endParaRPr lang="es-MX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3" name="Cuadro de texto 2">
                <a:extLst>
                  <a:ext uri="{FF2B5EF4-FFF2-40B4-BE49-F238E27FC236}">
                    <a16:creationId xmlns:a16="http://schemas.microsoft.com/office/drawing/2014/main" id="{F71FDB07-D1E5-464A-84F0-4153A057B10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79098" y="5450960"/>
                <a:ext cx="1163933" cy="529889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MX" sz="900" b="1" dirty="0">
                    <a:effectLst/>
                    <a:latin typeface="Montserrat" pitchFamily="2" charset="0"/>
                    <a:ea typeface="Calibri" panose="020F0502020204030204" pitchFamily="34" charset="0"/>
                    <a:cs typeface="Arial" panose="020B0604020202020204" pitchFamily="34" charset="0"/>
                  </a:rPr>
                  <a:t>Dirección de Pesca y Acuacultura</a:t>
                </a:r>
                <a:endParaRPr lang="es-MX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4" name="Cuadro de texto 2">
                <a:extLst>
                  <a:ext uri="{FF2B5EF4-FFF2-40B4-BE49-F238E27FC236}">
                    <a16:creationId xmlns:a16="http://schemas.microsoft.com/office/drawing/2014/main" id="{F8875D8D-A6B9-447C-ABE9-A4CC316006F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33108" y="5460842"/>
                <a:ext cx="1163933" cy="381708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MX" sz="900" b="1" dirty="0">
                    <a:effectLst/>
                    <a:latin typeface="Montserrat" pitchFamily="2" charset="0"/>
                    <a:ea typeface="Calibri" panose="020F0502020204030204" pitchFamily="34" charset="0"/>
                    <a:cs typeface="Arial" panose="020B0604020202020204" pitchFamily="34" charset="0"/>
                  </a:rPr>
                  <a:t>Dirección Administrativa</a:t>
                </a:r>
                <a:endParaRPr lang="es-MX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5" name="Cuadro de texto 2">
                <a:extLst>
                  <a:ext uri="{FF2B5EF4-FFF2-40B4-BE49-F238E27FC236}">
                    <a16:creationId xmlns:a16="http://schemas.microsoft.com/office/drawing/2014/main" id="{2706440B-A3EB-448D-9F39-655D65E7190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740082" y="5432978"/>
                <a:ext cx="924005" cy="529889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MX" sz="900" b="1" dirty="0">
                    <a:effectLst/>
                    <a:latin typeface="Montserrat" pitchFamily="2" charset="0"/>
                    <a:ea typeface="Calibri" panose="020F0502020204030204" pitchFamily="34" charset="0"/>
                    <a:cs typeface="Arial" panose="020B0604020202020204" pitchFamily="34" charset="0"/>
                  </a:rPr>
                  <a:t>Dirección de Informática</a:t>
                </a:r>
                <a:endParaRPr lang="es-MX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6" name="Cuadro de texto 2">
                <a:extLst>
                  <a:ext uri="{FF2B5EF4-FFF2-40B4-BE49-F238E27FC236}">
                    <a16:creationId xmlns:a16="http://schemas.microsoft.com/office/drawing/2014/main" id="{C8B5EF9B-BAA7-4D45-AC61-99F7C39A012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743974" y="5410783"/>
                <a:ext cx="1043650" cy="678071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MX" sz="900" b="1" dirty="0">
                    <a:effectLst/>
                    <a:latin typeface="Montserrat" pitchFamily="2" charset="0"/>
                    <a:ea typeface="Calibri" panose="020F0502020204030204" pitchFamily="34" charset="0"/>
                    <a:cs typeface="Arial" panose="020B0604020202020204" pitchFamily="34" charset="0"/>
                  </a:rPr>
                  <a:t>Dirección de Desarrollo Agropecuario Zona centro</a:t>
                </a:r>
                <a:endParaRPr lang="es-MX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7" name="Cuadro de texto 2">
                <a:extLst>
                  <a:ext uri="{FF2B5EF4-FFF2-40B4-BE49-F238E27FC236}">
                    <a16:creationId xmlns:a16="http://schemas.microsoft.com/office/drawing/2014/main" id="{386B8137-1ED8-47E6-BF31-B72C4AFF7C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867511" y="5402055"/>
                <a:ext cx="1043651" cy="678071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MX" sz="900" b="1" dirty="0">
                    <a:effectLst/>
                    <a:latin typeface="Montserrat" pitchFamily="2" charset="0"/>
                    <a:ea typeface="Calibri" panose="020F0502020204030204" pitchFamily="34" charset="0"/>
                    <a:cs typeface="Arial" panose="020B0604020202020204" pitchFamily="34" charset="0"/>
                  </a:rPr>
                  <a:t>Dirección de Desarrollo Agropecuario Zona Norte</a:t>
                </a:r>
                <a:endParaRPr lang="es-MX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" name="Grupo 2">
              <a:extLst>
                <a:ext uri="{FF2B5EF4-FFF2-40B4-BE49-F238E27FC236}">
                  <a16:creationId xmlns:a16="http://schemas.microsoft.com/office/drawing/2014/main" id="{70EF9929-CACF-40EB-80E5-DF42B5234BEE}"/>
                </a:ext>
              </a:extLst>
            </p:cNvPr>
            <p:cNvGrpSpPr/>
            <p:nvPr/>
          </p:nvGrpSpPr>
          <p:grpSpPr>
            <a:xfrm>
              <a:off x="603702" y="4966620"/>
              <a:ext cx="10780542" cy="416385"/>
              <a:chOff x="603702" y="4966620"/>
              <a:chExt cx="10780542" cy="416385"/>
            </a:xfrm>
          </p:grpSpPr>
          <p:cxnSp>
            <p:nvCxnSpPr>
              <p:cNvPr id="47" name="Conector recto 46">
                <a:extLst>
                  <a:ext uri="{FF2B5EF4-FFF2-40B4-BE49-F238E27FC236}">
                    <a16:creationId xmlns:a16="http://schemas.microsoft.com/office/drawing/2014/main" id="{857F21A4-CB70-4F59-80E1-6A1FF0E735C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03702" y="4966620"/>
                <a:ext cx="10780542" cy="909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0" name="Conector recto de flecha 59">
                <a:extLst>
                  <a:ext uri="{FF2B5EF4-FFF2-40B4-BE49-F238E27FC236}">
                    <a16:creationId xmlns:a16="http://schemas.microsoft.com/office/drawing/2014/main" id="{8836FCA3-77A2-4EEF-844B-E15F76FF9E9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3702" y="4978361"/>
                <a:ext cx="0" cy="39189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3" name="Conector recto de flecha 62">
                <a:extLst>
                  <a:ext uri="{FF2B5EF4-FFF2-40B4-BE49-F238E27FC236}">
                    <a16:creationId xmlns:a16="http://schemas.microsoft.com/office/drawing/2014/main" id="{034253CB-4765-4847-B332-F639B5ECC8D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91833" y="4975715"/>
                <a:ext cx="0" cy="39189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4" name="Conector recto de flecha 63">
                <a:extLst>
                  <a:ext uri="{FF2B5EF4-FFF2-40B4-BE49-F238E27FC236}">
                    <a16:creationId xmlns:a16="http://schemas.microsoft.com/office/drawing/2014/main" id="{8A66945B-7887-4720-A966-5608DE50F11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58412" y="4975715"/>
                <a:ext cx="0" cy="39189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5" name="Conector recto de flecha 64">
                <a:extLst>
                  <a:ext uri="{FF2B5EF4-FFF2-40B4-BE49-F238E27FC236}">
                    <a16:creationId xmlns:a16="http://schemas.microsoft.com/office/drawing/2014/main" id="{EF0C6DD1-969A-43E3-8A8F-22FE6D86E53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34658" y="4975715"/>
                <a:ext cx="0" cy="39189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6" name="Conector recto de flecha 65">
                <a:extLst>
                  <a:ext uri="{FF2B5EF4-FFF2-40B4-BE49-F238E27FC236}">
                    <a16:creationId xmlns:a16="http://schemas.microsoft.com/office/drawing/2014/main" id="{358DB395-5C64-40D4-B0F8-B6C93C107F4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78672" y="4975715"/>
                <a:ext cx="0" cy="39189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7" name="Conector recto de flecha 66">
                <a:extLst>
                  <a:ext uri="{FF2B5EF4-FFF2-40B4-BE49-F238E27FC236}">
                    <a16:creationId xmlns:a16="http://schemas.microsoft.com/office/drawing/2014/main" id="{56D625B6-97C1-4141-8D06-DC4D2ACC372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823753" y="4991115"/>
                <a:ext cx="0" cy="39189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8" name="Conector recto de flecha 67">
                <a:extLst>
                  <a:ext uri="{FF2B5EF4-FFF2-40B4-BE49-F238E27FC236}">
                    <a16:creationId xmlns:a16="http://schemas.microsoft.com/office/drawing/2014/main" id="{AEAEC48E-BCD5-4781-957C-103EEBF565F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257473" y="4975715"/>
                <a:ext cx="0" cy="39189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9" name="Conector recto de flecha 68">
                <a:extLst>
                  <a:ext uri="{FF2B5EF4-FFF2-40B4-BE49-F238E27FC236}">
                    <a16:creationId xmlns:a16="http://schemas.microsoft.com/office/drawing/2014/main" id="{7A8F3D63-07C0-4276-8EF1-1635AE54692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45427" y="4975715"/>
                <a:ext cx="0" cy="39189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0" name="Conector recto de flecha 69">
                <a:extLst>
                  <a:ext uri="{FF2B5EF4-FFF2-40B4-BE49-F238E27FC236}">
                    <a16:creationId xmlns:a16="http://schemas.microsoft.com/office/drawing/2014/main" id="{82E6E09A-7A1E-45AA-83DE-9C2AAC64CE8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058622" y="4966620"/>
                <a:ext cx="0" cy="39189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1" name="Conector recto de flecha 70">
                <a:extLst>
                  <a:ext uri="{FF2B5EF4-FFF2-40B4-BE49-F238E27FC236}">
                    <a16:creationId xmlns:a16="http://schemas.microsoft.com/office/drawing/2014/main" id="{22B45DD6-4A50-4274-A2C5-05D2769B607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384244" y="4969739"/>
                <a:ext cx="0" cy="39189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D07F116E-DEA3-43E2-8510-099190706636}"/>
              </a:ext>
            </a:extLst>
          </p:cNvPr>
          <p:cNvCxnSpPr>
            <a:cxnSpLocks/>
          </p:cNvCxnSpPr>
          <p:nvPr/>
        </p:nvCxnSpPr>
        <p:spPr>
          <a:xfrm>
            <a:off x="5939703" y="1289118"/>
            <a:ext cx="0" cy="16348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6768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9350</TotalTime>
  <Words>148</Words>
  <Application>Microsoft Office PowerPoint</Application>
  <PresentationFormat>Panorámica</PresentationFormat>
  <Paragraphs>23</Paragraphs>
  <Slides>2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10" baseType="lpstr">
      <vt:lpstr>Arial Black</vt:lpstr>
      <vt:lpstr>Century Gothic</vt:lpstr>
      <vt:lpstr>Montserrat</vt:lpstr>
      <vt:lpstr>Garamond</vt:lpstr>
      <vt:lpstr>Calibri</vt:lpstr>
      <vt:lpstr>Times New Roman</vt:lpstr>
      <vt:lpstr>Arial</vt:lpstr>
      <vt:lpstr>Savon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Cielo Millán Prado</dc:creator>
  <cp:lastModifiedBy>PC-SEDARPE</cp:lastModifiedBy>
  <cp:revision>57</cp:revision>
  <dcterms:created xsi:type="dcterms:W3CDTF">2020-12-01T14:21:52Z</dcterms:created>
  <dcterms:modified xsi:type="dcterms:W3CDTF">2024-10-29T18:36:44Z</dcterms:modified>
</cp:coreProperties>
</file>