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6"/>
    <p:sldId id="257" r:id="rId17"/>
    <p:sldId id="258" r:id="rId18"/>
    <p:sldId id="259" r:id="rId19"/>
    <p:sldId id="260" r:id="rId20"/>
    <p:sldId id="261" r:id="rId21"/>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Open Sans Extra Bold" charset="1" panose="020B0906030804020204"/>
      <p:regular r:id="rId10"/>
    </p:embeddedFont>
    <p:embeddedFont>
      <p:font typeface="Open Sans Extra Bold Italics" charset="1" panose="020B0906030804020204"/>
      <p:regular r:id="rId11"/>
    </p:embeddedFont>
    <p:embeddedFont>
      <p:font typeface="Montserrat Extra-Bold" charset="1" panose="00000900000000000000"/>
      <p:regular r:id="rId12"/>
    </p:embeddedFont>
    <p:embeddedFont>
      <p:font typeface="Montserrat Extra-Bold Bold" charset="1" panose="00000A00000000000000"/>
      <p:regular r:id="rId13"/>
    </p:embeddedFont>
    <p:embeddedFont>
      <p:font typeface="Montserrat Extra-Bold Italics" charset="1" panose="00000900000000000000"/>
      <p:regular r:id="rId14"/>
    </p:embeddedFont>
    <p:embeddedFont>
      <p:font typeface="Montserrat Extra-Bold Bold Italics" charset="1" panose="00000A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slides/slide1.xml" Type="http://schemas.openxmlformats.org/officeDocument/2006/relationships/slide"/><Relationship Id="rId17" Target="slides/slide2.xml" Type="http://schemas.openxmlformats.org/officeDocument/2006/relationships/slide"/><Relationship Id="rId18" Target="slides/slide3.xml" Type="http://schemas.openxmlformats.org/officeDocument/2006/relationships/slide"/><Relationship Id="rId19" Target="slides/slide4.xml" Type="http://schemas.openxmlformats.org/officeDocument/2006/relationships/slide"/><Relationship Id="rId2" Target="presProps.xml" Type="http://schemas.openxmlformats.org/officeDocument/2006/relationships/presProps"/><Relationship Id="rId20" Target="slides/slide5.xml" Type="http://schemas.openxmlformats.org/officeDocument/2006/relationships/slide"/><Relationship Id="rId21" Target="slides/slide6.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11" Target="../media/image17.png" Type="http://schemas.openxmlformats.org/officeDocument/2006/relationships/image"/><Relationship Id="rId12" Target="../media/image18.pn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media/image12.png" Type="http://schemas.openxmlformats.org/officeDocument/2006/relationships/image"/><Relationship Id="rId7" Target="../media/image13.png" Type="http://schemas.openxmlformats.org/officeDocument/2006/relationships/image"/><Relationship Id="rId8" Target="../media/image14.svg" Type="http://schemas.openxmlformats.org/officeDocument/2006/relationships/image"/><Relationship Id="rId9" Target="../media/image15.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11" Target="../media/image17.png" Type="http://schemas.openxmlformats.org/officeDocument/2006/relationships/image"/><Relationship Id="rId12" Target="../media/image18.pn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media/image12.png" Type="http://schemas.openxmlformats.org/officeDocument/2006/relationships/image"/><Relationship Id="rId7" Target="../media/image13.png" Type="http://schemas.openxmlformats.org/officeDocument/2006/relationships/image"/><Relationship Id="rId8" Target="../media/image14.svg" Type="http://schemas.openxmlformats.org/officeDocument/2006/relationships/image"/><Relationship Id="rId9" Target="../media/image15.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3.png" Type="http://schemas.openxmlformats.org/officeDocument/2006/relationships/image"/><Relationship Id="rId11" Target="../media/image24.png" Type="http://schemas.openxmlformats.org/officeDocument/2006/relationships/image"/><Relationship Id="rId12" Target="../media/image25.svg" Type="http://schemas.openxmlformats.org/officeDocument/2006/relationships/image"/><Relationship Id="rId13" Target="../media/image26.png" Type="http://schemas.openxmlformats.org/officeDocument/2006/relationships/image"/><Relationship Id="rId14" Target="../media/image27.svg" Type="http://schemas.openxmlformats.org/officeDocument/2006/relationships/image"/><Relationship Id="rId15" Target="../media/image28.pn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21.png" Type="http://schemas.openxmlformats.org/officeDocument/2006/relationships/image"/><Relationship Id="rId9" Target="../media/image22.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3.svg" Type="http://schemas.openxmlformats.org/officeDocument/2006/relationships/image"/><Relationship Id="rId11" Target="../media/image34.png" Type="http://schemas.openxmlformats.org/officeDocument/2006/relationships/image"/><Relationship Id="rId12" Target="../media/image35.png" Type="http://schemas.openxmlformats.org/officeDocument/2006/relationships/image"/><Relationship Id="rId13" Target="../media/image36.sv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1.png" Type="http://schemas.openxmlformats.org/officeDocument/2006/relationships/image"/><Relationship Id="rId5" Target="../media/image2.png" Type="http://schemas.openxmlformats.org/officeDocument/2006/relationships/image"/><Relationship Id="rId6" Target="../media/image29.png" Type="http://schemas.openxmlformats.org/officeDocument/2006/relationships/image"/><Relationship Id="rId7" Target="../media/image30.png" Type="http://schemas.openxmlformats.org/officeDocument/2006/relationships/image"/><Relationship Id="rId8" Target="../media/image31.png" Type="http://schemas.openxmlformats.org/officeDocument/2006/relationships/image"/><Relationship Id="rId9" Target="../media/image3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4EDE1"/>
        </a:solidFill>
      </p:bgPr>
    </p:bg>
    <p:spTree>
      <p:nvGrpSpPr>
        <p:cNvPr id="1" name=""/>
        <p:cNvGrpSpPr/>
        <p:nvPr/>
      </p:nvGrpSpPr>
      <p:grpSpPr>
        <a:xfrm>
          <a:off x="0" y="0"/>
          <a:ext cx="0" cy="0"/>
          <a:chOff x="0" y="0"/>
          <a:chExt cx="0" cy="0"/>
        </a:xfrm>
      </p:grpSpPr>
      <p:grpSp>
        <p:nvGrpSpPr>
          <p:cNvPr name="Group 2" id="2"/>
          <p:cNvGrpSpPr/>
          <p:nvPr/>
        </p:nvGrpSpPr>
        <p:grpSpPr>
          <a:xfrm rot="0">
            <a:off x="1028700" y="1582299"/>
            <a:ext cx="16230600" cy="1304583"/>
            <a:chOff x="0" y="0"/>
            <a:chExt cx="21640800" cy="1739443"/>
          </a:xfrm>
        </p:grpSpPr>
        <p:sp>
          <p:nvSpPr>
            <p:cNvPr name="AutoShape 3" id="3"/>
            <p:cNvSpPr/>
            <p:nvPr/>
          </p:nvSpPr>
          <p:spPr>
            <a:xfrm>
              <a:off x="7992" y="47241"/>
              <a:ext cx="4176215" cy="0"/>
            </a:xfrm>
            <a:prstGeom prst="line">
              <a:avLst/>
            </a:prstGeom>
            <a:ln cap="rnd" w="94482">
              <a:solidFill>
                <a:srgbClr val="8E002A"/>
              </a:solidFill>
              <a:prstDash val="solid"/>
              <a:headEnd type="none" len="sm" w="sm"/>
              <a:tailEnd type="none" len="sm" w="sm"/>
            </a:ln>
          </p:spPr>
        </p:sp>
        <p:sp>
          <p:nvSpPr>
            <p:cNvPr name="AutoShape 4" id="4"/>
            <p:cNvSpPr/>
            <p:nvPr/>
          </p:nvSpPr>
          <p:spPr>
            <a:xfrm>
              <a:off x="47241" y="47241"/>
              <a:ext cx="0" cy="1112388"/>
            </a:xfrm>
            <a:prstGeom prst="line">
              <a:avLst/>
            </a:prstGeom>
            <a:ln cap="rnd" w="94482">
              <a:solidFill>
                <a:srgbClr val="8E002A"/>
              </a:solidFill>
              <a:prstDash val="solid"/>
              <a:headEnd type="none" len="sm" w="sm"/>
              <a:tailEnd type="none" len="sm" w="sm"/>
            </a:ln>
          </p:spPr>
        </p:sp>
        <p:sp>
          <p:nvSpPr>
            <p:cNvPr name="AutoShape 5" id="5"/>
            <p:cNvSpPr/>
            <p:nvPr/>
          </p:nvSpPr>
          <p:spPr>
            <a:xfrm flipH="true">
              <a:off x="17456593" y="1692202"/>
              <a:ext cx="4176215" cy="0"/>
            </a:xfrm>
            <a:prstGeom prst="line">
              <a:avLst/>
            </a:prstGeom>
            <a:ln cap="rnd" w="94482">
              <a:solidFill>
                <a:srgbClr val="8E002A"/>
              </a:solidFill>
              <a:prstDash val="solid"/>
              <a:headEnd type="none" len="sm" w="sm"/>
              <a:tailEnd type="none" len="sm" w="sm"/>
            </a:ln>
          </p:spPr>
        </p:sp>
        <p:sp>
          <p:nvSpPr>
            <p:cNvPr name="AutoShape 6" id="6"/>
            <p:cNvSpPr/>
            <p:nvPr/>
          </p:nvSpPr>
          <p:spPr>
            <a:xfrm flipV="true">
              <a:off x="21593559" y="579814"/>
              <a:ext cx="0" cy="1112388"/>
            </a:xfrm>
            <a:prstGeom prst="line">
              <a:avLst/>
            </a:prstGeom>
            <a:ln cap="rnd" w="94482">
              <a:solidFill>
                <a:srgbClr val="8E002A"/>
              </a:solidFill>
              <a:prstDash val="solid"/>
              <a:headEnd type="none" len="sm" w="sm"/>
              <a:tailEnd type="none" len="sm" w="sm"/>
            </a:ln>
          </p:spPr>
        </p:sp>
        <p:sp>
          <p:nvSpPr>
            <p:cNvPr name="TextBox 7" id="7"/>
            <p:cNvSpPr txBox="true"/>
            <p:nvPr/>
          </p:nvSpPr>
          <p:spPr>
            <a:xfrm rot="0">
              <a:off x="59910" y="241615"/>
              <a:ext cx="21526900" cy="939435"/>
            </a:xfrm>
            <a:prstGeom prst="rect">
              <a:avLst/>
            </a:prstGeom>
          </p:spPr>
          <p:txBody>
            <a:bodyPr anchor="t" rtlCol="false" tIns="0" lIns="0" bIns="0" rIns="0">
              <a:spAutoFit/>
            </a:bodyPr>
            <a:lstStyle/>
            <a:p>
              <a:pPr algn="ctr">
                <a:lnSpc>
                  <a:spcPts val="2913"/>
                </a:lnSpc>
                <a:spcBef>
                  <a:spcPct val="0"/>
                </a:spcBef>
              </a:pPr>
              <a:r>
                <a:rPr lang="en-US" sz="2081">
                  <a:solidFill>
                    <a:srgbClr val="000000"/>
                  </a:solidFill>
                  <a:latin typeface="Montserrat Extra-Bold"/>
                </a:rPr>
                <a:t>EL DÍA 16 DE JUNIO 2023, SE REALIZÓ LA 1ERA SESIÓN EXTRAORDINARIA DEL COMITÉ INSTITUCIONAL PARA LA IGUALDAD DE GÉNERO (CIIG) Y SUBCOMITÉ INTERNO CONTRA EL HOSTIGAMIENTO Y ACOSO SEXUAL (SIHAS).</a:t>
              </a:r>
            </a:p>
          </p:txBody>
        </p:sp>
      </p:grpSp>
      <p:grpSp>
        <p:nvGrpSpPr>
          <p:cNvPr name="Group 8" id="8"/>
          <p:cNvGrpSpPr/>
          <p:nvPr/>
        </p:nvGrpSpPr>
        <p:grpSpPr>
          <a:xfrm rot="0">
            <a:off x="193755" y="76636"/>
            <a:ext cx="4270338" cy="1294775"/>
            <a:chOff x="0" y="0"/>
            <a:chExt cx="5693784" cy="1726367"/>
          </a:xfrm>
        </p:grpSpPr>
        <p:sp>
          <p:nvSpPr>
            <p:cNvPr name="Freeform 9" id="9"/>
            <p:cNvSpPr/>
            <p:nvPr/>
          </p:nvSpPr>
          <p:spPr>
            <a:xfrm flipH="false" flipV="false" rot="0">
              <a:off x="1263712" y="81029"/>
              <a:ext cx="4430072" cy="1564308"/>
            </a:xfrm>
            <a:custGeom>
              <a:avLst/>
              <a:gdLst/>
              <a:ahLst/>
              <a:cxnLst/>
              <a:rect r="r" b="b" t="t" l="l"/>
              <a:pathLst>
                <a:path h="1564308" w="4430072">
                  <a:moveTo>
                    <a:pt x="0" y="0"/>
                  </a:moveTo>
                  <a:lnTo>
                    <a:pt x="4430072" y="0"/>
                  </a:lnTo>
                  <a:lnTo>
                    <a:pt x="4430072" y="1564309"/>
                  </a:lnTo>
                  <a:lnTo>
                    <a:pt x="0" y="1564309"/>
                  </a:lnTo>
                  <a:lnTo>
                    <a:pt x="0" y="0"/>
                  </a:lnTo>
                  <a:close/>
                </a:path>
              </a:pathLst>
            </a:custGeom>
            <a:blipFill>
              <a:blip r:embed="rId2"/>
              <a:stretch>
                <a:fillRect l="-19768" t="-54510" r="-16993" b="-63349"/>
              </a:stretch>
            </a:blipFill>
          </p:spPr>
        </p:sp>
        <p:sp>
          <p:nvSpPr>
            <p:cNvPr name="Freeform 10" id="10"/>
            <p:cNvSpPr/>
            <p:nvPr/>
          </p:nvSpPr>
          <p:spPr>
            <a:xfrm flipH="false" flipV="false" rot="0">
              <a:off x="0" y="0"/>
              <a:ext cx="1263712" cy="1726367"/>
            </a:xfrm>
            <a:custGeom>
              <a:avLst/>
              <a:gdLst/>
              <a:ahLst/>
              <a:cxnLst/>
              <a:rect r="r" b="b" t="t" l="l"/>
              <a:pathLst>
                <a:path h="1726367" w="1263712">
                  <a:moveTo>
                    <a:pt x="0" y="0"/>
                  </a:moveTo>
                  <a:lnTo>
                    <a:pt x="1263712" y="0"/>
                  </a:lnTo>
                  <a:lnTo>
                    <a:pt x="1263712" y="1726367"/>
                  </a:lnTo>
                  <a:lnTo>
                    <a:pt x="0" y="1726367"/>
                  </a:lnTo>
                  <a:lnTo>
                    <a:pt x="0" y="0"/>
                  </a:lnTo>
                  <a:close/>
                </a:path>
              </a:pathLst>
            </a:custGeom>
            <a:blipFill>
              <a:blip r:embed="rId3"/>
              <a:stretch>
                <a:fillRect l="-100179" t="-11765" r="-96992" b="-10596"/>
              </a:stretch>
            </a:blipFill>
          </p:spPr>
        </p:sp>
      </p:grpSp>
      <p:grpSp>
        <p:nvGrpSpPr>
          <p:cNvPr name="Group 11" id="11"/>
          <p:cNvGrpSpPr/>
          <p:nvPr/>
        </p:nvGrpSpPr>
        <p:grpSpPr>
          <a:xfrm rot="0">
            <a:off x="11501970" y="76636"/>
            <a:ext cx="6621434" cy="1294775"/>
            <a:chOff x="0" y="0"/>
            <a:chExt cx="8828578" cy="1726367"/>
          </a:xfrm>
        </p:grpSpPr>
        <p:sp>
          <p:nvSpPr>
            <p:cNvPr name="Freeform 12" id="12"/>
            <p:cNvSpPr/>
            <p:nvPr/>
          </p:nvSpPr>
          <p:spPr>
            <a:xfrm flipH="false" flipV="false" rot="0">
              <a:off x="0" y="0"/>
              <a:ext cx="5091374" cy="1726367"/>
            </a:xfrm>
            <a:custGeom>
              <a:avLst/>
              <a:gdLst/>
              <a:ahLst/>
              <a:cxnLst/>
              <a:rect r="r" b="b" t="t" l="l"/>
              <a:pathLst>
                <a:path h="1726367" w="5091374">
                  <a:moveTo>
                    <a:pt x="0" y="0"/>
                  </a:moveTo>
                  <a:lnTo>
                    <a:pt x="5091374" y="0"/>
                  </a:lnTo>
                  <a:lnTo>
                    <a:pt x="5091374" y="1726367"/>
                  </a:lnTo>
                  <a:lnTo>
                    <a:pt x="0" y="1726367"/>
                  </a:lnTo>
                  <a:lnTo>
                    <a:pt x="0" y="0"/>
                  </a:lnTo>
                  <a:close/>
                </a:path>
              </a:pathLst>
            </a:custGeom>
            <a:blipFill>
              <a:blip r:embed="rId4"/>
              <a:stretch>
                <a:fillRect l="0" t="-33790" r="0" b="-32101"/>
              </a:stretch>
            </a:blipFill>
          </p:spPr>
        </p:sp>
        <p:sp>
          <p:nvSpPr>
            <p:cNvPr name="Freeform 13" id="13"/>
            <p:cNvSpPr/>
            <p:nvPr/>
          </p:nvSpPr>
          <p:spPr>
            <a:xfrm flipH="false" flipV="false" rot="0">
              <a:off x="5237369" y="0"/>
              <a:ext cx="3591209" cy="1619901"/>
            </a:xfrm>
            <a:custGeom>
              <a:avLst/>
              <a:gdLst/>
              <a:ahLst/>
              <a:cxnLst/>
              <a:rect r="r" b="b" t="t" l="l"/>
              <a:pathLst>
                <a:path h="1619901" w="3591209">
                  <a:moveTo>
                    <a:pt x="0" y="0"/>
                  </a:moveTo>
                  <a:lnTo>
                    <a:pt x="3591209" y="0"/>
                  </a:lnTo>
                  <a:lnTo>
                    <a:pt x="3591209" y="1619901"/>
                  </a:lnTo>
                  <a:lnTo>
                    <a:pt x="0" y="1619901"/>
                  </a:lnTo>
                  <a:lnTo>
                    <a:pt x="0" y="0"/>
                  </a:lnTo>
                  <a:close/>
                </a:path>
              </a:pathLst>
            </a:custGeom>
            <a:blipFill>
              <a:blip r:embed="rId5"/>
              <a:stretch>
                <a:fillRect l="0" t="0" r="0" b="0"/>
              </a:stretch>
            </a:blipFill>
          </p:spPr>
        </p:sp>
        <p:sp>
          <p:nvSpPr>
            <p:cNvPr name="Freeform 14" id="14"/>
            <p:cNvSpPr/>
            <p:nvPr/>
          </p:nvSpPr>
          <p:spPr>
            <a:xfrm flipH="false" flipV="false" rot="0">
              <a:off x="5014625" y="0"/>
              <a:ext cx="236594" cy="1726367"/>
            </a:xfrm>
            <a:custGeom>
              <a:avLst/>
              <a:gdLst/>
              <a:ahLst/>
              <a:cxnLst/>
              <a:rect r="r" b="b" t="t" l="l"/>
              <a:pathLst>
                <a:path h="1726367" w="236594">
                  <a:moveTo>
                    <a:pt x="0" y="0"/>
                  </a:moveTo>
                  <a:lnTo>
                    <a:pt x="236594" y="0"/>
                  </a:lnTo>
                  <a:lnTo>
                    <a:pt x="236594" y="1726367"/>
                  </a:lnTo>
                  <a:lnTo>
                    <a:pt x="0" y="1726367"/>
                  </a:lnTo>
                  <a:lnTo>
                    <a:pt x="0" y="0"/>
                  </a:lnTo>
                  <a:close/>
                </a:path>
              </a:pathLst>
            </a:custGeom>
            <a:blipFill>
              <a:blip r:embed="rId4"/>
              <a:stretch>
                <a:fillRect l="-764315" t="-33790" r="-1287630" b="-32101"/>
              </a:stretch>
            </a:blipFill>
          </p:spPr>
        </p:sp>
      </p:grpSp>
      <p:sp>
        <p:nvSpPr>
          <p:cNvPr name="Freeform 15" id="15"/>
          <p:cNvSpPr/>
          <p:nvPr/>
        </p:nvSpPr>
        <p:spPr>
          <a:xfrm flipH="false" flipV="false" rot="0">
            <a:off x="501762" y="4299352"/>
            <a:ext cx="5556961" cy="3290437"/>
          </a:xfrm>
          <a:custGeom>
            <a:avLst/>
            <a:gdLst/>
            <a:ahLst/>
            <a:cxnLst/>
            <a:rect r="r" b="b" t="t" l="l"/>
            <a:pathLst>
              <a:path h="3290437" w="5556961">
                <a:moveTo>
                  <a:pt x="0" y="0"/>
                </a:moveTo>
                <a:lnTo>
                  <a:pt x="5556961" y="0"/>
                </a:lnTo>
                <a:lnTo>
                  <a:pt x="5556961" y="3290436"/>
                </a:lnTo>
                <a:lnTo>
                  <a:pt x="0" y="3290436"/>
                </a:lnTo>
                <a:lnTo>
                  <a:pt x="0" y="0"/>
                </a:lnTo>
                <a:close/>
              </a:path>
            </a:pathLst>
          </a:custGeom>
          <a:blipFill>
            <a:blip r:embed="rId6"/>
            <a:stretch>
              <a:fillRect l="0" t="0" r="0" b="0"/>
            </a:stretch>
          </a:blipFill>
        </p:spPr>
      </p:sp>
      <p:sp>
        <p:nvSpPr>
          <p:cNvPr name="Freeform 16" id="16"/>
          <p:cNvSpPr/>
          <p:nvPr/>
        </p:nvSpPr>
        <p:spPr>
          <a:xfrm flipH="false" flipV="false" rot="0">
            <a:off x="12381077" y="4299352"/>
            <a:ext cx="5214343" cy="3798528"/>
          </a:xfrm>
          <a:custGeom>
            <a:avLst/>
            <a:gdLst/>
            <a:ahLst/>
            <a:cxnLst/>
            <a:rect r="r" b="b" t="t" l="l"/>
            <a:pathLst>
              <a:path h="3798528" w="5214343">
                <a:moveTo>
                  <a:pt x="0" y="0"/>
                </a:moveTo>
                <a:lnTo>
                  <a:pt x="5214343" y="0"/>
                </a:lnTo>
                <a:lnTo>
                  <a:pt x="5214343" y="3798528"/>
                </a:lnTo>
                <a:lnTo>
                  <a:pt x="0" y="3798528"/>
                </a:lnTo>
                <a:lnTo>
                  <a:pt x="0" y="0"/>
                </a:lnTo>
                <a:close/>
              </a:path>
            </a:pathLst>
          </a:custGeom>
          <a:blipFill>
            <a:blip r:embed="rId7"/>
            <a:stretch>
              <a:fillRect l="0" t="0" r="0" b="0"/>
            </a:stretch>
          </a:blipFill>
        </p:spPr>
      </p:sp>
      <p:grpSp>
        <p:nvGrpSpPr>
          <p:cNvPr name="Group 17" id="17"/>
          <p:cNvGrpSpPr/>
          <p:nvPr/>
        </p:nvGrpSpPr>
        <p:grpSpPr>
          <a:xfrm rot="0">
            <a:off x="6332247" y="3096431"/>
            <a:ext cx="5299314" cy="4950933"/>
            <a:chOff x="0" y="0"/>
            <a:chExt cx="7065752" cy="6601244"/>
          </a:xfrm>
        </p:grpSpPr>
        <p:sp>
          <p:nvSpPr>
            <p:cNvPr name="Freeform 18" id="18"/>
            <p:cNvSpPr/>
            <p:nvPr/>
          </p:nvSpPr>
          <p:spPr>
            <a:xfrm flipH="false" flipV="false" rot="391629">
              <a:off x="314932" y="346649"/>
              <a:ext cx="6435889" cy="5907945"/>
            </a:xfrm>
            <a:custGeom>
              <a:avLst/>
              <a:gdLst/>
              <a:ahLst/>
              <a:cxnLst/>
              <a:rect r="r" b="b" t="t" l="l"/>
              <a:pathLst>
                <a:path h="5907945" w="6435889">
                  <a:moveTo>
                    <a:pt x="0" y="0"/>
                  </a:moveTo>
                  <a:lnTo>
                    <a:pt x="6435889" y="0"/>
                  </a:lnTo>
                  <a:lnTo>
                    <a:pt x="6435889" y="5907946"/>
                  </a:lnTo>
                  <a:lnTo>
                    <a:pt x="0" y="5907946"/>
                  </a:lnTo>
                  <a:lnTo>
                    <a:pt x="0" y="0"/>
                  </a:lnTo>
                  <a:close/>
                </a:path>
              </a:pathLst>
            </a:custGeom>
            <a:blipFill>
              <a:blip r:embed="rId8"/>
              <a:stretch>
                <a:fillRect l="0" t="0" r="0" b="0"/>
              </a:stretch>
            </a:blipFill>
          </p:spPr>
        </p:sp>
        <p:sp>
          <p:nvSpPr>
            <p:cNvPr name="TextBox 19" id="19"/>
            <p:cNvSpPr txBox="true"/>
            <p:nvPr/>
          </p:nvSpPr>
          <p:spPr>
            <a:xfrm rot="0">
              <a:off x="1598526" y="2446955"/>
              <a:ext cx="4675262" cy="2116915"/>
            </a:xfrm>
            <a:prstGeom prst="rect">
              <a:avLst/>
            </a:prstGeom>
          </p:spPr>
          <p:txBody>
            <a:bodyPr anchor="t" rtlCol="false" tIns="0" lIns="0" bIns="0" rIns="0">
              <a:spAutoFit/>
            </a:bodyPr>
            <a:lstStyle/>
            <a:p>
              <a:pPr algn="just">
                <a:lnSpc>
                  <a:spcPts val="1870"/>
                </a:lnSpc>
                <a:spcBef>
                  <a:spcPct val="0"/>
                </a:spcBef>
              </a:pPr>
              <a:r>
                <a:rPr lang="en-US" sz="1336">
                  <a:solidFill>
                    <a:srgbClr val="000000"/>
                  </a:solidFill>
                  <a:latin typeface="Montserrat Extra-Bold"/>
                </a:rPr>
                <a:t>NUESTRO OBJETIVO FUE DAR A CONOCER A LOS INTEGRANTES DEL COMITÉ CIIG Y SUBCOMITÉ SIHAS, A LA NUEVA AUDITORA ESPECIAL, Y ASÍ MISMO A PROCEDER A LA APROBACIÓN DEL CALENDARIO DE SESIONES ORDINARIAS.</a:t>
              </a:r>
            </a:p>
          </p:txBody>
        </p:sp>
      </p:grpSp>
      <p:grpSp>
        <p:nvGrpSpPr>
          <p:cNvPr name="Group 20" id="20"/>
          <p:cNvGrpSpPr/>
          <p:nvPr/>
        </p:nvGrpSpPr>
        <p:grpSpPr>
          <a:xfrm rot="0">
            <a:off x="0" y="9258300"/>
            <a:ext cx="18288000" cy="1028700"/>
            <a:chOff x="0" y="0"/>
            <a:chExt cx="4816593" cy="270933"/>
          </a:xfrm>
        </p:grpSpPr>
        <p:sp>
          <p:nvSpPr>
            <p:cNvPr name="Freeform 21" id="21"/>
            <p:cNvSpPr/>
            <p:nvPr/>
          </p:nvSpPr>
          <p:spPr>
            <a:xfrm flipH="false" flipV="false" rot="0">
              <a:off x="0" y="0"/>
              <a:ext cx="4816592" cy="270933"/>
            </a:xfrm>
            <a:custGeom>
              <a:avLst/>
              <a:gdLst/>
              <a:ahLst/>
              <a:cxnLst/>
              <a:rect r="r" b="b" t="t" l="l"/>
              <a:pathLst>
                <a:path h="270933" w="4816592">
                  <a:moveTo>
                    <a:pt x="0" y="0"/>
                  </a:moveTo>
                  <a:lnTo>
                    <a:pt x="4816592" y="0"/>
                  </a:lnTo>
                  <a:lnTo>
                    <a:pt x="4816592" y="270933"/>
                  </a:lnTo>
                  <a:lnTo>
                    <a:pt x="0" y="270933"/>
                  </a:lnTo>
                  <a:lnTo>
                    <a:pt x="0" y="0"/>
                  </a:lnTo>
                </a:path>
              </a:pathLst>
            </a:custGeom>
            <a:solidFill>
              <a:srgbClr val="8E002A"/>
            </a:solidFill>
          </p:spPr>
        </p:sp>
        <p:sp>
          <p:nvSpPr>
            <p:cNvPr name="TextBox 22" id="22"/>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4EDE1"/>
        </a:solidFill>
      </p:bgPr>
    </p:bg>
    <p:spTree>
      <p:nvGrpSpPr>
        <p:cNvPr id="1" name=""/>
        <p:cNvGrpSpPr/>
        <p:nvPr/>
      </p:nvGrpSpPr>
      <p:grpSpPr>
        <a:xfrm>
          <a:off x="0" y="0"/>
          <a:ext cx="0" cy="0"/>
          <a:chOff x="0" y="0"/>
          <a:chExt cx="0" cy="0"/>
        </a:xfrm>
      </p:grpSpPr>
      <p:grpSp>
        <p:nvGrpSpPr>
          <p:cNvPr name="Group 2" id="2"/>
          <p:cNvGrpSpPr/>
          <p:nvPr/>
        </p:nvGrpSpPr>
        <p:grpSpPr>
          <a:xfrm rot="0">
            <a:off x="412515" y="1507577"/>
            <a:ext cx="3136062" cy="867628"/>
            <a:chOff x="0" y="0"/>
            <a:chExt cx="4181416" cy="1156838"/>
          </a:xfrm>
        </p:grpSpPr>
        <p:sp>
          <p:nvSpPr>
            <p:cNvPr name="AutoShape 3" id="3"/>
            <p:cNvSpPr/>
            <p:nvPr/>
          </p:nvSpPr>
          <p:spPr>
            <a:xfrm>
              <a:off x="5201" y="44450"/>
              <a:ext cx="4176215" cy="0"/>
            </a:xfrm>
            <a:prstGeom prst="line">
              <a:avLst/>
            </a:prstGeom>
            <a:ln cap="rnd" w="88900">
              <a:solidFill>
                <a:srgbClr val="8E002A"/>
              </a:solidFill>
              <a:prstDash val="solid"/>
              <a:headEnd type="none" len="sm" w="sm"/>
              <a:tailEnd type="none" len="sm" w="sm"/>
            </a:ln>
          </p:spPr>
        </p:sp>
        <p:sp>
          <p:nvSpPr>
            <p:cNvPr name="AutoShape 4" id="4"/>
            <p:cNvSpPr/>
            <p:nvPr/>
          </p:nvSpPr>
          <p:spPr>
            <a:xfrm>
              <a:off x="44450" y="44450"/>
              <a:ext cx="0" cy="1112388"/>
            </a:xfrm>
            <a:prstGeom prst="line">
              <a:avLst/>
            </a:prstGeom>
            <a:ln cap="rnd" w="88900">
              <a:solidFill>
                <a:srgbClr val="8E002A"/>
              </a:solidFill>
              <a:prstDash val="solid"/>
              <a:headEnd type="none" len="sm" w="sm"/>
              <a:tailEnd type="none" len="sm" w="sm"/>
            </a:ln>
          </p:spPr>
        </p:sp>
      </p:grpSp>
      <p:grpSp>
        <p:nvGrpSpPr>
          <p:cNvPr name="Group 5" id="5"/>
          <p:cNvGrpSpPr/>
          <p:nvPr/>
        </p:nvGrpSpPr>
        <p:grpSpPr>
          <a:xfrm rot="0">
            <a:off x="14743324" y="2224295"/>
            <a:ext cx="3132162" cy="900966"/>
            <a:chOff x="0" y="0"/>
            <a:chExt cx="4176215" cy="1201288"/>
          </a:xfrm>
        </p:grpSpPr>
        <p:sp>
          <p:nvSpPr>
            <p:cNvPr name="AutoShape 6" id="6"/>
            <p:cNvSpPr/>
            <p:nvPr/>
          </p:nvSpPr>
          <p:spPr>
            <a:xfrm flipH="true">
              <a:off x="0" y="1156838"/>
              <a:ext cx="4176215" cy="0"/>
            </a:xfrm>
            <a:prstGeom prst="line">
              <a:avLst/>
            </a:prstGeom>
            <a:ln cap="rnd" w="88900">
              <a:solidFill>
                <a:srgbClr val="8E002A"/>
              </a:solidFill>
              <a:prstDash val="solid"/>
              <a:headEnd type="none" len="sm" w="sm"/>
              <a:tailEnd type="none" len="sm" w="sm"/>
            </a:ln>
          </p:spPr>
        </p:sp>
        <p:sp>
          <p:nvSpPr>
            <p:cNvPr name="AutoShape 7" id="7"/>
            <p:cNvSpPr/>
            <p:nvPr/>
          </p:nvSpPr>
          <p:spPr>
            <a:xfrm flipV="true">
              <a:off x="4131765" y="0"/>
              <a:ext cx="0" cy="1112388"/>
            </a:xfrm>
            <a:prstGeom prst="line">
              <a:avLst/>
            </a:prstGeom>
            <a:ln cap="rnd" w="88900">
              <a:solidFill>
                <a:srgbClr val="8E002A"/>
              </a:solidFill>
              <a:prstDash val="solid"/>
              <a:headEnd type="none" len="sm" w="sm"/>
              <a:tailEnd type="none" len="sm" w="sm"/>
            </a:ln>
          </p:spPr>
        </p:sp>
      </p:grpSp>
      <p:grpSp>
        <p:nvGrpSpPr>
          <p:cNvPr name="Group 8" id="8"/>
          <p:cNvGrpSpPr/>
          <p:nvPr/>
        </p:nvGrpSpPr>
        <p:grpSpPr>
          <a:xfrm rot="0">
            <a:off x="11501970" y="76636"/>
            <a:ext cx="6621434" cy="1294775"/>
            <a:chOff x="0" y="0"/>
            <a:chExt cx="8828578" cy="1726367"/>
          </a:xfrm>
        </p:grpSpPr>
        <p:sp>
          <p:nvSpPr>
            <p:cNvPr name="Freeform 9" id="9"/>
            <p:cNvSpPr/>
            <p:nvPr/>
          </p:nvSpPr>
          <p:spPr>
            <a:xfrm flipH="false" flipV="false" rot="0">
              <a:off x="0" y="0"/>
              <a:ext cx="5091374" cy="1726367"/>
            </a:xfrm>
            <a:custGeom>
              <a:avLst/>
              <a:gdLst/>
              <a:ahLst/>
              <a:cxnLst/>
              <a:rect r="r" b="b" t="t" l="l"/>
              <a:pathLst>
                <a:path h="1726367" w="5091374">
                  <a:moveTo>
                    <a:pt x="0" y="0"/>
                  </a:moveTo>
                  <a:lnTo>
                    <a:pt x="5091374" y="0"/>
                  </a:lnTo>
                  <a:lnTo>
                    <a:pt x="5091374" y="1726367"/>
                  </a:lnTo>
                  <a:lnTo>
                    <a:pt x="0" y="1726367"/>
                  </a:lnTo>
                  <a:lnTo>
                    <a:pt x="0" y="0"/>
                  </a:lnTo>
                  <a:close/>
                </a:path>
              </a:pathLst>
            </a:custGeom>
            <a:blipFill>
              <a:blip r:embed="rId2"/>
              <a:stretch>
                <a:fillRect l="0" t="-33790" r="0" b="-32101"/>
              </a:stretch>
            </a:blipFill>
          </p:spPr>
        </p:sp>
        <p:sp>
          <p:nvSpPr>
            <p:cNvPr name="Freeform 10" id="10"/>
            <p:cNvSpPr/>
            <p:nvPr/>
          </p:nvSpPr>
          <p:spPr>
            <a:xfrm flipH="false" flipV="false" rot="0">
              <a:off x="5237369" y="0"/>
              <a:ext cx="3591209" cy="1619901"/>
            </a:xfrm>
            <a:custGeom>
              <a:avLst/>
              <a:gdLst/>
              <a:ahLst/>
              <a:cxnLst/>
              <a:rect r="r" b="b" t="t" l="l"/>
              <a:pathLst>
                <a:path h="1619901" w="3591209">
                  <a:moveTo>
                    <a:pt x="0" y="0"/>
                  </a:moveTo>
                  <a:lnTo>
                    <a:pt x="3591209" y="0"/>
                  </a:lnTo>
                  <a:lnTo>
                    <a:pt x="3591209" y="1619901"/>
                  </a:lnTo>
                  <a:lnTo>
                    <a:pt x="0" y="1619901"/>
                  </a:lnTo>
                  <a:lnTo>
                    <a:pt x="0" y="0"/>
                  </a:lnTo>
                  <a:close/>
                </a:path>
              </a:pathLst>
            </a:custGeom>
            <a:blipFill>
              <a:blip r:embed="rId3"/>
              <a:stretch>
                <a:fillRect l="0" t="0" r="0" b="0"/>
              </a:stretch>
            </a:blipFill>
          </p:spPr>
        </p:sp>
        <p:sp>
          <p:nvSpPr>
            <p:cNvPr name="Freeform 11" id="11"/>
            <p:cNvSpPr/>
            <p:nvPr/>
          </p:nvSpPr>
          <p:spPr>
            <a:xfrm flipH="false" flipV="false" rot="0">
              <a:off x="5014625" y="0"/>
              <a:ext cx="236594" cy="1726367"/>
            </a:xfrm>
            <a:custGeom>
              <a:avLst/>
              <a:gdLst/>
              <a:ahLst/>
              <a:cxnLst/>
              <a:rect r="r" b="b" t="t" l="l"/>
              <a:pathLst>
                <a:path h="1726367" w="236594">
                  <a:moveTo>
                    <a:pt x="0" y="0"/>
                  </a:moveTo>
                  <a:lnTo>
                    <a:pt x="236594" y="0"/>
                  </a:lnTo>
                  <a:lnTo>
                    <a:pt x="236594" y="1726367"/>
                  </a:lnTo>
                  <a:lnTo>
                    <a:pt x="0" y="1726367"/>
                  </a:lnTo>
                  <a:lnTo>
                    <a:pt x="0" y="0"/>
                  </a:lnTo>
                  <a:close/>
                </a:path>
              </a:pathLst>
            </a:custGeom>
            <a:blipFill>
              <a:blip r:embed="rId2"/>
              <a:stretch>
                <a:fillRect l="-764315" t="-33790" r="-1287630" b="-32101"/>
              </a:stretch>
            </a:blipFill>
          </p:spPr>
        </p:sp>
      </p:grpSp>
      <p:grpSp>
        <p:nvGrpSpPr>
          <p:cNvPr name="Group 12" id="12"/>
          <p:cNvGrpSpPr/>
          <p:nvPr/>
        </p:nvGrpSpPr>
        <p:grpSpPr>
          <a:xfrm rot="0">
            <a:off x="258551" y="76636"/>
            <a:ext cx="4270338" cy="1294775"/>
            <a:chOff x="0" y="0"/>
            <a:chExt cx="5693784" cy="1726367"/>
          </a:xfrm>
        </p:grpSpPr>
        <p:sp>
          <p:nvSpPr>
            <p:cNvPr name="Freeform 13" id="13"/>
            <p:cNvSpPr/>
            <p:nvPr/>
          </p:nvSpPr>
          <p:spPr>
            <a:xfrm flipH="false" flipV="false" rot="0">
              <a:off x="1263712" y="81029"/>
              <a:ext cx="4430072" cy="1564308"/>
            </a:xfrm>
            <a:custGeom>
              <a:avLst/>
              <a:gdLst/>
              <a:ahLst/>
              <a:cxnLst/>
              <a:rect r="r" b="b" t="t" l="l"/>
              <a:pathLst>
                <a:path h="1564308" w="4430072">
                  <a:moveTo>
                    <a:pt x="0" y="0"/>
                  </a:moveTo>
                  <a:lnTo>
                    <a:pt x="4430072" y="0"/>
                  </a:lnTo>
                  <a:lnTo>
                    <a:pt x="4430072" y="1564309"/>
                  </a:lnTo>
                  <a:lnTo>
                    <a:pt x="0" y="1564309"/>
                  </a:lnTo>
                  <a:lnTo>
                    <a:pt x="0" y="0"/>
                  </a:lnTo>
                  <a:close/>
                </a:path>
              </a:pathLst>
            </a:custGeom>
            <a:blipFill>
              <a:blip r:embed="rId4"/>
              <a:stretch>
                <a:fillRect l="-19768" t="-54510" r="-16993" b="-63349"/>
              </a:stretch>
            </a:blipFill>
          </p:spPr>
        </p:sp>
        <p:sp>
          <p:nvSpPr>
            <p:cNvPr name="Freeform 14" id="14"/>
            <p:cNvSpPr/>
            <p:nvPr/>
          </p:nvSpPr>
          <p:spPr>
            <a:xfrm flipH="false" flipV="false" rot="0">
              <a:off x="0" y="0"/>
              <a:ext cx="1263712" cy="1726367"/>
            </a:xfrm>
            <a:custGeom>
              <a:avLst/>
              <a:gdLst/>
              <a:ahLst/>
              <a:cxnLst/>
              <a:rect r="r" b="b" t="t" l="l"/>
              <a:pathLst>
                <a:path h="1726367" w="1263712">
                  <a:moveTo>
                    <a:pt x="0" y="0"/>
                  </a:moveTo>
                  <a:lnTo>
                    <a:pt x="1263712" y="0"/>
                  </a:lnTo>
                  <a:lnTo>
                    <a:pt x="1263712" y="1726367"/>
                  </a:lnTo>
                  <a:lnTo>
                    <a:pt x="0" y="1726367"/>
                  </a:lnTo>
                  <a:lnTo>
                    <a:pt x="0" y="0"/>
                  </a:lnTo>
                  <a:close/>
                </a:path>
              </a:pathLst>
            </a:custGeom>
            <a:blipFill>
              <a:blip r:embed="rId5"/>
              <a:stretch>
                <a:fillRect l="-100179" t="-11765" r="-96992" b="-10596"/>
              </a:stretch>
            </a:blipFill>
          </p:spPr>
        </p:sp>
      </p:grpSp>
      <p:grpSp>
        <p:nvGrpSpPr>
          <p:cNvPr name="Group 15" id="15"/>
          <p:cNvGrpSpPr/>
          <p:nvPr/>
        </p:nvGrpSpPr>
        <p:grpSpPr>
          <a:xfrm rot="0">
            <a:off x="0" y="9258300"/>
            <a:ext cx="18288000" cy="1028700"/>
            <a:chOff x="0" y="0"/>
            <a:chExt cx="4816593" cy="270933"/>
          </a:xfrm>
        </p:grpSpPr>
        <p:sp>
          <p:nvSpPr>
            <p:cNvPr name="Freeform 16" id="16"/>
            <p:cNvSpPr/>
            <p:nvPr/>
          </p:nvSpPr>
          <p:spPr>
            <a:xfrm flipH="false" flipV="false" rot="0">
              <a:off x="0" y="0"/>
              <a:ext cx="4816592" cy="270933"/>
            </a:xfrm>
            <a:custGeom>
              <a:avLst/>
              <a:gdLst/>
              <a:ahLst/>
              <a:cxnLst/>
              <a:rect r="r" b="b" t="t" l="l"/>
              <a:pathLst>
                <a:path h="270933" w="4816592">
                  <a:moveTo>
                    <a:pt x="0" y="0"/>
                  </a:moveTo>
                  <a:lnTo>
                    <a:pt x="4816592" y="0"/>
                  </a:lnTo>
                  <a:lnTo>
                    <a:pt x="4816592" y="270933"/>
                  </a:lnTo>
                  <a:lnTo>
                    <a:pt x="0" y="270933"/>
                  </a:lnTo>
                  <a:lnTo>
                    <a:pt x="0" y="0"/>
                  </a:lnTo>
                </a:path>
              </a:pathLst>
            </a:custGeom>
            <a:solidFill>
              <a:srgbClr val="8E002A"/>
            </a:solidFill>
          </p:spPr>
        </p:sp>
        <p:sp>
          <p:nvSpPr>
            <p:cNvPr name="TextBox 17" id="1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18" id="18"/>
          <p:cNvSpPr/>
          <p:nvPr/>
        </p:nvSpPr>
        <p:spPr>
          <a:xfrm flipH="false" flipV="false" rot="0">
            <a:off x="10596762" y="4276516"/>
            <a:ext cx="2275202" cy="2548596"/>
          </a:xfrm>
          <a:custGeom>
            <a:avLst/>
            <a:gdLst/>
            <a:ahLst/>
            <a:cxnLst/>
            <a:rect r="r" b="b" t="t" l="l"/>
            <a:pathLst>
              <a:path h="2548596" w="2275202">
                <a:moveTo>
                  <a:pt x="0" y="0"/>
                </a:moveTo>
                <a:lnTo>
                  <a:pt x="2275202" y="0"/>
                </a:lnTo>
                <a:lnTo>
                  <a:pt x="2275202" y="2548597"/>
                </a:lnTo>
                <a:lnTo>
                  <a:pt x="0" y="254859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9" id="19"/>
          <p:cNvGrpSpPr/>
          <p:nvPr/>
        </p:nvGrpSpPr>
        <p:grpSpPr>
          <a:xfrm rot="0">
            <a:off x="412515" y="3125261"/>
            <a:ext cx="4889589" cy="4889589"/>
            <a:chOff x="0" y="0"/>
            <a:chExt cx="6519452" cy="6519452"/>
          </a:xfrm>
        </p:grpSpPr>
        <p:grpSp>
          <p:nvGrpSpPr>
            <p:cNvPr name="Group 20" id="20"/>
            <p:cNvGrpSpPr/>
            <p:nvPr/>
          </p:nvGrpSpPr>
          <p:grpSpPr>
            <a:xfrm rot="0">
              <a:off x="0" y="0"/>
              <a:ext cx="6519452" cy="6519452"/>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733382" y="0"/>
                    </a:moveTo>
                    <a:lnTo>
                      <a:pt x="79418" y="0"/>
                    </a:lnTo>
                    <a:cubicBezTo>
                      <a:pt x="79418" y="43699"/>
                      <a:pt x="44079" y="79418"/>
                      <a:pt x="0" y="79418"/>
                    </a:cubicBezTo>
                    <a:lnTo>
                      <a:pt x="0" y="733382"/>
                    </a:lnTo>
                    <a:cubicBezTo>
                      <a:pt x="43699" y="733382"/>
                      <a:pt x="79418" y="768721"/>
                      <a:pt x="79418" y="812800"/>
                    </a:cubicBezTo>
                    <a:lnTo>
                      <a:pt x="733382" y="812800"/>
                    </a:lnTo>
                    <a:cubicBezTo>
                      <a:pt x="733382" y="769101"/>
                      <a:pt x="768721" y="733382"/>
                      <a:pt x="812800" y="733382"/>
                    </a:cubicBezTo>
                    <a:lnTo>
                      <a:pt x="812800" y="79418"/>
                    </a:lnTo>
                    <a:cubicBezTo>
                      <a:pt x="769101" y="79418"/>
                      <a:pt x="733382" y="44079"/>
                      <a:pt x="733382" y="0"/>
                    </a:cubicBezTo>
                  </a:path>
                </a:pathLst>
              </a:custGeom>
              <a:solidFill>
                <a:srgbClr val="8E002A"/>
              </a:solidFill>
            </p:spPr>
          </p:sp>
          <p:sp>
            <p:nvSpPr>
              <p:cNvPr name="TextBox 22" id="22"/>
              <p:cNvSpPr txBox="true"/>
              <p:nvPr/>
            </p:nvSpPr>
            <p:spPr>
              <a:xfrm>
                <a:off x="38100" y="0"/>
                <a:ext cx="736600" cy="774700"/>
              </a:xfrm>
              <a:prstGeom prst="rect">
                <a:avLst/>
              </a:prstGeom>
            </p:spPr>
            <p:txBody>
              <a:bodyPr anchor="ctr" rtlCol="false" tIns="50800" lIns="50800" bIns="50800" rIns="50800"/>
              <a:lstStyle/>
              <a:p>
                <a:pPr algn="ctr">
                  <a:lnSpc>
                    <a:spcPts val="2659"/>
                  </a:lnSpc>
                </a:pPr>
              </a:p>
            </p:txBody>
          </p:sp>
        </p:grpSp>
        <p:sp>
          <p:nvSpPr>
            <p:cNvPr name="TextBox 23" id="23"/>
            <p:cNvSpPr txBox="true"/>
            <p:nvPr/>
          </p:nvSpPr>
          <p:spPr>
            <a:xfrm rot="0">
              <a:off x="293356" y="963088"/>
              <a:ext cx="5932740" cy="4564701"/>
            </a:xfrm>
            <a:prstGeom prst="rect">
              <a:avLst/>
            </a:prstGeom>
          </p:spPr>
          <p:txBody>
            <a:bodyPr anchor="t" rtlCol="false" tIns="0" lIns="0" bIns="0" rIns="0">
              <a:spAutoFit/>
            </a:bodyPr>
            <a:lstStyle/>
            <a:p>
              <a:pPr algn="just">
                <a:lnSpc>
                  <a:spcPts val="1718"/>
                </a:lnSpc>
                <a:spcBef>
                  <a:spcPct val="0"/>
                </a:spcBef>
              </a:pPr>
              <a:r>
                <a:rPr lang="en-US" sz="1227">
                  <a:solidFill>
                    <a:srgbClr val="FFFFFF"/>
                  </a:solidFill>
                  <a:latin typeface="Montserrat Extra-Bold"/>
                </a:rPr>
                <a:t>DAR A CONOCER A LOS INTEGRANTES DEL COMITÉ, SUBCOMITÉ Y A TODOS LOS INTEGRANTES DEL CENTRO DE CONCILIACIÓN LABORAL DEL ESTADO DE QUINTANA ROO QUE LA IGUALDAD DE GÉNERO Y EL EMPODERAMIENTO DE LAS MUJERES Y NIÑAS NO ES SÓLO UN OBJETIVO EN SÍ MISMO, SINO LA CLAVE PARA EL DESARROLLO SOSTENIBLE, EL CRECIMIENTO ECONÓMICO, Y LA PAZ Y LA SEGURIDAD. LA IGUALDAD DE GÉNERO, ADEMÁS DE SER UN DERECHO HUMANO FUNDAMENTAL, ES IMPRESCINDIBLE PARA LOGRAR SOCIEDADES PACÍFICAS, CON PLENO POTENCIAL HUMANO Y CAPACES DE DESARROLLARSE DE FORMA SOSTENIBLE. ADEMÁS, ESTÁ DEMOSTRADO QUE EL EMPODERAMIENTO DE LAS MUJERES ESTIMULA LA PRODUCTIVIDAD Y EL CRECIMIENTO ECONÓMICO.</a:t>
              </a:r>
            </a:p>
          </p:txBody>
        </p:sp>
      </p:grpSp>
      <p:sp>
        <p:nvSpPr>
          <p:cNvPr name="Freeform 24" id="24"/>
          <p:cNvSpPr/>
          <p:nvPr/>
        </p:nvSpPr>
        <p:spPr>
          <a:xfrm flipH="false" flipV="false" rot="0">
            <a:off x="5503230" y="4163579"/>
            <a:ext cx="4459748" cy="2812953"/>
          </a:xfrm>
          <a:custGeom>
            <a:avLst/>
            <a:gdLst/>
            <a:ahLst/>
            <a:cxnLst/>
            <a:rect r="r" b="b" t="t" l="l"/>
            <a:pathLst>
              <a:path h="2812953" w="4459748">
                <a:moveTo>
                  <a:pt x="0" y="0"/>
                </a:moveTo>
                <a:lnTo>
                  <a:pt x="4459748" y="0"/>
                </a:lnTo>
                <a:lnTo>
                  <a:pt x="4459748" y="2812953"/>
                </a:lnTo>
                <a:lnTo>
                  <a:pt x="0" y="2812953"/>
                </a:lnTo>
                <a:lnTo>
                  <a:pt x="0" y="0"/>
                </a:lnTo>
                <a:close/>
              </a:path>
            </a:pathLst>
          </a:custGeom>
          <a:blipFill>
            <a:blip r:embed="rId8"/>
            <a:stretch>
              <a:fillRect l="-2815" t="-11159" r="-13022" b="-26888"/>
            </a:stretch>
          </a:blipFill>
        </p:spPr>
      </p:sp>
      <p:sp>
        <p:nvSpPr>
          <p:cNvPr name="Freeform 25" id="25"/>
          <p:cNvSpPr/>
          <p:nvPr/>
        </p:nvSpPr>
        <p:spPr>
          <a:xfrm flipH="false" flipV="false" rot="0">
            <a:off x="13150761" y="4163579"/>
            <a:ext cx="4972643" cy="2774471"/>
          </a:xfrm>
          <a:custGeom>
            <a:avLst/>
            <a:gdLst/>
            <a:ahLst/>
            <a:cxnLst/>
            <a:rect r="r" b="b" t="t" l="l"/>
            <a:pathLst>
              <a:path h="2774471" w="4972643">
                <a:moveTo>
                  <a:pt x="0" y="0"/>
                </a:moveTo>
                <a:lnTo>
                  <a:pt x="4972642" y="0"/>
                </a:lnTo>
                <a:lnTo>
                  <a:pt x="4972642" y="2774471"/>
                </a:lnTo>
                <a:lnTo>
                  <a:pt x="0" y="2774471"/>
                </a:lnTo>
                <a:lnTo>
                  <a:pt x="0" y="0"/>
                </a:lnTo>
                <a:close/>
              </a:path>
            </a:pathLst>
          </a:custGeom>
          <a:blipFill>
            <a:blip r:embed="rId9"/>
            <a:stretch>
              <a:fillRect l="0" t="0" r="0" b="0"/>
            </a:stretch>
          </a:blipFill>
        </p:spPr>
      </p:sp>
      <p:sp>
        <p:nvSpPr>
          <p:cNvPr name="TextBox 26" id="26"/>
          <p:cNvSpPr txBox="true"/>
          <p:nvPr/>
        </p:nvSpPr>
        <p:spPr>
          <a:xfrm rot="0">
            <a:off x="450615" y="1682299"/>
            <a:ext cx="17386770" cy="1442962"/>
          </a:xfrm>
          <a:prstGeom prst="rect">
            <a:avLst/>
          </a:prstGeom>
        </p:spPr>
        <p:txBody>
          <a:bodyPr anchor="t" rtlCol="false" tIns="0" lIns="0" bIns="0" rIns="0">
            <a:spAutoFit/>
          </a:bodyPr>
          <a:lstStyle/>
          <a:p>
            <a:pPr algn="ctr">
              <a:lnSpc>
                <a:spcPts val="2913"/>
              </a:lnSpc>
              <a:spcBef>
                <a:spcPct val="0"/>
              </a:spcBef>
            </a:pPr>
            <a:r>
              <a:rPr lang="en-US" sz="2081">
                <a:solidFill>
                  <a:srgbClr val="000000"/>
                </a:solidFill>
                <a:latin typeface="Montserrat Extra-Bold"/>
              </a:rPr>
              <a:t>EL DÍA 07 DE JULIO 2023, LA LCDA KARELY ANAHÍ ÁLVAREZ PECH POR PARTE DEL INSTITUTO QUINTANARROENSE DE LA MUJER, IMPARTIÓ UN CURSO LLAMADO DERECHOS HUMANOS DE LAS MUJERES (DHM) VERSIÓN 1 PARA TODO EL PERSONAL DEL CENTRO DE CONCILIACIÓN LABORAL DEL ESTADO DE QUINTANA ROO, TENIENDO ACTIVIDADES PARA CONCIENTIZAR LOS TEMAS ABORDADOS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4EDE1"/>
        </a:solidFill>
      </p:bgPr>
    </p:bg>
    <p:spTree>
      <p:nvGrpSpPr>
        <p:cNvPr id="1" name=""/>
        <p:cNvGrpSpPr/>
        <p:nvPr/>
      </p:nvGrpSpPr>
      <p:grpSpPr>
        <a:xfrm>
          <a:off x="0" y="0"/>
          <a:ext cx="0" cy="0"/>
          <a:chOff x="0" y="0"/>
          <a:chExt cx="0" cy="0"/>
        </a:xfrm>
      </p:grpSpPr>
      <p:grpSp>
        <p:nvGrpSpPr>
          <p:cNvPr name="Group 2" id="2"/>
          <p:cNvGrpSpPr/>
          <p:nvPr/>
        </p:nvGrpSpPr>
        <p:grpSpPr>
          <a:xfrm rot="0">
            <a:off x="258551" y="1555202"/>
            <a:ext cx="3136062" cy="867628"/>
            <a:chOff x="0" y="0"/>
            <a:chExt cx="4181416" cy="1156838"/>
          </a:xfrm>
        </p:grpSpPr>
        <p:sp>
          <p:nvSpPr>
            <p:cNvPr name="AutoShape 3" id="3"/>
            <p:cNvSpPr/>
            <p:nvPr/>
          </p:nvSpPr>
          <p:spPr>
            <a:xfrm>
              <a:off x="5201" y="44450"/>
              <a:ext cx="4176215" cy="0"/>
            </a:xfrm>
            <a:prstGeom prst="line">
              <a:avLst/>
            </a:prstGeom>
            <a:ln cap="rnd" w="88900">
              <a:solidFill>
                <a:srgbClr val="8E002A"/>
              </a:solidFill>
              <a:prstDash val="solid"/>
              <a:headEnd type="none" len="sm" w="sm"/>
              <a:tailEnd type="none" len="sm" w="sm"/>
            </a:ln>
          </p:spPr>
        </p:sp>
        <p:sp>
          <p:nvSpPr>
            <p:cNvPr name="AutoShape 4" id="4"/>
            <p:cNvSpPr/>
            <p:nvPr/>
          </p:nvSpPr>
          <p:spPr>
            <a:xfrm>
              <a:off x="44450" y="44450"/>
              <a:ext cx="0" cy="1112388"/>
            </a:xfrm>
            <a:prstGeom prst="line">
              <a:avLst/>
            </a:prstGeom>
            <a:ln cap="rnd" w="88900">
              <a:solidFill>
                <a:srgbClr val="8E002A"/>
              </a:solidFill>
              <a:prstDash val="solid"/>
              <a:headEnd type="none" len="sm" w="sm"/>
              <a:tailEnd type="none" len="sm" w="sm"/>
            </a:ln>
          </p:spPr>
        </p:sp>
      </p:grpSp>
      <p:grpSp>
        <p:nvGrpSpPr>
          <p:cNvPr name="Group 5" id="5"/>
          <p:cNvGrpSpPr/>
          <p:nvPr/>
        </p:nvGrpSpPr>
        <p:grpSpPr>
          <a:xfrm rot="0">
            <a:off x="14891387" y="2098456"/>
            <a:ext cx="3132162" cy="900966"/>
            <a:chOff x="0" y="0"/>
            <a:chExt cx="4176215" cy="1201288"/>
          </a:xfrm>
        </p:grpSpPr>
        <p:sp>
          <p:nvSpPr>
            <p:cNvPr name="AutoShape 6" id="6"/>
            <p:cNvSpPr/>
            <p:nvPr/>
          </p:nvSpPr>
          <p:spPr>
            <a:xfrm flipH="true">
              <a:off x="0" y="1156838"/>
              <a:ext cx="4176215" cy="0"/>
            </a:xfrm>
            <a:prstGeom prst="line">
              <a:avLst/>
            </a:prstGeom>
            <a:ln cap="rnd" w="88900">
              <a:solidFill>
                <a:srgbClr val="8E002A"/>
              </a:solidFill>
              <a:prstDash val="solid"/>
              <a:headEnd type="none" len="sm" w="sm"/>
              <a:tailEnd type="none" len="sm" w="sm"/>
            </a:ln>
          </p:spPr>
        </p:sp>
        <p:sp>
          <p:nvSpPr>
            <p:cNvPr name="AutoShape 7" id="7"/>
            <p:cNvSpPr/>
            <p:nvPr/>
          </p:nvSpPr>
          <p:spPr>
            <a:xfrm flipV="true">
              <a:off x="4131765" y="0"/>
              <a:ext cx="0" cy="1112388"/>
            </a:xfrm>
            <a:prstGeom prst="line">
              <a:avLst/>
            </a:prstGeom>
            <a:ln cap="rnd" w="88900">
              <a:solidFill>
                <a:srgbClr val="8E002A"/>
              </a:solidFill>
              <a:prstDash val="solid"/>
              <a:headEnd type="none" len="sm" w="sm"/>
              <a:tailEnd type="none" len="sm" w="sm"/>
            </a:ln>
          </p:spPr>
        </p:sp>
      </p:grpSp>
      <p:grpSp>
        <p:nvGrpSpPr>
          <p:cNvPr name="Group 8" id="8"/>
          <p:cNvGrpSpPr/>
          <p:nvPr/>
        </p:nvGrpSpPr>
        <p:grpSpPr>
          <a:xfrm rot="0">
            <a:off x="11501970" y="76636"/>
            <a:ext cx="6621434" cy="1294775"/>
            <a:chOff x="0" y="0"/>
            <a:chExt cx="8828578" cy="1726367"/>
          </a:xfrm>
        </p:grpSpPr>
        <p:sp>
          <p:nvSpPr>
            <p:cNvPr name="Freeform 9" id="9"/>
            <p:cNvSpPr/>
            <p:nvPr/>
          </p:nvSpPr>
          <p:spPr>
            <a:xfrm flipH="false" flipV="false" rot="0">
              <a:off x="0" y="0"/>
              <a:ext cx="5091374" cy="1726367"/>
            </a:xfrm>
            <a:custGeom>
              <a:avLst/>
              <a:gdLst/>
              <a:ahLst/>
              <a:cxnLst/>
              <a:rect r="r" b="b" t="t" l="l"/>
              <a:pathLst>
                <a:path h="1726367" w="5091374">
                  <a:moveTo>
                    <a:pt x="0" y="0"/>
                  </a:moveTo>
                  <a:lnTo>
                    <a:pt x="5091374" y="0"/>
                  </a:lnTo>
                  <a:lnTo>
                    <a:pt x="5091374" y="1726367"/>
                  </a:lnTo>
                  <a:lnTo>
                    <a:pt x="0" y="1726367"/>
                  </a:lnTo>
                  <a:lnTo>
                    <a:pt x="0" y="0"/>
                  </a:lnTo>
                  <a:close/>
                </a:path>
              </a:pathLst>
            </a:custGeom>
            <a:blipFill>
              <a:blip r:embed="rId2"/>
              <a:stretch>
                <a:fillRect l="0" t="-33790" r="0" b="-32101"/>
              </a:stretch>
            </a:blipFill>
          </p:spPr>
        </p:sp>
        <p:sp>
          <p:nvSpPr>
            <p:cNvPr name="Freeform 10" id="10"/>
            <p:cNvSpPr/>
            <p:nvPr/>
          </p:nvSpPr>
          <p:spPr>
            <a:xfrm flipH="false" flipV="false" rot="0">
              <a:off x="5237369" y="0"/>
              <a:ext cx="3591209" cy="1619901"/>
            </a:xfrm>
            <a:custGeom>
              <a:avLst/>
              <a:gdLst/>
              <a:ahLst/>
              <a:cxnLst/>
              <a:rect r="r" b="b" t="t" l="l"/>
              <a:pathLst>
                <a:path h="1619901" w="3591209">
                  <a:moveTo>
                    <a:pt x="0" y="0"/>
                  </a:moveTo>
                  <a:lnTo>
                    <a:pt x="3591209" y="0"/>
                  </a:lnTo>
                  <a:lnTo>
                    <a:pt x="3591209" y="1619901"/>
                  </a:lnTo>
                  <a:lnTo>
                    <a:pt x="0" y="1619901"/>
                  </a:lnTo>
                  <a:lnTo>
                    <a:pt x="0" y="0"/>
                  </a:lnTo>
                  <a:close/>
                </a:path>
              </a:pathLst>
            </a:custGeom>
            <a:blipFill>
              <a:blip r:embed="rId3"/>
              <a:stretch>
                <a:fillRect l="0" t="0" r="0" b="0"/>
              </a:stretch>
            </a:blipFill>
          </p:spPr>
        </p:sp>
        <p:sp>
          <p:nvSpPr>
            <p:cNvPr name="Freeform 11" id="11"/>
            <p:cNvSpPr/>
            <p:nvPr/>
          </p:nvSpPr>
          <p:spPr>
            <a:xfrm flipH="false" flipV="false" rot="0">
              <a:off x="5014625" y="0"/>
              <a:ext cx="236594" cy="1726367"/>
            </a:xfrm>
            <a:custGeom>
              <a:avLst/>
              <a:gdLst/>
              <a:ahLst/>
              <a:cxnLst/>
              <a:rect r="r" b="b" t="t" l="l"/>
              <a:pathLst>
                <a:path h="1726367" w="236594">
                  <a:moveTo>
                    <a:pt x="0" y="0"/>
                  </a:moveTo>
                  <a:lnTo>
                    <a:pt x="236594" y="0"/>
                  </a:lnTo>
                  <a:lnTo>
                    <a:pt x="236594" y="1726367"/>
                  </a:lnTo>
                  <a:lnTo>
                    <a:pt x="0" y="1726367"/>
                  </a:lnTo>
                  <a:lnTo>
                    <a:pt x="0" y="0"/>
                  </a:lnTo>
                  <a:close/>
                </a:path>
              </a:pathLst>
            </a:custGeom>
            <a:blipFill>
              <a:blip r:embed="rId2"/>
              <a:stretch>
                <a:fillRect l="-764315" t="-33790" r="-1287630" b="-32101"/>
              </a:stretch>
            </a:blipFill>
          </p:spPr>
        </p:sp>
      </p:grpSp>
      <p:grpSp>
        <p:nvGrpSpPr>
          <p:cNvPr name="Group 12" id="12"/>
          <p:cNvGrpSpPr/>
          <p:nvPr/>
        </p:nvGrpSpPr>
        <p:grpSpPr>
          <a:xfrm rot="0">
            <a:off x="258551" y="76636"/>
            <a:ext cx="4270338" cy="1294775"/>
            <a:chOff x="0" y="0"/>
            <a:chExt cx="5693784" cy="1726367"/>
          </a:xfrm>
        </p:grpSpPr>
        <p:sp>
          <p:nvSpPr>
            <p:cNvPr name="Freeform 13" id="13"/>
            <p:cNvSpPr/>
            <p:nvPr/>
          </p:nvSpPr>
          <p:spPr>
            <a:xfrm flipH="false" flipV="false" rot="0">
              <a:off x="1263712" y="81029"/>
              <a:ext cx="4430072" cy="1564308"/>
            </a:xfrm>
            <a:custGeom>
              <a:avLst/>
              <a:gdLst/>
              <a:ahLst/>
              <a:cxnLst/>
              <a:rect r="r" b="b" t="t" l="l"/>
              <a:pathLst>
                <a:path h="1564308" w="4430072">
                  <a:moveTo>
                    <a:pt x="0" y="0"/>
                  </a:moveTo>
                  <a:lnTo>
                    <a:pt x="4430072" y="0"/>
                  </a:lnTo>
                  <a:lnTo>
                    <a:pt x="4430072" y="1564309"/>
                  </a:lnTo>
                  <a:lnTo>
                    <a:pt x="0" y="1564309"/>
                  </a:lnTo>
                  <a:lnTo>
                    <a:pt x="0" y="0"/>
                  </a:lnTo>
                  <a:close/>
                </a:path>
              </a:pathLst>
            </a:custGeom>
            <a:blipFill>
              <a:blip r:embed="rId4"/>
              <a:stretch>
                <a:fillRect l="-19768" t="-54510" r="-16993" b="-63349"/>
              </a:stretch>
            </a:blipFill>
          </p:spPr>
        </p:sp>
        <p:sp>
          <p:nvSpPr>
            <p:cNvPr name="Freeform 14" id="14"/>
            <p:cNvSpPr/>
            <p:nvPr/>
          </p:nvSpPr>
          <p:spPr>
            <a:xfrm flipH="false" flipV="false" rot="0">
              <a:off x="0" y="0"/>
              <a:ext cx="1263712" cy="1726367"/>
            </a:xfrm>
            <a:custGeom>
              <a:avLst/>
              <a:gdLst/>
              <a:ahLst/>
              <a:cxnLst/>
              <a:rect r="r" b="b" t="t" l="l"/>
              <a:pathLst>
                <a:path h="1726367" w="1263712">
                  <a:moveTo>
                    <a:pt x="0" y="0"/>
                  </a:moveTo>
                  <a:lnTo>
                    <a:pt x="1263712" y="0"/>
                  </a:lnTo>
                  <a:lnTo>
                    <a:pt x="1263712" y="1726367"/>
                  </a:lnTo>
                  <a:lnTo>
                    <a:pt x="0" y="1726367"/>
                  </a:lnTo>
                  <a:lnTo>
                    <a:pt x="0" y="0"/>
                  </a:lnTo>
                  <a:close/>
                </a:path>
              </a:pathLst>
            </a:custGeom>
            <a:blipFill>
              <a:blip r:embed="rId5"/>
              <a:stretch>
                <a:fillRect l="-100179" t="-11765" r="-96992" b="-10596"/>
              </a:stretch>
            </a:blipFill>
          </p:spPr>
        </p:sp>
      </p:grpSp>
      <p:sp>
        <p:nvSpPr>
          <p:cNvPr name="Freeform 15" id="15"/>
          <p:cNvSpPr/>
          <p:nvPr/>
        </p:nvSpPr>
        <p:spPr>
          <a:xfrm flipH="false" flipV="false" rot="0">
            <a:off x="0" y="6386410"/>
            <a:ext cx="5708305" cy="2871890"/>
          </a:xfrm>
          <a:custGeom>
            <a:avLst/>
            <a:gdLst/>
            <a:ahLst/>
            <a:cxnLst/>
            <a:rect r="r" b="b" t="t" l="l"/>
            <a:pathLst>
              <a:path h="2871890" w="5708305">
                <a:moveTo>
                  <a:pt x="0" y="0"/>
                </a:moveTo>
                <a:lnTo>
                  <a:pt x="5708305" y="0"/>
                </a:lnTo>
                <a:lnTo>
                  <a:pt x="5708305" y="2871890"/>
                </a:lnTo>
                <a:lnTo>
                  <a:pt x="0" y="2871890"/>
                </a:lnTo>
                <a:lnTo>
                  <a:pt x="0" y="0"/>
                </a:lnTo>
                <a:close/>
              </a:path>
            </a:pathLst>
          </a:custGeom>
          <a:blipFill>
            <a:blip r:embed="rId6"/>
            <a:stretch>
              <a:fillRect l="0" t="0" r="-621" b="0"/>
            </a:stretch>
          </a:blipFill>
        </p:spPr>
      </p:sp>
      <p:grpSp>
        <p:nvGrpSpPr>
          <p:cNvPr name="Group 16" id="16"/>
          <p:cNvGrpSpPr/>
          <p:nvPr/>
        </p:nvGrpSpPr>
        <p:grpSpPr>
          <a:xfrm rot="0">
            <a:off x="0" y="9258300"/>
            <a:ext cx="18288000" cy="1028700"/>
            <a:chOff x="0" y="0"/>
            <a:chExt cx="4816593" cy="270933"/>
          </a:xfrm>
        </p:grpSpPr>
        <p:sp>
          <p:nvSpPr>
            <p:cNvPr name="Freeform 17" id="17"/>
            <p:cNvSpPr/>
            <p:nvPr/>
          </p:nvSpPr>
          <p:spPr>
            <a:xfrm flipH="false" flipV="false" rot="0">
              <a:off x="0" y="0"/>
              <a:ext cx="4816592" cy="270933"/>
            </a:xfrm>
            <a:custGeom>
              <a:avLst/>
              <a:gdLst/>
              <a:ahLst/>
              <a:cxnLst/>
              <a:rect r="r" b="b" t="t" l="l"/>
              <a:pathLst>
                <a:path h="270933" w="4816592">
                  <a:moveTo>
                    <a:pt x="0" y="0"/>
                  </a:moveTo>
                  <a:lnTo>
                    <a:pt x="4816592" y="0"/>
                  </a:lnTo>
                  <a:lnTo>
                    <a:pt x="4816592" y="270933"/>
                  </a:lnTo>
                  <a:lnTo>
                    <a:pt x="0" y="270933"/>
                  </a:lnTo>
                  <a:lnTo>
                    <a:pt x="0" y="0"/>
                  </a:lnTo>
                </a:path>
              </a:pathLst>
            </a:custGeom>
            <a:solidFill>
              <a:srgbClr val="8E002A"/>
            </a:solidFill>
          </p:spPr>
        </p:sp>
        <p:sp>
          <p:nvSpPr>
            <p:cNvPr name="TextBox 18" id="1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0">
            <a:off x="7337034" y="3125261"/>
            <a:ext cx="5074924" cy="4630868"/>
            <a:chOff x="0" y="0"/>
            <a:chExt cx="6766565" cy="6174491"/>
          </a:xfrm>
        </p:grpSpPr>
        <p:sp>
          <p:nvSpPr>
            <p:cNvPr name="Freeform 20" id="20"/>
            <p:cNvSpPr/>
            <p:nvPr/>
          </p:nvSpPr>
          <p:spPr>
            <a:xfrm flipH="false" flipV="false" rot="0">
              <a:off x="0" y="0"/>
              <a:ext cx="6766565" cy="6174491"/>
            </a:xfrm>
            <a:custGeom>
              <a:avLst/>
              <a:gdLst/>
              <a:ahLst/>
              <a:cxnLst/>
              <a:rect r="r" b="b" t="t" l="l"/>
              <a:pathLst>
                <a:path h="6174491" w="6766565">
                  <a:moveTo>
                    <a:pt x="0" y="0"/>
                  </a:moveTo>
                  <a:lnTo>
                    <a:pt x="6766565" y="0"/>
                  </a:lnTo>
                  <a:lnTo>
                    <a:pt x="6766565" y="6174491"/>
                  </a:lnTo>
                  <a:lnTo>
                    <a:pt x="0" y="617449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1" id="21"/>
            <p:cNvSpPr txBox="true"/>
            <p:nvPr/>
          </p:nvSpPr>
          <p:spPr>
            <a:xfrm rot="0">
              <a:off x="591768" y="725059"/>
              <a:ext cx="5583029" cy="4238849"/>
            </a:xfrm>
            <a:prstGeom prst="rect">
              <a:avLst/>
            </a:prstGeom>
          </p:spPr>
          <p:txBody>
            <a:bodyPr anchor="t" rtlCol="false" tIns="0" lIns="0" bIns="0" rIns="0">
              <a:spAutoFit/>
            </a:bodyPr>
            <a:lstStyle/>
            <a:p>
              <a:pPr algn="just">
                <a:lnSpc>
                  <a:spcPts val="1500"/>
                </a:lnSpc>
              </a:pPr>
              <a:r>
                <a:rPr lang="en-US" sz="1071">
                  <a:solidFill>
                    <a:srgbClr val="FFFFFF"/>
                  </a:solidFill>
                  <a:latin typeface="Montserrat Extra-Bold"/>
                </a:rPr>
                <a:t>DAR A CONOCER A LOS INTEGRANTES DEL COMITÉ, SUBCOMITÉ Y A TODOS LOS INTEGRANTES DEL CENTRO DE CONCILIACIÓN LABORAL DEL ESTADO DE QUINTANA ROO LA IMPORTANCIA DE VISIBILIZAR Y COMBATIR LAS PROBLEMÁTICAS DE GÉNERO RADICA EN QUE DENTRO DE ELLAS SE COMETEN VIOLACIONES MUY GRAVES A LOS DERECHOS HUMANOS. A ESCALA ESTATAL, NACIONAL E INTERNACIONAL IGUALAR LAS CONDICIONES ENTRE HOMBRES Y MUJERES ES UNA PRIORIDAD. ASÍ MISMO SE TRATA DE UNA ESPECIALIZACIÓN MULTIDISCIPLINARIA CUYO OBJETIVO ÚLTIMO ES MEJORAR LA SALUD Y EL BIENESTAR DE LA POBLACIÓN, EN PARTICULAR LAS MUJERES Y LAS NIÑAS, MEDIANTE INVESTIGACIONES ORIENTADAS A LA ACCIÓN SOBRE EL ALCANCE, LA CAUSA Y LAS CONSECUENCIAS DE LA VIOLENCIA DE GÉNERO.</a:t>
              </a:r>
            </a:p>
            <a:p>
              <a:pPr algn="just">
                <a:lnSpc>
                  <a:spcPts val="1500"/>
                </a:lnSpc>
                <a:spcBef>
                  <a:spcPct val="0"/>
                </a:spcBef>
              </a:pPr>
            </a:p>
          </p:txBody>
        </p:sp>
      </p:grpSp>
      <p:grpSp>
        <p:nvGrpSpPr>
          <p:cNvPr name="Group 22" id="22"/>
          <p:cNvGrpSpPr/>
          <p:nvPr/>
        </p:nvGrpSpPr>
        <p:grpSpPr>
          <a:xfrm rot="0">
            <a:off x="450615" y="3306236"/>
            <a:ext cx="6743716" cy="2509185"/>
            <a:chOff x="0" y="0"/>
            <a:chExt cx="8991621" cy="3345580"/>
          </a:xfrm>
        </p:grpSpPr>
        <p:sp>
          <p:nvSpPr>
            <p:cNvPr name="Freeform 23" id="23"/>
            <p:cNvSpPr/>
            <p:nvPr/>
          </p:nvSpPr>
          <p:spPr>
            <a:xfrm flipH="false" flipV="false" rot="0">
              <a:off x="0" y="0"/>
              <a:ext cx="4460774" cy="3345580"/>
            </a:xfrm>
            <a:custGeom>
              <a:avLst/>
              <a:gdLst/>
              <a:ahLst/>
              <a:cxnLst/>
              <a:rect r="r" b="b" t="t" l="l"/>
              <a:pathLst>
                <a:path h="3345580" w="4460774">
                  <a:moveTo>
                    <a:pt x="0" y="0"/>
                  </a:moveTo>
                  <a:lnTo>
                    <a:pt x="4460774" y="0"/>
                  </a:lnTo>
                  <a:lnTo>
                    <a:pt x="4460774" y="3345580"/>
                  </a:lnTo>
                  <a:lnTo>
                    <a:pt x="0" y="3345580"/>
                  </a:lnTo>
                  <a:lnTo>
                    <a:pt x="0" y="0"/>
                  </a:lnTo>
                  <a:close/>
                </a:path>
              </a:pathLst>
            </a:custGeom>
            <a:blipFill>
              <a:blip r:embed="rId9"/>
              <a:stretch>
                <a:fillRect l="0" t="0" r="0" b="0"/>
              </a:stretch>
            </a:blipFill>
          </p:spPr>
        </p:sp>
        <p:sp>
          <p:nvSpPr>
            <p:cNvPr name="Freeform 24" id="24"/>
            <p:cNvSpPr/>
            <p:nvPr/>
          </p:nvSpPr>
          <p:spPr>
            <a:xfrm flipH="false" flipV="false" rot="0">
              <a:off x="5230528" y="0"/>
              <a:ext cx="3761093" cy="3345580"/>
            </a:xfrm>
            <a:custGeom>
              <a:avLst/>
              <a:gdLst/>
              <a:ahLst/>
              <a:cxnLst/>
              <a:rect r="r" b="b" t="t" l="l"/>
              <a:pathLst>
                <a:path h="3345580" w="3761093">
                  <a:moveTo>
                    <a:pt x="0" y="0"/>
                  </a:moveTo>
                  <a:lnTo>
                    <a:pt x="3761093" y="0"/>
                  </a:lnTo>
                  <a:lnTo>
                    <a:pt x="3761093" y="3345580"/>
                  </a:lnTo>
                  <a:lnTo>
                    <a:pt x="0" y="3345580"/>
                  </a:lnTo>
                  <a:lnTo>
                    <a:pt x="0" y="0"/>
                  </a:lnTo>
                  <a:close/>
                </a:path>
              </a:pathLst>
            </a:custGeom>
            <a:blipFill>
              <a:blip r:embed="rId10"/>
              <a:stretch>
                <a:fillRect l="0" t="-5463" r="0" b="-2547"/>
              </a:stretch>
            </a:blipFill>
          </p:spPr>
        </p:sp>
      </p:grpSp>
      <p:sp>
        <p:nvSpPr>
          <p:cNvPr name="Freeform 25" id="25"/>
          <p:cNvSpPr/>
          <p:nvPr/>
        </p:nvSpPr>
        <p:spPr>
          <a:xfrm flipH="false" flipV="false" rot="0">
            <a:off x="13276488" y="6313263"/>
            <a:ext cx="3726450" cy="2794837"/>
          </a:xfrm>
          <a:custGeom>
            <a:avLst/>
            <a:gdLst/>
            <a:ahLst/>
            <a:cxnLst/>
            <a:rect r="r" b="b" t="t" l="l"/>
            <a:pathLst>
              <a:path h="2794837" w="3726450">
                <a:moveTo>
                  <a:pt x="0" y="0"/>
                </a:moveTo>
                <a:lnTo>
                  <a:pt x="3726450" y="0"/>
                </a:lnTo>
                <a:lnTo>
                  <a:pt x="3726450" y="2794837"/>
                </a:lnTo>
                <a:lnTo>
                  <a:pt x="0" y="2794837"/>
                </a:lnTo>
                <a:lnTo>
                  <a:pt x="0" y="0"/>
                </a:lnTo>
                <a:close/>
              </a:path>
            </a:pathLst>
          </a:custGeom>
          <a:blipFill>
            <a:blip r:embed="rId11"/>
            <a:stretch>
              <a:fillRect l="0" t="0" r="0" b="0"/>
            </a:stretch>
          </a:blipFill>
        </p:spPr>
      </p:sp>
      <p:sp>
        <p:nvSpPr>
          <p:cNvPr name="Freeform 26" id="26"/>
          <p:cNvSpPr/>
          <p:nvPr/>
        </p:nvSpPr>
        <p:spPr>
          <a:xfrm flipH="false" flipV="false" rot="0">
            <a:off x="13276488" y="3306236"/>
            <a:ext cx="3726450" cy="2792860"/>
          </a:xfrm>
          <a:custGeom>
            <a:avLst/>
            <a:gdLst/>
            <a:ahLst/>
            <a:cxnLst/>
            <a:rect r="r" b="b" t="t" l="l"/>
            <a:pathLst>
              <a:path h="2792860" w="3726450">
                <a:moveTo>
                  <a:pt x="0" y="0"/>
                </a:moveTo>
                <a:lnTo>
                  <a:pt x="3726450" y="0"/>
                </a:lnTo>
                <a:lnTo>
                  <a:pt x="3726450" y="2792860"/>
                </a:lnTo>
                <a:lnTo>
                  <a:pt x="0" y="2792860"/>
                </a:lnTo>
                <a:lnTo>
                  <a:pt x="0" y="0"/>
                </a:lnTo>
                <a:close/>
              </a:path>
            </a:pathLst>
          </a:custGeom>
          <a:blipFill>
            <a:blip r:embed="rId12"/>
            <a:stretch>
              <a:fillRect l="0" t="0" r="0" b="0"/>
            </a:stretch>
          </a:blipFill>
        </p:spPr>
      </p:sp>
      <p:sp>
        <p:nvSpPr>
          <p:cNvPr name="TextBox 27" id="27"/>
          <p:cNvSpPr txBox="true"/>
          <p:nvPr/>
        </p:nvSpPr>
        <p:spPr>
          <a:xfrm rot="0">
            <a:off x="450615" y="1682299"/>
            <a:ext cx="17386770" cy="1442962"/>
          </a:xfrm>
          <a:prstGeom prst="rect">
            <a:avLst/>
          </a:prstGeom>
        </p:spPr>
        <p:txBody>
          <a:bodyPr anchor="t" rtlCol="false" tIns="0" lIns="0" bIns="0" rIns="0">
            <a:spAutoFit/>
          </a:bodyPr>
          <a:lstStyle/>
          <a:p>
            <a:pPr algn="ctr">
              <a:lnSpc>
                <a:spcPts val="2913"/>
              </a:lnSpc>
              <a:spcBef>
                <a:spcPct val="0"/>
              </a:spcBef>
            </a:pPr>
            <a:r>
              <a:rPr lang="en-US" sz="2081">
                <a:solidFill>
                  <a:srgbClr val="000000"/>
                </a:solidFill>
                <a:latin typeface="Montserrat Extra-Bold"/>
              </a:rPr>
              <a:t>EL DÍA 10 DE JULIO 2023, LA LCDA KARELY ANAHÍ ÁLVAREZ PECH POR PARTE DEL INSTITUTO QUINTANARROENSE DE LA MUJER, IMPARTIÓ UN CURSO LLAMADO VIOLENCIA DE GÉNERO PARA TODO EL PERSONAL DEL CENTRO DE CONCILIACIÓN LABORAL DEL ESTADO DE QUINTANA ROO, TENIENDO ACTIVIDADES PARA CONCIENTIZAR LOS TEMAS ABORDADOS.</a:t>
            </a:r>
          </a:p>
          <a:p>
            <a:pPr algn="ctr">
              <a:lnSpc>
                <a:spcPts val="2913"/>
              </a:lnSpc>
              <a:spcBef>
                <a:spcPct val="0"/>
              </a:spcBef>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4EDE1"/>
        </a:solidFill>
      </p:bgPr>
    </p:bg>
    <p:spTree>
      <p:nvGrpSpPr>
        <p:cNvPr id="1" name=""/>
        <p:cNvGrpSpPr/>
        <p:nvPr/>
      </p:nvGrpSpPr>
      <p:grpSpPr>
        <a:xfrm>
          <a:off x="0" y="0"/>
          <a:ext cx="0" cy="0"/>
          <a:chOff x="0" y="0"/>
          <a:chExt cx="0" cy="0"/>
        </a:xfrm>
      </p:grpSpPr>
      <p:grpSp>
        <p:nvGrpSpPr>
          <p:cNvPr name="Group 2" id="2"/>
          <p:cNvGrpSpPr/>
          <p:nvPr/>
        </p:nvGrpSpPr>
        <p:grpSpPr>
          <a:xfrm rot="0">
            <a:off x="258551" y="1555202"/>
            <a:ext cx="3136062" cy="867628"/>
            <a:chOff x="0" y="0"/>
            <a:chExt cx="4181416" cy="1156838"/>
          </a:xfrm>
        </p:grpSpPr>
        <p:sp>
          <p:nvSpPr>
            <p:cNvPr name="AutoShape 3" id="3"/>
            <p:cNvSpPr/>
            <p:nvPr/>
          </p:nvSpPr>
          <p:spPr>
            <a:xfrm>
              <a:off x="5201" y="44450"/>
              <a:ext cx="4176215" cy="0"/>
            </a:xfrm>
            <a:prstGeom prst="line">
              <a:avLst/>
            </a:prstGeom>
            <a:ln cap="rnd" w="88900">
              <a:solidFill>
                <a:srgbClr val="8E002A"/>
              </a:solidFill>
              <a:prstDash val="solid"/>
              <a:headEnd type="none" len="sm" w="sm"/>
              <a:tailEnd type="none" len="sm" w="sm"/>
            </a:ln>
          </p:spPr>
        </p:sp>
        <p:sp>
          <p:nvSpPr>
            <p:cNvPr name="AutoShape 4" id="4"/>
            <p:cNvSpPr/>
            <p:nvPr/>
          </p:nvSpPr>
          <p:spPr>
            <a:xfrm>
              <a:off x="44450" y="44450"/>
              <a:ext cx="0" cy="1112388"/>
            </a:xfrm>
            <a:prstGeom prst="line">
              <a:avLst/>
            </a:prstGeom>
            <a:ln cap="rnd" w="88900">
              <a:solidFill>
                <a:srgbClr val="8E002A"/>
              </a:solidFill>
              <a:prstDash val="solid"/>
              <a:headEnd type="none" len="sm" w="sm"/>
              <a:tailEnd type="none" len="sm" w="sm"/>
            </a:ln>
          </p:spPr>
        </p:sp>
      </p:grpSp>
      <p:grpSp>
        <p:nvGrpSpPr>
          <p:cNvPr name="Group 5" id="5"/>
          <p:cNvGrpSpPr/>
          <p:nvPr/>
        </p:nvGrpSpPr>
        <p:grpSpPr>
          <a:xfrm rot="0">
            <a:off x="14891387" y="2098456"/>
            <a:ext cx="3132162" cy="900966"/>
            <a:chOff x="0" y="0"/>
            <a:chExt cx="4176215" cy="1201288"/>
          </a:xfrm>
        </p:grpSpPr>
        <p:sp>
          <p:nvSpPr>
            <p:cNvPr name="AutoShape 6" id="6"/>
            <p:cNvSpPr/>
            <p:nvPr/>
          </p:nvSpPr>
          <p:spPr>
            <a:xfrm flipH="true">
              <a:off x="0" y="1156838"/>
              <a:ext cx="4176215" cy="0"/>
            </a:xfrm>
            <a:prstGeom prst="line">
              <a:avLst/>
            </a:prstGeom>
            <a:ln cap="rnd" w="88900">
              <a:solidFill>
                <a:srgbClr val="8E002A"/>
              </a:solidFill>
              <a:prstDash val="solid"/>
              <a:headEnd type="none" len="sm" w="sm"/>
              <a:tailEnd type="none" len="sm" w="sm"/>
            </a:ln>
          </p:spPr>
        </p:sp>
        <p:sp>
          <p:nvSpPr>
            <p:cNvPr name="AutoShape 7" id="7"/>
            <p:cNvSpPr/>
            <p:nvPr/>
          </p:nvSpPr>
          <p:spPr>
            <a:xfrm flipV="true">
              <a:off x="4131765" y="0"/>
              <a:ext cx="0" cy="1112388"/>
            </a:xfrm>
            <a:prstGeom prst="line">
              <a:avLst/>
            </a:prstGeom>
            <a:ln cap="rnd" w="88900">
              <a:solidFill>
                <a:srgbClr val="8E002A"/>
              </a:solidFill>
              <a:prstDash val="solid"/>
              <a:headEnd type="none" len="sm" w="sm"/>
              <a:tailEnd type="none" len="sm" w="sm"/>
            </a:ln>
          </p:spPr>
        </p:sp>
      </p:grpSp>
      <p:grpSp>
        <p:nvGrpSpPr>
          <p:cNvPr name="Group 8" id="8"/>
          <p:cNvGrpSpPr/>
          <p:nvPr/>
        </p:nvGrpSpPr>
        <p:grpSpPr>
          <a:xfrm rot="0">
            <a:off x="11501970" y="76636"/>
            <a:ext cx="6621434" cy="1294775"/>
            <a:chOff x="0" y="0"/>
            <a:chExt cx="8828578" cy="1726367"/>
          </a:xfrm>
        </p:grpSpPr>
        <p:sp>
          <p:nvSpPr>
            <p:cNvPr name="Freeform 9" id="9"/>
            <p:cNvSpPr/>
            <p:nvPr/>
          </p:nvSpPr>
          <p:spPr>
            <a:xfrm flipH="false" flipV="false" rot="0">
              <a:off x="0" y="0"/>
              <a:ext cx="5091374" cy="1726367"/>
            </a:xfrm>
            <a:custGeom>
              <a:avLst/>
              <a:gdLst/>
              <a:ahLst/>
              <a:cxnLst/>
              <a:rect r="r" b="b" t="t" l="l"/>
              <a:pathLst>
                <a:path h="1726367" w="5091374">
                  <a:moveTo>
                    <a:pt x="0" y="0"/>
                  </a:moveTo>
                  <a:lnTo>
                    <a:pt x="5091374" y="0"/>
                  </a:lnTo>
                  <a:lnTo>
                    <a:pt x="5091374" y="1726367"/>
                  </a:lnTo>
                  <a:lnTo>
                    <a:pt x="0" y="1726367"/>
                  </a:lnTo>
                  <a:lnTo>
                    <a:pt x="0" y="0"/>
                  </a:lnTo>
                  <a:close/>
                </a:path>
              </a:pathLst>
            </a:custGeom>
            <a:blipFill>
              <a:blip r:embed="rId2"/>
              <a:stretch>
                <a:fillRect l="0" t="-33790" r="0" b="-32101"/>
              </a:stretch>
            </a:blipFill>
          </p:spPr>
        </p:sp>
        <p:sp>
          <p:nvSpPr>
            <p:cNvPr name="Freeform 10" id="10"/>
            <p:cNvSpPr/>
            <p:nvPr/>
          </p:nvSpPr>
          <p:spPr>
            <a:xfrm flipH="false" flipV="false" rot="0">
              <a:off x="5237369" y="0"/>
              <a:ext cx="3591209" cy="1619901"/>
            </a:xfrm>
            <a:custGeom>
              <a:avLst/>
              <a:gdLst/>
              <a:ahLst/>
              <a:cxnLst/>
              <a:rect r="r" b="b" t="t" l="l"/>
              <a:pathLst>
                <a:path h="1619901" w="3591209">
                  <a:moveTo>
                    <a:pt x="0" y="0"/>
                  </a:moveTo>
                  <a:lnTo>
                    <a:pt x="3591209" y="0"/>
                  </a:lnTo>
                  <a:lnTo>
                    <a:pt x="3591209" y="1619901"/>
                  </a:lnTo>
                  <a:lnTo>
                    <a:pt x="0" y="1619901"/>
                  </a:lnTo>
                  <a:lnTo>
                    <a:pt x="0" y="0"/>
                  </a:lnTo>
                  <a:close/>
                </a:path>
              </a:pathLst>
            </a:custGeom>
            <a:blipFill>
              <a:blip r:embed="rId3"/>
              <a:stretch>
                <a:fillRect l="0" t="0" r="0" b="0"/>
              </a:stretch>
            </a:blipFill>
          </p:spPr>
        </p:sp>
        <p:sp>
          <p:nvSpPr>
            <p:cNvPr name="Freeform 11" id="11"/>
            <p:cNvSpPr/>
            <p:nvPr/>
          </p:nvSpPr>
          <p:spPr>
            <a:xfrm flipH="false" flipV="false" rot="0">
              <a:off x="5014625" y="0"/>
              <a:ext cx="236594" cy="1726367"/>
            </a:xfrm>
            <a:custGeom>
              <a:avLst/>
              <a:gdLst/>
              <a:ahLst/>
              <a:cxnLst/>
              <a:rect r="r" b="b" t="t" l="l"/>
              <a:pathLst>
                <a:path h="1726367" w="236594">
                  <a:moveTo>
                    <a:pt x="0" y="0"/>
                  </a:moveTo>
                  <a:lnTo>
                    <a:pt x="236594" y="0"/>
                  </a:lnTo>
                  <a:lnTo>
                    <a:pt x="236594" y="1726367"/>
                  </a:lnTo>
                  <a:lnTo>
                    <a:pt x="0" y="1726367"/>
                  </a:lnTo>
                  <a:lnTo>
                    <a:pt x="0" y="0"/>
                  </a:lnTo>
                  <a:close/>
                </a:path>
              </a:pathLst>
            </a:custGeom>
            <a:blipFill>
              <a:blip r:embed="rId2"/>
              <a:stretch>
                <a:fillRect l="-764315" t="-33790" r="-1287630" b="-32101"/>
              </a:stretch>
            </a:blipFill>
          </p:spPr>
        </p:sp>
      </p:grpSp>
      <p:grpSp>
        <p:nvGrpSpPr>
          <p:cNvPr name="Group 12" id="12"/>
          <p:cNvGrpSpPr/>
          <p:nvPr/>
        </p:nvGrpSpPr>
        <p:grpSpPr>
          <a:xfrm rot="0">
            <a:off x="258551" y="76636"/>
            <a:ext cx="4270338" cy="1294775"/>
            <a:chOff x="0" y="0"/>
            <a:chExt cx="5693784" cy="1726367"/>
          </a:xfrm>
        </p:grpSpPr>
        <p:sp>
          <p:nvSpPr>
            <p:cNvPr name="Freeform 13" id="13"/>
            <p:cNvSpPr/>
            <p:nvPr/>
          </p:nvSpPr>
          <p:spPr>
            <a:xfrm flipH="false" flipV="false" rot="0">
              <a:off x="1263712" y="81029"/>
              <a:ext cx="4430072" cy="1564308"/>
            </a:xfrm>
            <a:custGeom>
              <a:avLst/>
              <a:gdLst/>
              <a:ahLst/>
              <a:cxnLst/>
              <a:rect r="r" b="b" t="t" l="l"/>
              <a:pathLst>
                <a:path h="1564308" w="4430072">
                  <a:moveTo>
                    <a:pt x="0" y="0"/>
                  </a:moveTo>
                  <a:lnTo>
                    <a:pt x="4430072" y="0"/>
                  </a:lnTo>
                  <a:lnTo>
                    <a:pt x="4430072" y="1564309"/>
                  </a:lnTo>
                  <a:lnTo>
                    <a:pt x="0" y="1564309"/>
                  </a:lnTo>
                  <a:lnTo>
                    <a:pt x="0" y="0"/>
                  </a:lnTo>
                  <a:close/>
                </a:path>
              </a:pathLst>
            </a:custGeom>
            <a:blipFill>
              <a:blip r:embed="rId4"/>
              <a:stretch>
                <a:fillRect l="-19768" t="-54510" r="-16993" b="-63349"/>
              </a:stretch>
            </a:blipFill>
          </p:spPr>
        </p:sp>
        <p:sp>
          <p:nvSpPr>
            <p:cNvPr name="Freeform 14" id="14"/>
            <p:cNvSpPr/>
            <p:nvPr/>
          </p:nvSpPr>
          <p:spPr>
            <a:xfrm flipH="false" flipV="false" rot="0">
              <a:off x="0" y="0"/>
              <a:ext cx="1263712" cy="1726367"/>
            </a:xfrm>
            <a:custGeom>
              <a:avLst/>
              <a:gdLst/>
              <a:ahLst/>
              <a:cxnLst/>
              <a:rect r="r" b="b" t="t" l="l"/>
              <a:pathLst>
                <a:path h="1726367" w="1263712">
                  <a:moveTo>
                    <a:pt x="0" y="0"/>
                  </a:moveTo>
                  <a:lnTo>
                    <a:pt x="1263712" y="0"/>
                  </a:lnTo>
                  <a:lnTo>
                    <a:pt x="1263712" y="1726367"/>
                  </a:lnTo>
                  <a:lnTo>
                    <a:pt x="0" y="1726367"/>
                  </a:lnTo>
                  <a:lnTo>
                    <a:pt x="0" y="0"/>
                  </a:lnTo>
                  <a:close/>
                </a:path>
              </a:pathLst>
            </a:custGeom>
            <a:blipFill>
              <a:blip r:embed="rId5"/>
              <a:stretch>
                <a:fillRect l="-100179" t="-11765" r="-96992" b="-10596"/>
              </a:stretch>
            </a:blipFill>
          </p:spPr>
        </p:sp>
      </p:grpSp>
      <p:sp>
        <p:nvSpPr>
          <p:cNvPr name="Freeform 15" id="15"/>
          <p:cNvSpPr/>
          <p:nvPr/>
        </p:nvSpPr>
        <p:spPr>
          <a:xfrm flipH="false" flipV="false" rot="0">
            <a:off x="0" y="6386410"/>
            <a:ext cx="5708305" cy="2871890"/>
          </a:xfrm>
          <a:custGeom>
            <a:avLst/>
            <a:gdLst/>
            <a:ahLst/>
            <a:cxnLst/>
            <a:rect r="r" b="b" t="t" l="l"/>
            <a:pathLst>
              <a:path h="2871890" w="5708305">
                <a:moveTo>
                  <a:pt x="0" y="0"/>
                </a:moveTo>
                <a:lnTo>
                  <a:pt x="5708305" y="0"/>
                </a:lnTo>
                <a:lnTo>
                  <a:pt x="5708305" y="2871890"/>
                </a:lnTo>
                <a:lnTo>
                  <a:pt x="0" y="2871890"/>
                </a:lnTo>
                <a:lnTo>
                  <a:pt x="0" y="0"/>
                </a:lnTo>
                <a:close/>
              </a:path>
            </a:pathLst>
          </a:custGeom>
          <a:blipFill>
            <a:blip r:embed="rId6"/>
            <a:stretch>
              <a:fillRect l="0" t="0" r="-621" b="0"/>
            </a:stretch>
          </a:blipFill>
        </p:spPr>
      </p:sp>
      <p:grpSp>
        <p:nvGrpSpPr>
          <p:cNvPr name="Group 16" id="16"/>
          <p:cNvGrpSpPr/>
          <p:nvPr/>
        </p:nvGrpSpPr>
        <p:grpSpPr>
          <a:xfrm rot="0">
            <a:off x="0" y="9258300"/>
            <a:ext cx="18288000" cy="1028700"/>
            <a:chOff x="0" y="0"/>
            <a:chExt cx="4816593" cy="270933"/>
          </a:xfrm>
        </p:grpSpPr>
        <p:sp>
          <p:nvSpPr>
            <p:cNvPr name="Freeform 17" id="17"/>
            <p:cNvSpPr/>
            <p:nvPr/>
          </p:nvSpPr>
          <p:spPr>
            <a:xfrm flipH="false" flipV="false" rot="0">
              <a:off x="0" y="0"/>
              <a:ext cx="4816592" cy="270933"/>
            </a:xfrm>
            <a:custGeom>
              <a:avLst/>
              <a:gdLst/>
              <a:ahLst/>
              <a:cxnLst/>
              <a:rect r="r" b="b" t="t" l="l"/>
              <a:pathLst>
                <a:path h="270933" w="4816592">
                  <a:moveTo>
                    <a:pt x="0" y="0"/>
                  </a:moveTo>
                  <a:lnTo>
                    <a:pt x="4816592" y="0"/>
                  </a:lnTo>
                  <a:lnTo>
                    <a:pt x="4816592" y="270933"/>
                  </a:lnTo>
                  <a:lnTo>
                    <a:pt x="0" y="270933"/>
                  </a:lnTo>
                  <a:lnTo>
                    <a:pt x="0" y="0"/>
                  </a:lnTo>
                </a:path>
              </a:pathLst>
            </a:custGeom>
            <a:solidFill>
              <a:srgbClr val="8E002A"/>
            </a:solidFill>
          </p:spPr>
        </p:sp>
        <p:sp>
          <p:nvSpPr>
            <p:cNvPr name="TextBox 18" id="18"/>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0">
            <a:off x="7337034" y="3125261"/>
            <a:ext cx="5074924" cy="4630868"/>
            <a:chOff x="0" y="0"/>
            <a:chExt cx="6766565" cy="6174491"/>
          </a:xfrm>
        </p:grpSpPr>
        <p:sp>
          <p:nvSpPr>
            <p:cNvPr name="Freeform 20" id="20"/>
            <p:cNvSpPr/>
            <p:nvPr/>
          </p:nvSpPr>
          <p:spPr>
            <a:xfrm flipH="false" flipV="false" rot="0">
              <a:off x="0" y="0"/>
              <a:ext cx="6766565" cy="6174491"/>
            </a:xfrm>
            <a:custGeom>
              <a:avLst/>
              <a:gdLst/>
              <a:ahLst/>
              <a:cxnLst/>
              <a:rect r="r" b="b" t="t" l="l"/>
              <a:pathLst>
                <a:path h="6174491" w="6766565">
                  <a:moveTo>
                    <a:pt x="0" y="0"/>
                  </a:moveTo>
                  <a:lnTo>
                    <a:pt x="6766565" y="0"/>
                  </a:lnTo>
                  <a:lnTo>
                    <a:pt x="6766565" y="6174491"/>
                  </a:lnTo>
                  <a:lnTo>
                    <a:pt x="0" y="617449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1" id="21"/>
            <p:cNvSpPr txBox="true"/>
            <p:nvPr/>
          </p:nvSpPr>
          <p:spPr>
            <a:xfrm rot="0">
              <a:off x="591768" y="725059"/>
              <a:ext cx="5583029" cy="4238849"/>
            </a:xfrm>
            <a:prstGeom prst="rect">
              <a:avLst/>
            </a:prstGeom>
          </p:spPr>
          <p:txBody>
            <a:bodyPr anchor="t" rtlCol="false" tIns="0" lIns="0" bIns="0" rIns="0">
              <a:spAutoFit/>
            </a:bodyPr>
            <a:lstStyle/>
            <a:p>
              <a:pPr algn="just">
                <a:lnSpc>
                  <a:spcPts val="1500"/>
                </a:lnSpc>
              </a:pPr>
              <a:r>
                <a:rPr lang="en-US" sz="1071">
                  <a:solidFill>
                    <a:srgbClr val="FFFFFF"/>
                  </a:solidFill>
                  <a:latin typeface="Montserrat Extra-Bold"/>
                </a:rPr>
                <a:t>DAR A CONOCER A LOS INTEGRANTES DEL COMITÉ, SUBCOMITÉ Y A TODOS LOS INTEGRANTES DEL CENTRO DE CONCILIACIÓN LABORAL DEL ESTADO DE QUINTANA ROO LA IMPORTANCIA DE VISIBILIZAR Y COMBATIR LAS PROBLEMÁTICAS DE GÉNERO RADICA EN QUE DENTRO DE ELLAS SE COMETEN VIOLACIONES MUY GRAVES A LOS DERECHOS HUMANOS. A ESCALA ESTATAL, NACIONAL E INTERNACIONAL IGUALAR LAS CONDICIONES ENTRE HOMBRES Y MUJERES ES UNA PRIORIDAD. ASÍ MISMO SE TRATA DE UNA ESPECIALIZACIÓN MULTIDISCIPLINARIA CUYO OBJETIVO ÚLTIMO ES MEJORAR LA SALUD Y EL BIENESTAR DE LA POBLACIÓN, EN PARTICULAR LAS MUJERES Y LAS NIÑAS, MEDIANTE INVESTIGACIONES ORIENTADAS A LA ACCIÓN SOBRE EL ALCANCE, LA CAUSA Y LAS CONSECUENCIAS DE LA VIOLENCIA DE GÉNERO.</a:t>
              </a:r>
            </a:p>
            <a:p>
              <a:pPr algn="just">
                <a:lnSpc>
                  <a:spcPts val="1500"/>
                </a:lnSpc>
                <a:spcBef>
                  <a:spcPct val="0"/>
                </a:spcBef>
              </a:pPr>
            </a:p>
          </p:txBody>
        </p:sp>
      </p:grpSp>
      <p:grpSp>
        <p:nvGrpSpPr>
          <p:cNvPr name="Group 22" id="22"/>
          <p:cNvGrpSpPr/>
          <p:nvPr/>
        </p:nvGrpSpPr>
        <p:grpSpPr>
          <a:xfrm rot="0">
            <a:off x="450615" y="3306236"/>
            <a:ext cx="6743716" cy="2509185"/>
            <a:chOff x="0" y="0"/>
            <a:chExt cx="8991621" cy="3345580"/>
          </a:xfrm>
        </p:grpSpPr>
        <p:sp>
          <p:nvSpPr>
            <p:cNvPr name="Freeform 23" id="23"/>
            <p:cNvSpPr/>
            <p:nvPr/>
          </p:nvSpPr>
          <p:spPr>
            <a:xfrm flipH="false" flipV="false" rot="0">
              <a:off x="0" y="0"/>
              <a:ext cx="4460774" cy="3345580"/>
            </a:xfrm>
            <a:custGeom>
              <a:avLst/>
              <a:gdLst/>
              <a:ahLst/>
              <a:cxnLst/>
              <a:rect r="r" b="b" t="t" l="l"/>
              <a:pathLst>
                <a:path h="3345580" w="4460774">
                  <a:moveTo>
                    <a:pt x="0" y="0"/>
                  </a:moveTo>
                  <a:lnTo>
                    <a:pt x="4460774" y="0"/>
                  </a:lnTo>
                  <a:lnTo>
                    <a:pt x="4460774" y="3345580"/>
                  </a:lnTo>
                  <a:lnTo>
                    <a:pt x="0" y="3345580"/>
                  </a:lnTo>
                  <a:lnTo>
                    <a:pt x="0" y="0"/>
                  </a:lnTo>
                  <a:close/>
                </a:path>
              </a:pathLst>
            </a:custGeom>
            <a:blipFill>
              <a:blip r:embed="rId9"/>
              <a:stretch>
                <a:fillRect l="0" t="0" r="0" b="0"/>
              </a:stretch>
            </a:blipFill>
          </p:spPr>
        </p:sp>
        <p:sp>
          <p:nvSpPr>
            <p:cNvPr name="Freeform 24" id="24"/>
            <p:cNvSpPr/>
            <p:nvPr/>
          </p:nvSpPr>
          <p:spPr>
            <a:xfrm flipH="false" flipV="false" rot="0">
              <a:off x="5230528" y="0"/>
              <a:ext cx="3761093" cy="3345580"/>
            </a:xfrm>
            <a:custGeom>
              <a:avLst/>
              <a:gdLst/>
              <a:ahLst/>
              <a:cxnLst/>
              <a:rect r="r" b="b" t="t" l="l"/>
              <a:pathLst>
                <a:path h="3345580" w="3761093">
                  <a:moveTo>
                    <a:pt x="0" y="0"/>
                  </a:moveTo>
                  <a:lnTo>
                    <a:pt x="3761093" y="0"/>
                  </a:lnTo>
                  <a:lnTo>
                    <a:pt x="3761093" y="3345580"/>
                  </a:lnTo>
                  <a:lnTo>
                    <a:pt x="0" y="3345580"/>
                  </a:lnTo>
                  <a:lnTo>
                    <a:pt x="0" y="0"/>
                  </a:lnTo>
                  <a:close/>
                </a:path>
              </a:pathLst>
            </a:custGeom>
            <a:blipFill>
              <a:blip r:embed="rId10"/>
              <a:stretch>
                <a:fillRect l="0" t="-5463" r="0" b="-2547"/>
              </a:stretch>
            </a:blipFill>
          </p:spPr>
        </p:sp>
      </p:grpSp>
      <p:sp>
        <p:nvSpPr>
          <p:cNvPr name="Freeform 25" id="25"/>
          <p:cNvSpPr/>
          <p:nvPr/>
        </p:nvSpPr>
        <p:spPr>
          <a:xfrm flipH="false" flipV="false" rot="0">
            <a:off x="13276488" y="6313263"/>
            <a:ext cx="3726450" cy="2794837"/>
          </a:xfrm>
          <a:custGeom>
            <a:avLst/>
            <a:gdLst/>
            <a:ahLst/>
            <a:cxnLst/>
            <a:rect r="r" b="b" t="t" l="l"/>
            <a:pathLst>
              <a:path h="2794837" w="3726450">
                <a:moveTo>
                  <a:pt x="0" y="0"/>
                </a:moveTo>
                <a:lnTo>
                  <a:pt x="3726450" y="0"/>
                </a:lnTo>
                <a:lnTo>
                  <a:pt x="3726450" y="2794837"/>
                </a:lnTo>
                <a:lnTo>
                  <a:pt x="0" y="2794837"/>
                </a:lnTo>
                <a:lnTo>
                  <a:pt x="0" y="0"/>
                </a:lnTo>
                <a:close/>
              </a:path>
            </a:pathLst>
          </a:custGeom>
          <a:blipFill>
            <a:blip r:embed="rId11"/>
            <a:stretch>
              <a:fillRect l="0" t="0" r="0" b="0"/>
            </a:stretch>
          </a:blipFill>
        </p:spPr>
      </p:sp>
      <p:sp>
        <p:nvSpPr>
          <p:cNvPr name="Freeform 26" id="26"/>
          <p:cNvSpPr/>
          <p:nvPr/>
        </p:nvSpPr>
        <p:spPr>
          <a:xfrm flipH="false" flipV="false" rot="0">
            <a:off x="13276488" y="3306236"/>
            <a:ext cx="3726450" cy="2792860"/>
          </a:xfrm>
          <a:custGeom>
            <a:avLst/>
            <a:gdLst/>
            <a:ahLst/>
            <a:cxnLst/>
            <a:rect r="r" b="b" t="t" l="l"/>
            <a:pathLst>
              <a:path h="2792860" w="3726450">
                <a:moveTo>
                  <a:pt x="0" y="0"/>
                </a:moveTo>
                <a:lnTo>
                  <a:pt x="3726450" y="0"/>
                </a:lnTo>
                <a:lnTo>
                  <a:pt x="3726450" y="2792860"/>
                </a:lnTo>
                <a:lnTo>
                  <a:pt x="0" y="2792860"/>
                </a:lnTo>
                <a:lnTo>
                  <a:pt x="0" y="0"/>
                </a:lnTo>
                <a:close/>
              </a:path>
            </a:pathLst>
          </a:custGeom>
          <a:blipFill>
            <a:blip r:embed="rId12"/>
            <a:stretch>
              <a:fillRect l="0" t="0" r="0" b="0"/>
            </a:stretch>
          </a:blipFill>
        </p:spPr>
      </p:sp>
      <p:sp>
        <p:nvSpPr>
          <p:cNvPr name="TextBox 27" id="27"/>
          <p:cNvSpPr txBox="true"/>
          <p:nvPr/>
        </p:nvSpPr>
        <p:spPr>
          <a:xfrm rot="0">
            <a:off x="450615" y="1682299"/>
            <a:ext cx="17386770" cy="1442962"/>
          </a:xfrm>
          <a:prstGeom prst="rect">
            <a:avLst/>
          </a:prstGeom>
        </p:spPr>
        <p:txBody>
          <a:bodyPr anchor="t" rtlCol="false" tIns="0" lIns="0" bIns="0" rIns="0">
            <a:spAutoFit/>
          </a:bodyPr>
          <a:lstStyle/>
          <a:p>
            <a:pPr algn="ctr">
              <a:lnSpc>
                <a:spcPts val="2913"/>
              </a:lnSpc>
              <a:spcBef>
                <a:spcPct val="0"/>
              </a:spcBef>
            </a:pPr>
            <a:r>
              <a:rPr lang="en-US" sz="2081">
                <a:solidFill>
                  <a:srgbClr val="000000"/>
                </a:solidFill>
                <a:latin typeface="Montserrat Extra-Bold"/>
              </a:rPr>
              <a:t>EL DÍA 10 DE JULIO 2023, LA LCDA KARELY ANAHÍ ÁLVAREZ PECH POR PARTE DEL INSTITUTO QUINTANARROENSE DE LA MUJER, IMPARTIÓ UN CURSO LLAMADO VIOLENCIA DE GÉNERO PARA TODO EL PERSONAL DEL CENTRO DE CONCILIACIÓN LABORAL DEL ESTADO DE QUINTANA ROO, TENIENDO ACTIVIDADES PARA CONCIENTIZAR LOS TEMAS ABORDADOS.</a:t>
            </a:r>
          </a:p>
          <a:p>
            <a:pPr algn="ctr">
              <a:lnSpc>
                <a:spcPts val="2913"/>
              </a:lnSpc>
              <a:spcBef>
                <a:spcPct val="0"/>
              </a:spcBef>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4EDE1"/>
        </a:solidFill>
      </p:bgPr>
    </p:bg>
    <p:spTree>
      <p:nvGrpSpPr>
        <p:cNvPr id="1" name=""/>
        <p:cNvGrpSpPr/>
        <p:nvPr/>
      </p:nvGrpSpPr>
      <p:grpSpPr>
        <a:xfrm>
          <a:off x="0" y="0"/>
          <a:ext cx="0" cy="0"/>
          <a:chOff x="0" y="0"/>
          <a:chExt cx="0" cy="0"/>
        </a:xfrm>
      </p:grpSpPr>
      <p:grpSp>
        <p:nvGrpSpPr>
          <p:cNvPr name="Group 2" id="2"/>
          <p:cNvGrpSpPr/>
          <p:nvPr/>
        </p:nvGrpSpPr>
        <p:grpSpPr>
          <a:xfrm rot="0">
            <a:off x="450615" y="1503058"/>
            <a:ext cx="17386770" cy="1467588"/>
            <a:chOff x="0" y="0"/>
            <a:chExt cx="23182361" cy="1956784"/>
          </a:xfrm>
        </p:grpSpPr>
        <p:sp>
          <p:nvSpPr>
            <p:cNvPr name="AutoShape 3" id="3"/>
            <p:cNvSpPr/>
            <p:nvPr/>
          </p:nvSpPr>
          <p:spPr>
            <a:xfrm>
              <a:off x="5201" y="44450"/>
              <a:ext cx="4176215" cy="0"/>
            </a:xfrm>
            <a:prstGeom prst="line">
              <a:avLst/>
            </a:prstGeom>
            <a:ln cap="rnd" w="88900">
              <a:solidFill>
                <a:srgbClr val="8E002A"/>
              </a:solidFill>
              <a:prstDash val="solid"/>
              <a:headEnd type="none" len="sm" w="sm"/>
              <a:tailEnd type="none" len="sm" w="sm"/>
            </a:ln>
          </p:spPr>
        </p:sp>
        <p:sp>
          <p:nvSpPr>
            <p:cNvPr name="AutoShape 4" id="4"/>
            <p:cNvSpPr/>
            <p:nvPr/>
          </p:nvSpPr>
          <p:spPr>
            <a:xfrm>
              <a:off x="44450" y="44450"/>
              <a:ext cx="0" cy="1112388"/>
            </a:xfrm>
            <a:prstGeom prst="line">
              <a:avLst/>
            </a:prstGeom>
            <a:ln cap="rnd" w="88900">
              <a:solidFill>
                <a:srgbClr val="8E002A"/>
              </a:solidFill>
              <a:prstDash val="solid"/>
              <a:headEnd type="none" len="sm" w="sm"/>
              <a:tailEnd type="none" len="sm" w="sm"/>
            </a:ln>
          </p:spPr>
        </p:sp>
        <p:sp>
          <p:nvSpPr>
            <p:cNvPr name="AutoShape 5" id="5"/>
            <p:cNvSpPr/>
            <p:nvPr/>
          </p:nvSpPr>
          <p:spPr>
            <a:xfrm flipH="true">
              <a:off x="19006145" y="1735257"/>
              <a:ext cx="4176215" cy="0"/>
            </a:xfrm>
            <a:prstGeom prst="line">
              <a:avLst/>
            </a:prstGeom>
            <a:ln cap="rnd" w="88900">
              <a:solidFill>
                <a:srgbClr val="8E002A"/>
              </a:solidFill>
              <a:prstDash val="solid"/>
              <a:headEnd type="none" len="sm" w="sm"/>
              <a:tailEnd type="none" len="sm" w="sm"/>
            </a:ln>
          </p:spPr>
        </p:sp>
        <p:sp>
          <p:nvSpPr>
            <p:cNvPr name="AutoShape 6" id="6"/>
            <p:cNvSpPr/>
            <p:nvPr/>
          </p:nvSpPr>
          <p:spPr>
            <a:xfrm flipV="true">
              <a:off x="23137911" y="578419"/>
              <a:ext cx="0" cy="1112388"/>
            </a:xfrm>
            <a:prstGeom prst="line">
              <a:avLst/>
            </a:prstGeom>
            <a:ln cap="rnd" w="88900">
              <a:solidFill>
                <a:srgbClr val="8E002A"/>
              </a:solidFill>
              <a:prstDash val="solid"/>
              <a:headEnd type="none" len="sm" w="sm"/>
              <a:tailEnd type="none" len="sm" w="sm"/>
            </a:ln>
          </p:spPr>
        </p:sp>
        <p:sp>
          <p:nvSpPr>
            <p:cNvPr name="TextBox 7" id="7"/>
            <p:cNvSpPr txBox="true"/>
            <p:nvPr/>
          </p:nvSpPr>
          <p:spPr>
            <a:xfrm rot="0">
              <a:off x="0" y="204389"/>
              <a:ext cx="23182361" cy="1752395"/>
            </a:xfrm>
            <a:prstGeom prst="rect">
              <a:avLst/>
            </a:prstGeom>
          </p:spPr>
          <p:txBody>
            <a:bodyPr anchor="t" rtlCol="false" tIns="0" lIns="0" bIns="0" rIns="0">
              <a:spAutoFit/>
            </a:bodyPr>
            <a:lstStyle/>
            <a:p>
              <a:pPr algn="ctr">
                <a:lnSpc>
                  <a:spcPts val="2633"/>
                </a:lnSpc>
                <a:spcBef>
                  <a:spcPct val="0"/>
                </a:spcBef>
              </a:pPr>
              <a:r>
                <a:rPr lang="en-US" sz="1881">
                  <a:solidFill>
                    <a:srgbClr val="000000"/>
                  </a:solidFill>
                  <a:latin typeface="Montserrat Extra-Bold"/>
                </a:rPr>
                <a:t>EL DÍA 14 DE JULIO 2023, LA LCDA KARELY ANAHÍ ÁLVAREZ PECH POR PARTE DEL INSTITUTO QUINTANARROENSE DE LA MUJER, IMPARTIÓ UN CURSO LLAMADO VIOLENCIA EN LOS MEDIOS DE COMUNICACIÓN PARA TODO EL PERSONAL DEL CENTRO DE CONCILIACIÓN LABORAL DEL ESTADO DE QUINTANA ROO, TENIENDO ACTIVIDADES PARA CONCIENTIZAR LOS TEMAS ABORDADOS.</a:t>
              </a:r>
            </a:p>
            <a:p>
              <a:pPr algn="ctr">
                <a:lnSpc>
                  <a:spcPts val="2633"/>
                </a:lnSpc>
                <a:spcBef>
                  <a:spcPct val="0"/>
                </a:spcBef>
              </a:pPr>
            </a:p>
          </p:txBody>
        </p:sp>
      </p:grpSp>
      <p:grpSp>
        <p:nvGrpSpPr>
          <p:cNvPr name="Group 8" id="8"/>
          <p:cNvGrpSpPr/>
          <p:nvPr/>
        </p:nvGrpSpPr>
        <p:grpSpPr>
          <a:xfrm rot="0">
            <a:off x="11501970" y="76636"/>
            <a:ext cx="6621434" cy="1294775"/>
            <a:chOff x="0" y="0"/>
            <a:chExt cx="8828578" cy="1726367"/>
          </a:xfrm>
        </p:grpSpPr>
        <p:sp>
          <p:nvSpPr>
            <p:cNvPr name="Freeform 9" id="9"/>
            <p:cNvSpPr/>
            <p:nvPr/>
          </p:nvSpPr>
          <p:spPr>
            <a:xfrm flipH="false" flipV="false" rot="0">
              <a:off x="0" y="0"/>
              <a:ext cx="5091374" cy="1726367"/>
            </a:xfrm>
            <a:custGeom>
              <a:avLst/>
              <a:gdLst/>
              <a:ahLst/>
              <a:cxnLst/>
              <a:rect r="r" b="b" t="t" l="l"/>
              <a:pathLst>
                <a:path h="1726367" w="5091374">
                  <a:moveTo>
                    <a:pt x="0" y="0"/>
                  </a:moveTo>
                  <a:lnTo>
                    <a:pt x="5091374" y="0"/>
                  </a:lnTo>
                  <a:lnTo>
                    <a:pt x="5091374" y="1726367"/>
                  </a:lnTo>
                  <a:lnTo>
                    <a:pt x="0" y="1726367"/>
                  </a:lnTo>
                  <a:lnTo>
                    <a:pt x="0" y="0"/>
                  </a:lnTo>
                  <a:close/>
                </a:path>
              </a:pathLst>
            </a:custGeom>
            <a:blipFill>
              <a:blip r:embed="rId2"/>
              <a:stretch>
                <a:fillRect l="0" t="-33790" r="0" b="-32101"/>
              </a:stretch>
            </a:blipFill>
          </p:spPr>
        </p:sp>
        <p:sp>
          <p:nvSpPr>
            <p:cNvPr name="Freeform 10" id="10"/>
            <p:cNvSpPr/>
            <p:nvPr/>
          </p:nvSpPr>
          <p:spPr>
            <a:xfrm flipH="false" flipV="false" rot="0">
              <a:off x="5237369" y="0"/>
              <a:ext cx="3591209" cy="1619901"/>
            </a:xfrm>
            <a:custGeom>
              <a:avLst/>
              <a:gdLst/>
              <a:ahLst/>
              <a:cxnLst/>
              <a:rect r="r" b="b" t="t" l="l"/>
              <a:pathLst>
                <a:path h="1619901" w="3591209">
                  <a:moveTo>
                    <a:pt x="0" y="0"/>
                  </a:moveTo>
                  <a:lnTo>
                    <a:pt x="3591209" y="0"/>
                  </a:lnTo>
                  <a:lnTo>
                    <a:pt x="3591209" y="1619901"/>
                  </a:lnTo>
                  <a:lnTo>
                    <a:pt x="0" y="1619901"/>
                  </a:lnTo>
                  <a:lnTo>
                    <a:pt x="0" y="0"/>
                  </a:lnTo>
                  <a:close/>
                </a:path>
              </a:pathLst>
            </a:custGeom>
            <a:blipFill>
              <a:blip r:embed="rId3"/>
              <a:stretch>
                <a:fillRect l="0" t="0" r="0" b="0"/>
              </a:stretch>
            </a:blipFill>
          </p:spPr>
        </p:sp>
        <p:sp>
          <p:nvSpPr>
            <p:cNvPr name="Freeform 11" id="11"/>
            <p:cNvSpPr/>
            <p:nvPr/>
          </p:nvSpPr>
          <p:spPr>
            <a:xfrm flipH="false" flipV="false" rot="0">
              <a:off x="5014625" y="0"/>
              <a:ext cx="236594" cy="1726367"/>
            </a:xfrm>
            <a:custGeom>
              <a:avLst/>
              <a:gdLst/>
              <a:ahLst/>
              <a:cxnLst/>
              <a:rect r="r" b="b" t="t" l="l"/>
              <a:pathLst>
                <a:path h="1726367" w="236594">
                  <a:moveTo>
                    <a:pt x="0" y="0"/>
                  </a:moveTo>
                  <a:lnTo>
                    <a:pt x="236594" y="0"/>
                  </a:lnTo>
                  <a:lnTo>
                    <a:pt x="236594" y="1726367"/>
                  </a:lnTo>
                  <a:lnTo>
                    <a:pt x="0" y="1726367"/>
                  </a:lnTo>
                  <a:lnTo>
                    <a:pt x="0" y="0"/>
                  </a:lnTo>
                  <a:close/>
                </a:path>
              </a:pathLst>
            </a:custGeom>
            <a:blipFill>
              <a:blip r:embed="rId2"/>
              <a:stretch>
                <a:fillRect l="-764315" t="-33790" r="-1287630" b="-32101"/>
              </a:stretch>
            </a:blipFill>
          </p:spPr>
        </p:sp>
      </p:grpSp>
      <p:grpSp>
        <p:nvGrpSpPr>
          <p:cNvPr name="Group 12" id="12"/>
          <p:cNvGrpSpPr/>
          <p:nvPr/>
        </p:nvGrpSpPr>
        <p:grpSpPr>
          <a:xfrm rot="0">
            <a:off x="258551" y="76636"/>
            <a:ext cx="4270338" cy="1294775"/>
            <a:chOff x="0" y="0"/>
            <a:chExt cx="5693784" cy="1726367"/>
          </a:xfrm>
        </p:grpSpPr>
        <p:sp>
          <p:nvSpPr>
            <p:cNvPr name="Freeform 13" id="13"/>
            <p:cNvSpPr/>
            <p:nvPr/>
          </p:nvSpPr>
          <p:spPr>
            <a:xfrm flipH="false" flipV="false" rot="0">
              <a:off x="1263712" y="81029"/>
              <a:ext cx="4430072" cy="1564308"/>
            </a:xfrm>
            <a:custGeom>
              <a:avLst/>
              <a:gdLst/>
              <a:ahLst/>
              <a:cxnLst/>
              <a:rect r="r" b="b" t="t" l="l"/>
              <a:pathLst>
                <a:path h="1564308" w="4430072">
                  <a:moveTo>
                    <a:pt x="0" y="0"/>
                  </a:moveTo>
                  <a:lnTo>
                    <a:pt x="4430072" y="0"/>
                  </a:lnTo>
                  <a:lnTo>
                    <a:pt x="4430072" y="1564309"/>
                  </a:lnTo>
                  <a:lnTo>
                    <a:pt x="0" y="1564309"/>
                  </a:lnTo>
                  <a:lnTo>
                    <a:pt x="0" y="0"/>
                  </a:lnTo>
                  <a:close/>
                </a:path>
              </a:pathLst>
            </a:custGeom>
            <a:blipFill>
              <a:blip r:embed="rId4"/>
              <a:stretch>
                <a:fillRect l="-19768" t="-54510" r="-16993" b="-63349"/>
              </a:stretch>
            </a:blipFill>
          </p:spPr>
        </p:sp>
        <p:sp>
          <p:nvSpPr>
            <p:cNvPr name="Freeform 14" id="14"/>
            <p:cNvSpPr/>
            <p:nvPr/>
          </p:nvSpPr>
          <p:spPr>
            <a:xfrm flipH="false" flipV="false" rot="0">
              <a:off x="0" y="0"/>
              <a:ext cx="1263712" cy="1726367"/>
            </a:xfrm>
            <a:custGeom>
              <a:avLst/>
              <a:gdLst/>
              <a:ahLst/>
              <a:cxnLst/>
              <a:rect r="r" b="b" t="t" l="l"/>
              <a:pathLst>
                <a:path h="1726367" w="1263712">
                  <a:moveTo>
                    <a:pt x="0" y="0"/>
                  </a:moveTo>
                  <a:lnTo>
                    <a:pt x="1263712" y="0"/>
                  </a:lnTo>
                  <a:lnTo>
                    <a:pt x="1263712" y="1726367"/>
                  </a:lnTo>
                  <a:lnTo>
                    <a:pt x="0" y="1726367"/>
                  </a:lnTo>
                  <a:lnTo>
                    <a:pt x="0" y="0"/>
                  </a:lnTo>
                  <a:close/>
                </a:path>
              </a:pathLst>
            </a:custGeom>
            <a:blipFill>
              <a:blip r:embed="rId5"/>
              <a:stretch>
                <a:fillRect l="-100179" t="-11765" r="-96992" b="-10596"/>
              </a:stretch>
            </a:blipFill>
          </p:spPr>
        </p:sp>
      </p:grpSp>
      <p:grpSp>
        <p:nvGrpSpPr>
          <p:cNvPr name="Group 15" id="15"/>
          <p:cNvGrpSpPr/>
          <p:nvPr/>
        </p:nvGrpSpPr>
        <p:grpSpPr>
          <a:xfrm rot="0">
            <a:off x="0" y="9258300"/>
            <a:ext cx="18288000" cy="1028700"/>
            <a:chOff x="0" y="0"/>
            <a:chExt cx="4816593" cy="270933"/>
          </a:xfrm>
        </p:grpSpPr>
        <p:sp>
          <p:nvSpPr>
            <p:cNvPr name="Freeform 16" id="16"/>
            <p:cNvSpPr/>
            <p:nvPr/>
          </p:nvSpPr>
          <p:spPr>
            <a:xfrm flipH="false" flipV="false" rot="0">
              <a:off x="0" y="0"/>
              <a:ext cx="4816592" cy="270933"/>
            </a:xfrm>
            <a:custGeom>
              <a:avLst/>
              <a:gdLst/>
              <a:ahLst/>
              <a:cxnLst/>
              <a:rect r="r" b="b" t="t" l="l"/>
              <a:pathLst>
                <a:path h="270933" w="4816592">
                  <a:moveTo>
                    <a:pt x="0" y="0"/>
                  </a:moveTo>
                  <a:lnTo>
                    <a:pt x="4816592" y="0"/>
                  </a:lnTo>
                  <a:lnTo>
                    <a:pt x="4816592" y="270933"/>
                  </a:lnTo>
                  <a:lnTo>
                    <a:pt x="0" y="270933"/>
                  </a:lnTo>
                  <a:lnTo>
                    <a:pt x="0" y="0"/>
                  </a:lnTo>
                </a:path>
              </a:pathLst>
            </a:custGeom>
            <a:solidFill>
              <a:srgbClr val="8E002A"/>
            </a:solidFill>
          </p:spPr>
        </p:sp>
        <p:sp>
          <p:nvSpPr>
            <p:cNvPr name="TextBox 17" id="1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0">
            <a:off x="258551" y="2841579"/>
            <a:ext cx="6159548" cy="3750725"/>
            <a:chOff x="0" y="0"/>
            <a:chExt cx="8212730" cy="5000966"/>
          </a:xfrm>
        </p:grpSpPr>
        <p:sp>
          <p:nvSpPr>
            <p:cNvPr name="Freeform 19" id="19"/>
            <p:cNvSpPr/>
            <p:nvPr/>
          </p:nvSpPr>
          <p:spPr>
            <a:xfrm flipH="false" flipV="false" rot="0">
              <a:off x="0" y="0"/>
              <a:ext cx="8212730" cy="5000966"/>
            </a:xfrm>
            <a:custGeom>
              <a:avLst/>
              <a:gdLst/>
              <a:ahLst/>
              <a:cxnLst/>
              <a:rect r="r" b="b" t="t" l="l"/>
              <a:pathLst>
                <a:path h="5000966" w="8212730">
                  <a:moveTo>
                    <a:pt x="0" y="0"/>
                  </a:moveTo>
                  <a:lnTo>
                    <a:pt x="8212730" y="0"/>
                  </a:lnTo>
                  <a:lnTo>
                    <a:pt x="8212730" y="5000966"/>
                  </a:lnTo>
                  <a:lnTo>
                    <a:pt x="0" y="500096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0" id="20"/>
            <p:cNvSpPr txBox="true"/>
            <p:nvPr/>
          </p:nvSpPr>
          <p:spPr>
            <a:xfrm rot="0">
              <a:off x="569271" y="814494"/>
              <a:ext cx="7175789" cy="3170431"/>
            </a:xfrm>
            <a:prstGeom prst="rect">
              <a:avLst/>
            </a:prstGeom>
          </p:spPr>
          <p:txBody>
            <a:bodyPr anchor="t" rtlCol="false" tIns="0" lIns="0" bIns="0" rIns="0">
              <a:spAutoFit/>
            </a:bodyPr>
            <a:lstStyle/>
            <a:p>
              <a:pPr algn="just">
                <a:lnSpc>
                  <a:spcPts val="1472"/>
                </a:lnSpc>
                <a:spcBef>
                  <a:spcPct val="0"/>
                </a:spcBef>
              </a:pPr>
              <a:r>
                <a:rPr lang="en-US" sz="1051">
                  <a:solidFill>
                    <a:srgbClr val="000000"/>
                  </a:solidFill>
                  <a:latin typeface="Montserrat Extra-Bold"/>
                </a:rPr>
                <a:t>DAR A CONOCER A LOS INTEGRANTES DEL COMITÉ, SUBCOMITÉ Y A TODOS LOS INTEGRANTES DEL CENTRO DE CONCILIACIÓN LABORAL DEL ESTADO DE QUINTANA ROO LA IMPORTANCIA DE SABER QUE LOS MEDIOS DE COMUNICACIÓN SON IMPORTANTES CANALES PARA TRANSMITIR INFORMACIÓN EN UNA SOCIEDAD. SUS MENSAJES PUEDEN ALTERAR O FORTALECER LAS COSTUMBRES Y EL COMPORTAMIENTO SOCIAL. Y ASÍ MISMO CONCIENTIZAR QUE AL SER UNA DE LAS PRINCIPALES FUENTES DE INFORMACIÓN Y ENTRETENIMIENTO, LOS MEDIOS DE COMUNICACIÓN TIENEN UNA FUERTE RESPONSABILIDAD EN LA NATURALIZACIÓN DE LA VIOLENCIA ENTRE LAS Y LOS MEXICANOS, AL REPRODUCIR MODELOS DE VIOLENCIA Y DISCRIMINACIÓN QUE REFUERZAN UNA CULTURA DE LA VIOLENCIA CONTRA LAS MUJERES Y, EN OCASIONES, AL CONTRIBUIR A JUSTIFICAR LA VIOLENCIA EJERCIDA HACIA ELLAS.</a:t>
              </a:r>
            </a:p>
          </p:txBody>
        </p:sp>
      </p:grpSp>
      <p:sp>
        <p:nvSpPr>
          <p:cNvPr name="Freeform 21" id="21"/>
          <p:cNvSpPr/>
          <p:nvPr/>
        </p:nvSpPr>
        <p:spPr>
          <a:xfrm flipH="false" flipV="false" rot="0">
            <a:off x="8043050" y="6032409"/>
            <a:ext cx="7166166" cy="3225891"/>
          </a:xfrm>
          <a:custGeom>
            <a:avLst/>
            <a:gdLst/>
            <a:ahLst/>
            <a:cxnLst/>
            <a:rect r="r" b="b" t="t" l="l"/>
            <a:pathLst>
              <a:path h="3225891" w="7166166">
                <a:moveTo>
                  <a:pt x="0" y="0"/>
                </a:moveTo>
                <a:lnTo>
                  <a:pt x="7166166" y="0"/>
                </a:lnTo>
                <a:lnTo>
                  <a:pt x="7166166" y="3225891"/>
                </a:lnTo>
                <a:lnTo>
                  <a:pt x="0" y="3225891"/>
                </a:lnTo>
                <a:lnTo>
                  <a:pt x="0" y="0"/>
                </a:lnTo>
                <a:close/>
              </a:path>
            </a:pathLst>
          </a:custGeom>
          <a:blipFill>
            <a:blip r:embed="rId8"/>
            <a:stretch>
              <a:fillRect l="0" t="0" r="0" b="0"/>
            </a:stretch>
          </a:blipFill>
        </p:spPr>
      </p:sp>
      <p:sp>
        <p:nvSpPr>
          <p:cNvPr name="Freeform 22" id="22"/>
          <p:cNvSpPr/>
          <p:nvPr/>
        </p:nvSpPr>
        <p:spPr>
          <a:xfrm flipH="false" flipV="false" rot="0">
            <a:off x="1671339" y="6753794"/>
            <a:ext cx="3333972" cy="2504506"/>
          </a:xfrm>
          <a:custGeom>
            <a:avLst/>
            <a:gdLst/>
            <a:ahLst/>
            <a:cxnLst/>
            <a:rect r="r" b="b" t="t" l="l"/>
            <a:pathLst>
              <a:path h="2504506" w="3333972">
                <a:moveTo>
                  <a:pt x="0" y="0"/>
                </a:moveTo>
                <a:lnTo>
                  <a:pt x="3333972" y="0"/>
                </a:lnTo>
                <a:lnTo>
                  <a:pt x="3333972" y="2504506"/>
                </a:lnTo>
                <a:lnTo>
                  <a:pt x="0" y="2504506"/>
                </a:lnTo>
                <a:lnTo>
                  <a:pt x="0" y="0"/>
                </a:lnTo>
                <a:close/>
              </a:path>
            </a:pathLst>
          </a:custGeom>
          <a:blipFill>
            <a:blip r:embed="rId9"/>
            <a:stretch>
              <a:fillRect l="0" t="0" r="0" b="0"/>
            </a:stretch>
          </a:blipFill>
        </p:spPr>
      </p:sp>
      <p:sp>
        <p:nvSpPr>
          <p:cNvPr name="Freeform 23" id="23"/>
          <p:cNvSpPr/>
          <p:nvPr/>
        </p:nvSpPr>
        <p:spPr>
          <a:xfrm flipH="false" flipV="false" rot="0">
            <a:off x="9970774" y="3019224"/>
            <a:ext cx="3310717" cy="2730165"/>
          </a:xfrm>
          <a:custGeom>
            <a:avLst/>
            <a:gdLst/>
            <a:ahLst/>
            <a:cxnLst/>
            <a:rect r="r" b="b" t="t" l="l"/>
            <a:pathLst>
              <a:path h="2730165" w="3310717">
                <a:moveTo>
                  <a:pt x="0" y="0"/>
                </a:moveTo>
                <a:lnTo>
                  <a:pt x="3310717" y="0"/>
                </a:lnTo>
                <a:lnTo>
                  <a:pt x="3310717" y="2730165"/>
                </a:lnTo>
                <a:lnTo>
                  <a:pt x="0" y="2730165"/>
                </a:lnTo>
                <a:lnTo>
                  <a:pt x="0" y="0"/>
                </a:lnTo>
                <a:close/>
              </a:path>
            </a:pathLst>
          </a:custGeom>
          <a:blipFill>
            <a:blip r:embed="rId10"/>
            <a:stretch>
              <a:fillRect l="0" t="0" r="0" b="0"/>
            </a:stretch>
          </a:blipFill>
        </p:spPr>
      </p:sp>
      <p:sp>
        <p:nvSpPr>
          <p:cNvPr name="Freeform 24" id="24"/>
          <p:cNvSpPr/>
          <p:nvPr/>
        </p:nvSpPr>
        <p:spPr>
          <a:xfrm flipH="false" flipV="false" rot="0">
            <a:off x="15264877" y="4295484"/>
            <a:ext cx="2858526" cy="3540967"/>
          </a:xfrm>
          <a:custGeom>
            <a:avLst/>
            <a:gdLst/>
            <a:ahLst/>
            <a:cxnLst/>
            <a:rect r="r" b="b" t="t" l="l"/>
            <a:pathLst>
              <a:path h="3540967" w="2858526">
                <a:moveTo>
                  <a:pt x="0" y="0"/>
                </a:moveTo>
                <a:lnTo>
                  <a:pt x="2858526" y="0"/>
                </a:lnTo>
                <a:lnTo>
                  <a:pt x="2858526" y="3540967"/>
                </a:lnTo>
                <a:lnTo>
                  <a:pt x="0" y="354096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5" id="25"/>
          <p:cNvSpPr/>
          <p:nvPr/>
        </p:nvSpPr>
        <p:spPr>
          <a:xfrm flipH="false" flipV="false" rot="0">
            <a:off x="6786030" y="2841579"/>
            <a:ext cx="2357970" cy="2907810"/>
          </a:xfrm>
          <a:custGeom>
            <a:avLst/>
            <a:gdLst/>
            <a:ahLst/>
            <a:cxnLst/>
            <a:rect r="r" b="b" t="t" l="l"/>
            <a:pathLst>
              <a:path h="2907810" w="2357970">
                <a:moveTo>
                  <a:pt x="0" y="0"/>
                </a:moveTo>
                <a:lnTo>
                  <a:pt x="2357970" y="0"/>
                </a:lnTo>
                <a:lnTo>
                  <a:pt x="2357970" y="2907810"/>
                </a:lnTo>
                <a:lnTo>
                  <a:pt x="0" y="290781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6" id="26"/>
          <p:cNvSpPr/>
          <p:nvPr/>
        </p:nvSpPr>
        <p:spPr>
          <a:xfrm flipH="false" flipV="false" rot="0">
            <a:off x="5729774" y="7045035"/>
            <a:ext cx="1376649" cy="1922024"/>
          </a:xfrm>
          <a:custGeom>
            <a:avLst/>
            <a:gdLst/>
            <a:ahLst/>
            <a:cxnLst/>
            <a:rect r="r" b="b" t="t" l="l"/>
            <a:pathLst>
              <a:path h="1922024" w="1376649">
                <a:moveTo>
                  <a:pt x="0" y="0"/>
                </a:moveTo>
                <a:lnTo>
                  <a:pt x="1376649" y="0"/>
                </a:lnTo>
                <a:lnTo>
                  <a:pt x="1376649" y="1922024"/>
                </a:lnTo>
                <a:lnTo>
                  <a:pt x="0" y="1922024"/>
                </a:lnTo>
                <a:lnTo>
                  <a:pt x="0" y="0"/>
                </a:lnTo>
                <a:close/>
              </a:path>
            </a:pathLst>
          </a:custGeom>
          <a:blipFill>
            <a:blip r:embed="rId15"/>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4EDE1"/>
        </a:solidFill>
      </p:bgPr>
    </p:bg>
    <p:spTree>
      <p:nvGrpSpPr>
        <p:cNvPr id="1" name=""/>
        <p:cNvGrpSpPr/>
        <p:nvPr/>
      </p:nvGrpSpPr>
      <p:grpSpPr>
        <a:xfrm>
          <a:off x="0" y="0"/>
          <a:ext cx="0" cy="0"/>
          <a:chOff x="0" y="0"/>
          <a:chExt cx="0" cy="0"/>
        </a:xfrm>
      </p:grpSpPr>
      <p:grpSp>
        <p:nvGrpSpPr>
          <p:cNvPr name="Group 2" id="2"/>
          <p:cNvGrpSpPr/>
          <p:nvPr/>
        </p:nvGrpSpPr>
        <p:grpSpPr>
          <a:xfrm rot="0">
            <a:off x="450615" y="1580944"/>
            <a:ext cx="17386770" cy="637890"/>
            <a:chOff x="0" y="0"/>
            <a:chExt cx="23182361" cy="850520"/>
          </a:xfrm>
        </p:grpSpPr>
        <p:sp>
          <p:nvSpPr>
            <p:cNvPr name="AutoShape 3" id="3"/>
            <p:cNvSpPr/>
            <p:nvPr/>
          </p:nvSpPr>
          <p:spPr>
            <a:xfrm>
              <a:off x="1835641" y="32680"/>
              <a:ext cx="3070401" cy="0"/>
            </a:xfrm>
            <a:prstGeom prst="line">
              <a:avLst/>
            </a:prstGeom>
            <a:ln cap="rnd" w="65360">
              <a:solidFill>
                <a:srgbClr val="8E002A"/>
              </a:solidFill>
              <a:prstDash val="solid"/>
              <a:headEnd type="none" len="sm" w="sm"/>
              <a:tailEnd type="none" len="sm" w="sm"/>
            </a:ln>
          </p:spPr>
        </p:sp>
        <p:sp>
          <p:nvSpPr>
            <p:cNvPr name="AutoShape 4" id="4"/>
            <p:cNvSpPr/>
            <p:nvPr/>
          </p:nvSpPr>
          <p:spPr>
            <a:xfrm>
              <a:off x="1864498" y="32680"/>
              <a:ext cx="0" cy="817840"/>
            </a:xfrm>
            <a:prstGeom prst="line">
              <a:avLst/>
            </a:prstGeom>
            <a:ln cap="rnd" w="65360">
              <a:solidFill>
                <a:srgbClr val="8E002A"/>
              </a:solidFill>
              <a:prstDash val="solid"/>
              <a:headEnd type="none" len="sm" w="sm"/>
              <a:tailEnd type="none" len="sm" w="sm"/>
            </a:ln>
          </p:spPr>
        </p:sp>
        <p:sp>
          <p:nvSpPr>
            <p:cNvPr name="AutoShape 5" id="5"/>
            <p:cNvSpPr/>
            <p:nvPr/>
          </p:nvSpPr>
          <p:spPr>
            <a:xfrm flipH="true">
              <a:off x="18477920" y="813456"/>
              <a:ext cx="2936598" cy="0"/>
            </a:xfrm>
            <a:prstGeom prst="line">
              <a:avLst/>
            </a:prstGeom>
            <a:ln cap="rnd" w="65360">
              <a:solidFill>
                <a:srgbClr val="8E002A"/>
              </a:solidFill>
              <a:prstDash val="solid"/>
              <a:headEnd type="none" len="sm" w="sm"/>
              <a:tailEnd type="none" len="sm" w="sm"/>
            </a:ln>
          </p:spPr>
        </p:sp>
        <p:sp>
          <p:nvSpPr>
            <p:cNvPr name="AutoShape 6" id="6"/>
            <p:cNvSpPr/>
            <p:nvPr/>
          </p:nvSpPr>
          <p:spPr>
            <a:xfrm flipV="true">
              <a:off x="21383262" y="0"/>
              <a:ext cx="0" cy="782200"/>
            </a:xfrm>
            <a:prstGeom prst="line">
              <a:avLst/>
            </a:prstGeom>
            <a:ln cap="rnd" w="65360">
              <a:solidFill>
                <a:srgbClr val="8E002A"/>
              </a:solidFill>
              <a:prstDash val="solid"/>
              <a:headEnd type="none" len="sm" w="sm"/>
              <a:tailEnd type="none" len="sm" w="sm"/>
            </a:ln>
          </p:spPr>
        </p:sp>
        <p:sp>
          <p:nvSpPr>
            <p:cNvPr name="TextBox 7" id="7"/>
            <p:cNvSpPr txBox="true"/>
            <p:nvPr/>
          </p:nvSpPr>
          <p:spPr>
            <a:xfrm rot="0">
              <a:off x="0" y="96009"/>
              <a:ext cx="23182361" cy="601353"/>
            </a:xfrm>
            <a:prstGeom prst="rect">
              <a:avLst/>
            </a:prstGeom>
          </p:spPr>
          <p:txBody>
            <a:bodyPr anchor="t" rtlCol="false" tIns="0" lIns="0" bIns="0" rIns="0">
              <a:spAutoFit/>
            </a:bodyPr>
            <a:lstStyle/>
            <a:p>
              <a:pPr algn="ctr">
                <a:lnSpc>
                  <a:spcPts val="3753"/>
                </a:lnSpc>
                <a:spcBef>
                  <a:spcPct val="0"/>
                </a:spcBef>
              </a:pPr>
              <a:r>
                <a:rPr lang="en-US" sz="2681">
                  <a:solidFill>
                    <a:srgbClr val="000000"/>
                  </a:solidFill>
                  <a:latin typeface="Montserrat Extra-Bold"/>
                </a:rPr>
                <a:t>EL DÍA 25 DE AGOSTO 2023, SE REALIZÓ LA PRIMERA SESIÓN ORDINARIA 2023</a:t>
              </a:r>
            </a:p>
          </p:txBody>
        </p:sp>
      </p:grpSp>
      <p:grpSp>
        <p:nvGrpSpPr>
          <p:cNvPr name="Group 8" id="8"/>
          <p:cNvGrpSpPr/>
          <p:nvPr/>
        </p:nvGrpSpPr>
        <p:grpSpPr>
          <a:xfrm rot="0">
            <a:off x="11501970" y="76636"/>
            <a:ext cx="6621434" cy="1294775"/>
            <a:chOff x="0" y="0"/>
            <a:chExt cx="8828578" cy="1726367"/>
          </a:xfrm>
        </p:grpSpPr>
        <p:sp>
          <p:nvSpPr>
            <p:cNvPr name="Freeform 9" id="9"/>
            <p:cNvSpPr/>
            <p:nvPr/>
          </p:nvSpPr>
          <p:spPr>
            <a:xfrm flipH="false" flipV="false" rot="0">
              <a:off x="0" y="0"/>
              <a:ext cx="5091374" cy="1726367"/>
            </a:xfrm>
            <a:custGeom>
              <a:avLst/>
              <a:gdLst/>
              <a:ahLst/>
              <a:cxnLst/>
              <a:rect r="r" b="b" t="t" l="l"/>
              <a:pathLst>
                <a:path h="1726367" w="5091374">
                  <a:moveTo>
                    <a:pt x="0" y="0"/>
                  </a:moveTo>
                  <a:lnTo>
                    <a:pt x="5091374" y="0"/>
                  </a:lnTo>
                  <a:lnTo>
                    <a:pt x="5091374" y="1726367"/>
                  </a:lnTo>
                  <a:lnTo>
                    <a:pt x="0" y="1726367"/>
                  </a:lnTo>
                  <a:lnTo>
                    <a:pt x="0" y="0"/>
                  </a:lnTo>
                  <a:close/>
                </a:path>
              </a:pathLst>
            </a:custGeom>
            <a:blipFill>
              <a:blip r:embed="rId2"/>
              <a:stretch>
                <a:fillRect l="0" t="-33790" r="0" b="-32101"/>
              </a:stretch>
            </a:blipFill>
          </p:spPr>
        </p:sp>
        <p:sp>
          <p:nvSpPr>
            <p:cNvPr name="Freeform 10" id="10"/>
            <p:cNvSpPr/>
            <p:nvPr/>
          </p:nvSpPr>
          <p:spPr>
            <a:xfrm flipH="false" flipV="false" rot="0">
              <a:off x="5237369" y="0"/>
              <a:ext cx="3591209" cy="1619901"/>
            </a:xfrm>
            <a:custGeom>
              <a:avLst/>
              <a:gdLst/>
              <a:ahLst/>
              <a:cxnLst/>
              <a:rect r="r" b="b" t="t" l="l"/>
              <a:pathLst>
                <a:path h="1619901" w="3591209">
                  <a:moveTo>
                    <a:pt x="0" y="0"/>
                  </a:moveTo>
                  <a:lnTo>
                    <a:pt x="3591209" y="0"/>
                  </a:lnTo>
                  <a:lnTo>
                    <a:pt x="3591209" y="1619901"/>
                  </a:lnTo>
                  <a:lnTo>
                    <a:pt x="0" y="1619901"/>
                  </a:lnTo>
                  <a:lnTo>
                    <a:pt x="0" y="0"/>
                  </a:lnTo>
                  <a:close/>
                </a:path>
              </a:pathLst>
            </a:custGeom>
            <a:blipFill>
              <a:blip r:embed="rId3"/>
              <a:stretch>
                <a:fillRect l="0" t="0" r="0" b="0"/>
              </a:stretch>
            </a:blipFill>
          </p:spPr>
        </p:sp>
        <p:sp>
          <p:nvSpPr>
            <p:cNvPr name="Freeform 11" id="11"/>
            <p:cNvSpPr/>
            <p:nvPr/>
          </p:nvSpPr>
          <p:spPr>
            <a:xfrm flipH="false" flipV="false" rot="0">
              <a:off x="5014625" y="0"/>
              <a:ext cx="236594" cy="1726367"/>
            </a:xfrm>
            <a:custGeom>
              <a:avLst/>
              <a:gdLst/>
              <a:ahLst/>
              <a:cxnLst/>
              <a:rect r="r" b="b" t="t" l="l"/>
              <a:pathLst>
                <a:path h="1726367" w="236594">
                  <a:moveTo>
                    <a:pt x="0" y="0"/>
                  </a:moveTo>
                  <a:lnTo>
                    <a:pt x="236594" y="0"/>
                  </a:lnTo>
                  <a:lnTo>
                    <a:pt x="236594" y="1726367"/>
                  </a:lnTo>
                  <a:lnTo>
                    <a:pt x="0" y="1726367"/>
                  </a:lnTo>
                  <a:lnTo>
                    <a:pt x="0" y="0"/>
                  </a:lnTo>
                  <a:close/>
                </a:path>
              </a:pathLst>
            </a:custGeom>
            <a:blipFill>
              <a:blip r:embed="rId2"/>
              <a:stretch>
                <a:fillRect l="-764315" t="-33790" r="-1287630" b="-32101"/>
              </a:stretch>
            </a:blipFill>
          </p:spPr>
        </p:sp>
      </p:grpSp>
      <p:grpSp>
        <p:nvGrpSpPr>
          <p:cNvPr name="Group 12" id="12"/>
          <p:cNvGrpSpPr/>
          <p:nvPr/>
        </p:nvGrpSpPr>
        <p:grpSpPr>
          <a:xfrm rot="0">
            <a:off x="258551" y="76636"/>
            <a:ext cx="4270338" cy="1294775"/>
            <a:chOff x="0" y="0"/>
            <a:chExt cx="5693784" cy="1726367"/>
          </a:xfrm>
        </p:grpSpPr>
        <p:sp>
          <p:nvSpPr>
            <p:cNvPr name="Freeform 13" id="13"/>
            <p:cNvSpPr/>
            <p:nvPr/>
          </p:nvSpPr>
          <p:spPr>
            <a:xfrm flipH="false" flipV="false" rot="0">
              <a:off x="1263712" y="81029"/>
              <a:ext cx="4430072" cy="1564308"/>
            </a:xfrm>
            <a:custGeom>
              <a:avLst/>
              <a:gdLst/>
              <a:ahLst/>
              <a:cxnLst/>
              <a:rect r="r" b="b" t="t" l="l"/>
              <a:pathLst>
                <a:path h="1564308" w="4430072">
                  <a:moveTo>
                    <a:pt x="0" y="0"/>
                  </a:moveTo>
                  <a:lnTo>
                    <a:pt x="4430072" y="0"/>
                  </a:lnTo>
                  <a:lnTo>
                    <a:pt x="4430072" y="1564309"/>
                  </a:lnTo>
                  <a:lnTo>
                    <a:pt x="0" y="1564309"/>
                  </a:lnTo>
                  <a:lnTo>
                    <a:pt x="0" y="0"/>
                  </a:lnTo>
                  <a:close/>
                </a:path>
              </a:pathLst>
            </a:custGeom>
            <a:blipFill>
              <a:blip r:embed="rId4"/>
              <a:stretch>
                <a:fillRect l="-19768" t="-54510" r="-16993" b="-63349"/>
              </a:stretch>
            </a:blipFill>
          </p:spPr>
        </p:sp>
        <p:sp>
          <p:nvSpPr>
            <p:cNvPr name="Freeform 14" id="14"/>
            <p:cNvSpPr/>
            <p:nvPr/>
          </p:nvSpPr>
          <p:spPr>
            <a:xfrm flipH="false" flipV="false" rot="0">
              <a:off x="0" y="0"/>
              <a:ext cx="1263712" cy="1726367"/>
            </a:xfrm>
            <a:custGeom>
              <a:avLst/>
              <a:gdLst/>
              <a:ahLst/>
              <a:cxnLst/>
              <a:rect r="r" b="b" t="t" l="l"/>
              <a:pathLst>
                <a:path h="1726367" w="1263712">
                  <a:moveTo>
                    <a:pt x="0" y="0"/>
                  </a:moveTo>
                  <a:lnTo>
                    <a:pt x="1263712" y="0"/>
                  </a:lnTo>
                  <a:lnTo>
                    <a:pt x="1263712" y="1726367"/>
                  </a:lnTo>
                  <a:lnTo>
                    <a:pt x="0" y="1726367"/>
                  </a:lnTo>
                  <a:lnTo>
                    <a:pt x="0" y="0"/>
                  </a:lnTo>
                  <a:close/>
                </a:path>
              </a:pathLst>
            </a:custGeom>
            <a:blipFill>
              <a:blip r:embed="rId5"/>
              <a:stretch>
                <a:fillRect l="-100179" t="-11765" r="-96992" b="-10596"/>
              </a:stretch>
            </a:blipFill>
          </p:spPr>
        </p:sp>
      </p:grpSp>
      <p:grpSp>
        <p:nvGrpSpPr>
          <p:cNvPr name="Group 15" id="15"/>
          <p:cNvGrpSpPr/>
          <p:nvPr/>
        </p:nvGrpSpPr>
        <p:grpSpPr>
          <a:xfrm rot="0">
            <a:off x="0" y="9258300"/>
            <a:ext cx="18288000" cy="1028700"/>
            <a:chOff x="0" y="0"/>
            <a:chExt cx="4816593" cy="270933"/>
          </a:xfrm>
        </p:grpSpPr>
        <p:sp>
          <p:nvSpPr>
            <p:cNvPr name="Freeform 16" id="16"/>
            <p:cNvSpPr/>
            <p:nvPr/>
          </p:nvSpPr>
          <p:spPr>
            <a:xfrm flipH="false" flipV="false" rot="0">
              <a:off x="0" y="0"/>
              <a:ext cx="4816592" cy="270933"/>
            </a:xfrm>
            <a:custGeom>
              <a:avLst/>
              <a:gdLst/>
              <a:ahLst/>
              <a:cxnLst/>
              <a:rect r="r" b="b" t="t" l="l"/>
              <a:pathLst>
                <a:path h="270933" w="4816592">
                  <a:moveTo>
                    <a:pt x="0" y="0"/>
                  </a:moveTo>
                  <a:lnTo>
                    <a:pt x="4816592" y="0"/>
                  </a:lnTo>
                  <a:lnTo>
                    <a:pt x="4816592" y="270933"/>
                  </a:lnTo>
                  <a:lnTo>
                    <a:pt x="0" y="270933"/>
                  </a:lnTo>
                  <a:lnTo>
                    <a:pt x="0" y="0"/>
                  </a:lnTo>
                </a:path>
              </a:pathLst>
            </a:custGeom>
            <a:solidFill>
              <a:srgbClr val="8E002A"/>
            </a:solidFill>
          </p:spPr>
        </p:sp>
        <p:sp>
          <p:nvSpPr>
            <p:cNvPr name="TextBox 17" id="17"/>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Freeform 18" id="18"/>
          <p:cNvSpPr/>
          <p:nvPr/>
        </p:nvSpPr>
        <p:spPr>
          <a:xfrm flipH="false" flipV="false" rot="0">
            <a:off x="5005203" y="2511779"/>
            <a:ext cx="6072370" cy="2798983"/>
          </a:xfrm>
          <a:custGeom>
            <a:avLst/>
            <a:gdLst/>
            <a:ahLst/>
            <a:cxnLst/>
            <a:rect r="r" b="b" t="t" l="l"/>
            <a:pathLst>
              <a:path h="2798983" w="6072370">
                <a:moveTo>
                  <a:pt x="0" y="0"/>
                </a:moveTo>
                <a:lnTo>
                  <a:pt x="6072370" y="0"/>
                </a:lnTo>
                <a:lnTo>
                  <a:pt x="6072370" y="2798983"/>
                </a:lnTo>
                <a:lnTo>
                  <a:pt x="0" y="2798983"/>
                </a:lnTo>
                <a:lnTo>
                  <a:pt x="0" y="0"/>
                </a:lnTo>
                <a:close/>
              </a:path>
            </a:pathLst>
          </a:custGeom>
          <a:blipFill>
            <a:blip r:embed="rId6"/>
            <a:stretch>
              <a:fillRect l="0" t="0" r="0" b="0"/>
            </a:stretch>
          </a:blipFill>
        </p:spPr>
      </p:sp>
      <p:sp>
        <p:nvSpPr>
          <p:cNvPr name="Freeform 19" id="19"/>
          <p:cNvSpPr/>
          <p:nvPr/>
        </p:nvSpPr>
        <p:spPr>
          <a:xfrm flipH="false" flipV="false" rot="0">
            <a:off x="5507160" y="6192727"/>
            <a:ext cx="6124250" cy="2827681"/>
          </a:xfrm>
          <a:custGeom>
            <a:avLst/>
            <a:gdLst/>
            <a:ahLst/>
            <a:cxnLst/>
            <a:rect r="r" b="b" t="t" l="l"/>
            <a:pathLst>
              <a:path h="2827681" w="6124250">
                <a:moveTo>
                  <a:pt x="0" y="0"/>
                </a:moveTo>
                <a:lnTo>
                  <a:pt x="6124250" y="0"/>
                </a:lnTo>
                <a:lnTo>
                  <a:pt x="6124250" y="2827681"/>
                </a:lnTo>
                <a:lnTo>
                  <a:pt x="0" y="2827681"/>
                </a:lnTo>
                <a:lnTo>
                  <a:pt x="0" y="0"/>
                </a:lnTo>
                <a:close/>
              </a:path>
            </a:pathLst>
          </a:custGeom>
          <a:blipFill>
            <a:blip r:embed="rId7"/>
            <a:stretch>
              <a:fillRect l="0" t="0" r="0" b="0"/>
            </a:stretch>
          </a:blipFill>
        </p:spPr>
      </p:sp>
      <p:sp>
        <p:nvSpPr>
          <p:cNvPr name="Freeform 20" id="20"/>
          <p:cNvSpPr/>
          <p:nvPr/>
        </p:nvSpPr>
        <p:spPr>
          <a:xfrm flipH="false" flipV="false" rot="0">
            <a:off x="11501970" y="2428384"/>
            <a:ext cx="4454276" cy="2530834"/>
          </a:xfrm>
          <a:custGeom>
            <a:avLst/>
            <a:gdLst/>
            <a:ahLst/>
            <a:cxnLst/>
            <a:rect r="r" b="b" t="t" l="l"/>
            <a:pathLst>
              <a:path h="2530834" w="4454276">
                <a:moveTo>
                  <a:pt x="0" y="0"/>
                </a:moveTo>
                <a:lnTo>
                  <a:pt x="4454275" y="0"/>
                </a:lnTo>
                <a:lnTo>
                  <a:pt x="4454275" y="2530834"/>
                </a:lnTo>
                <a:lnTo>
                  <a:pt x="0" y="2530834"/>
                </a:lnTo>
                <a:lnTo>
                  <a:pt x="0" y="0"/>
                </a:lnTo>
                <a:close/>
              </a:path>
            </a:pathLst>
          </a:custGeom>
          <a:blipFill>
            <a:blip r:embed="rId8"/>
            <a:stretch>
              <a:fillRect l="-14901" t="-36532" r="-53396" b="0"/>
            </a:stretch>
          </a:blipFill>
        </p:spPr>
      </p:sp>
      <p:grpSp>
        <p:nvGrpSpPr>
          <p:cNvPr name="Group 21" id="21"/>
          <p:cNvGrpSpPr/>
          <p:nvPr/>
        </p:nvGrpSpPr>
        <p:grpSpPr>
          <a:xfrm rot="0">
            <a:off x="-580972" y="2108100"/>
            <a:ext cx="5949384" cy="6070800"/>
            <a:chOff x="0" y="0"/>
            <a:chExt cx="7932512" cy="8094400"/>
          </a:xfrm>
        </p:grpSpPr>
        <p:sp>
          <p:nvSpPr>
            <p:cNvPr name="Freeform 22" id="22"/>
            <p:cNvSpPr/>
            <p:nvPr/>
          </p:nvSpPr>
          <p:spPr>
            <a:xfrm flipH="false" flipV="false" rot="0">
              <a:off x="0" y="0"/>
              <a:ext cx="7932512" cy="8094400"/>
            </a:xfrm>
            <a:custGeom>
              <a:avLst/>
              <a:gdLst/>
              <a:ahLst/>
              <a:cxnLst/>
              <a:rect r="r" b="b" t="t" l="l"/>
              <a:pathLst>
                <a:path h="8094400" w="7932512">
                  <a:moveTo>
                    <a:pt x="0" y="0"/>
                  </a:moveTo>
                  <a:lnTo>
                    <a:pt x="7932512" y="0"/>
                  </a:lnTo>
                  <a:lnTo>
                    <a:pt x="7932512" y="8094400"/>
                  </a:lnTo>
                  <a:lnTo>
                    <a:pt x="0" y="80944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23" id="23"/>
            <p:cNvSpPr txBox="true"/>
            <p:nvPr/>
          </p:nvSpPr>
          <p:spPr>
            <a:xfrm rot="0">
              <a:off x="845275" y="2576355"/>
              <a:ext cx="4638083" cy="3709391"/>
            </a:xfrm>
            <a:prstGeom prst="rect">
              <a:avLst/>
            </a:prstGeom>
          </p:spPr>
          <p:txBody>
            <a:bodyPr anchor="t" rtlCol="false" tIns="0" lIns="0" bIns="0" rIns="0">
              <a:spAutoFit/>
            </a:bodyPr>
            <a:lstStyle/>
            <a:p>
              <a:pPr algn="just">
                <a:lnSpc>
                  <a:spcPts val="1719"/>
                </a:lnSpc>
                <a:spcBef>
                  <a:spcPct val="0"/>
                </a:spcBef>
              </a:pPr>
              <a:r>
                <a:rPr lang="en-US" sz="1228">
                  <a:solidFill>
                    <a:srgbClr val="000000"/>
                  </a:solidFill>
                  <a:latin typeface="Montserrat Extra-Bold"/>
                </a:rPr>
                <a:t>EL OBJETIVO FUE A DAR A CONOCER A LOS INTEGRANTES DEL COMITÉ Y DEL SUBCOMITÉ, A LAS NUEVAS PERSONAS CONSEJERAS PARA LA ATENCIÓN Y SEGUIMIENTO DE CASOS DE ACOSO, HOSTIGAMIENTO Y APROVECHAMIENTO SEXUAL, ASÍ MISMO SE PROCEDIÓ AL PRONUNCIAMIENTO DE CERO TOLERANCIA POR PARTE DE LA MTRA. GUILLERMINA CORONA TRUJILLO, DIRECTORA GENERAL DEL CENTRO DE CONCILIACIÓN LABORAL DEL ESTADO DE QUINTANA ROO.</a:t>
              </a:r>
            </a:p>
          </p:txBody>
        </p:sp>
      </p:grpSp>
      <p:sp>
        <p:nvSpPr>
          <p:cNvPr name="Freeform 24" id="24"/>
          <p:cNvSpPr/>
          <p:nvPr/>
        </p:nvSpPr>
        <p:spPr>
          <a:xfrm flipH="false" flipV="false" rot="0">
            <a:off x="12708430" y="5197110"/>
            <a:ext cx="2717209" cy="3823298"/>
          </a:xfrm>
          <a:custGeom>
            <a:avLst/>
            <a:gdLst/>
            <a:ahLst/>
            <a:cxnLst/>
            <a:rect r="r" b="b" t="t" l="l"/>
            <a:pathLst>
              <a:path h="3823298" w="2717209">
                <a:moveTo>
                  <a:pt x="0" y="0"/>
                </a:moveTo>
                <a:lnTo>
                  <a:pt x="2717209" y="0"/>
                </a:lnTo>
                <a:lnTo>
                  <a:pt x="2717209" y="3823298"/>
                </a:lnTo>
                <a:lnTo>
                  <a:pt x="0" y="3823298"/>
                </a:lnTo>
                <a:lnTo>
                  <a:pt x="0" y="0"/>
                </a:lnTo>
                <a:close/>
              </a:path>
            </a:pathLst>
          </a:custGeom>
          <a:blipFill>
            <a:blip r:embed="rId11"/>
            <a:stretch>
              <a:fillRect l="0" t="-19046" r="0" b="-38886"/>
            </a:stretch>
          </a:blipFill>
        </p:spPr>
      </p:sp>
      <p:sp>
        <p:nvSpPr>
          <p:cNvPr name="Freeform 25" id="25"/>
          <p:cNvSpPr/>
          <p:nvPr/>
        </p:nvSpPr>
        <p:spPr>
          <a:xfrm flipH="false" flipV="false" rot="0">
            <a:off x="15857744" y="5310762"/>
            <a:ext cx="2265659" cy="2265659"/>
          </a:xfrm>
          <a:custGeom>
            <a:avLst/>
            <a:gdLst/>
            <a:ahLst/>
            <a:cxnLst/>
            <a:rect r="r" b="b" t="t" l="l"/>
            <a:pathLst>
              <a:path h="2265659" w="2265659">
                <a:moveTo>
                  <a:pt x="0" y="0"/>
                </a:moveTo>
                <a:lnTo>
                  <a:pt x="2265659" y="0"/>
                </a:lnTo>
                <a:lnTo>
                  <a:pt x="2265659" y="2265660"/>
                </a:lnTo>
                <a:lnTo>
                  <a:pt x="0" y="226566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DAFgqX0m5dI</dc:identifier>
  <dcterms:modified xsi:type="dcterms:W3CDTF">2011-08-01T06:04:30Z</dcterms:modified>
  <cp:revision>1</cp:revision>
  <dc:title>Presentación Libre Producto</dc:title>
</cp:coreProperties>
</file>